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70" r:id="rId2"/>
    <p:sldId id="265" r:id="rId3"/>
    <p:sldId id="260" r:id="rId4"/>
    <p:sldId id="266" r:id="rId5"/>
    <p:sldId id="257" r:id="rId6"/>
    <p:sldId id="256" r:id="rId7"/>
    <p:sldId id="259" r:id="rId8"/>
    <p:sldId id="268" r:id="rId9"/>
    <p:sldId id="300" r:id="rId10"/>
    <p:sldId id="284" r:id="rId11"/>
    <p:sldId id="288" r:id="rId12"/>
    <p:sldId id="287" r:id="rId13"/>
    <p:sldId id="280" r:id="rId14"/>
    <p:sldId id="264" r:id="rId15"/>
    <p:sldId id="28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10" r:id="rId24"/>
    <p:sldId id="311" r:id="rId25"/>
    <p:sldId id="312" r:id="rId26"/>
    <p:sldId id="315" r:id="rId27"/>
    <p:sldId id="313" r:id="rId28"/>
    <p:sldId id="314" r:id="rId29"/>
    <p:sldId id="316" r:id="rId30"/>
    <p:sldId id="304" r:id="rId31"/>
    <p:sldId id="298" r:id="rId32"/>
    <p:sldId id="301" r:id="rId33"/>
    <p:sldId id="292" r:id="rId34"/>
    <p:sldId id="305" r:id="rId35"/>
    <p:sldId id="306" r:id="rId36"/>
    <p:sldId id="295" r:id="rId37"/>
    <p:sldId id="296" r:id="rId38"/>
    <p:sldId id="297" r:id="rId39"/>
    <p:sldId id="307" r:id="rId40"/>
    <p:sldId id="308" r:id="rId41"/>
    <p:sldId id="293" r:id="rId42"/>
    <p:sldId id="302" r:id="rId43"/>
    <p:sldId id="289" r:id="rId44"/>
    <p:sldId id="271" r:id="rId45"/>
    <p:sldId id="318" r:id="rId46"/>
    <p:sldId id="303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153" d="100"/>
          <a:sy n="153" d="100"/>
        </p:scale>
        <p:origin x="19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0FB95-1253-4E74-BBE9-2989173B005E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8AF11-CFD0-4E64-BE3C-23E46BDCB6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80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BB95-FED9-46A2-A4AB-DC39FA00DB2B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5B-C402-4ADC-BBE7-5014F4BF02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BB95-FED9-46A2-A4AB-DC39FA00DB2B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5B-C402-4ADC-BBE7-5014F4BF02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BB95-FED9-46A2-A4AB-DC39FA00DB2B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5B-C402-4ADC-BBE7-5014F4BF02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BB95-FED9-46A2-A4AB-DC39FA00DB2B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5B-C402-4ADC-BBE7-5014F4BF02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BB95-FED9-46A2-A4AB-DC39FA00DB2B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5B-C402-4ADC-BBE7-5014F4BF02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BB95-FED9-46A2-A4AB-DC39FA00DB2B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5B-C402-4ADC-BBE7-5014F4BF02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BB95-FED9-46A2-A4AB-DC39FA00DB2B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5B-C402-4ADC-BBE7-5014F4BF02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BB95-FED9-46A2-A4AB-DC39FA00DB2B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5B-C402-4ADC-BBE7-5014F4BF02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BB95-FED9-46A2-A4AB-DC39FA00DB2B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5B-C402-4ADC-BBE7-5014F4BF02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BB95-FED9-46A2-A4AB-DC39FA00DB2B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5B-C402-4ADC-BBE7-5014F4BF02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BB95-FED9-46A2-A4AB-DC39FA00DB2B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FA5B-C402-4ADC-BBE7-5014F4BF02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9BB95-FED9-46A2-A4AB-DC39FA00DB2B}" type="datetimeFigureOut">
              <a:rPr lang="pt-BR" smtClean="0"/>
              <a:pPr/>
              <a:t>21/07/2019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6FA5B-C402-4ADC-BBE7-5014F4BF025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hu.unisinos.br/78-noticias/571659-memoria-do-lider-indigena-angelo-kreta-e-reverenciada-em-evento-no-parana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2910" y="2071678"/>
            <a:ext cx="7772400" cy="178595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Projeto de piscicultura para a comunidade indígena de Mangueirinha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5357826"/>
            <a:ext cx="5643602" cy="1500174"/>
          </a:xfrm>
        </p:spPr>
        <p:txBody>
          <a:bodyPr>
            <a:normAutofit/>
          </a:bodyPr>
          <a:lstStyle/>
          <a:p>
            <a:pPr algn="l"/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Matéria: </a:t>
            </a:r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Piscicultura</a:t>
            </a:r>
          </a:p>
          <a:p>
            <a:pPr algn="l"/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Professor: </a:t>
            </a:r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Antonio </a:t>
            </a:r>
            <a:r>
              <a:rPr lang="pt-BR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Ostrensky</a:t>
            </a:r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Aluno(a):</a:t>
            </a:r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Daiane de Souza </a:t>
            </a:r>
            <a:r>
              <a:rPr lang="pt-BR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Milczevski</a:t>
            </a:r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pt-BR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João Gabriel Rodrigues dos Santos</a:t>
            </a:r>
          </a:p>
        </p:txBody>
      </p:sp>
      <p:pic>
        <p:nvPicPr>
          <p:cNvPr id="5" name="Picture 2" descr="Resultado de imagem para SIMBOLO ZOOTECNIA">
            <a:extLst>
              <a:ext uri="{FF2B5EF4-FFF2-40B4-BE49-F238E27FC236}">
                <a16:creationId xmlns:a16="http://schemas.microsoft.com/office/drawing/2014/main" id="{5FDB1506-C0CF-4E77-A1C0-35C9066F1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404555" cy="128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ib.usp.br/~mvdomingues/db/images/ufpr_logo.jpg">
            <a:extLst>
              <a:ext uri="{FF2B5EF4-FFF2-40B4-BE49-F238E27FC236}">
                <a16:creationId xmlns:a16="http://schemas.microsoft.com/office/drawing/2014/main" id="{C39EA2CA-3618-4C94-91C7-78710743E0A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058287" y="0"/>
            <a:ext cx="2085713" cy="12854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3" y="33338"/>
            <a:ext cx="9058275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eta para a direita 4"/>
          <p:cNvSpPr/>
          <p:nvPr/>
        </p:nvSpPr>
        <p:spPr>
          <a:xfrm rot="6199245">
            <a:off x="577224" y="5016952"/>
            <a:ext cx="670524" cy="24847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Seta para a direita 5"/>
          <p:cNvSpPr/>
          <p:nvPr/>
        </p:nvSpPr>
        <p:spPr>
          <a:xfrm rot="2597604">
            <a:off x="2137060" y="2982149"/>
            <a:ext cx="670524" cy="2484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 rot="20560537">
            <a:off x="6093983" y="1237183"/>
            <a:ext cx="670524" cy="24847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33338"/>
            <a:ext cx="9096375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esultado de imagem para DESENHO INDI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5429256" cy="2214554"/>
          </a:xfrm>
        </p:spPr>
        <p:txBody>
          <a:bodyPr>
            <a:noAutofit/>
          </a:bodyPr>
          <a:lstStyle/>
          <a:p>
            <a:r>
              <a:rPr lang="pt-BR" sz="8000" dirty="0">
                <a:latin typeface="Algerian" pitchFamily="82" charset="0"/>
              </a:rPr>
              <a:t>DIA DO ÍNDIO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1964" y="3286124"/>
            <a:ext cx="457203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286124"/>
            <a:ext cx="4572001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7200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57200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286124"/>
            <a:ext cx="4500562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0"/>
            <a:ext cx="464343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286124"/>
            <a:ext cx="464343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825" y="0"/>
            <a:ext cx="9169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8189" y="0"/>
            <a:ext cx="91621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hool of black fis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0" y="164305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1"/>
                </a:solidFill>
                <a:latin typeface="Curlz MT" pitchFamily="82" charset="0"/>
              </a:rPr>
              <a:t>PISCICULTURA AZ039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757" y="0"/>
            <a:ext cx="91487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-9945"/>
            <a:ext cx="5429288" cy="686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28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643314"/>
            <a:ext cx="501668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857232"/>
            <a:ext cx="402734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RESOLUÇÃO nº 413, DE 26 DE JULHO DE 2009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8668"/>
          </a:xfrm>
        </p:spPr>
        <p:txBody>
          <a:bodyPr>
            <a:normAutofit/>
          </a:bodyPr>
          <a:lstStyle/>
          <a:p>
            <a:r>
              <a:rPr lang="pt-BR" sz="1800" b="1" dirty="0">
                <a:latin typeface="Arial" pitchFamily="34" charset="0"/>
                <a:cs typeface="Arial" pitchFamily="34" charset="0"/>
              </a:rPr>
              <a:t>Art. 1º -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Esta Resolução tem como objeto estabelecer normas e critérios para o licenciamento ambiental da </a:t>
            </a:r>
            <a:r>
              <a:rPr lang="pt-BR" sz="1800" dirty="0" err="1">
                <a:latin typeface="Arial" pitchFamily="34" charset="0"/>
                <a:cs typeface="Arial" pitchFamily="34" charset="0"/>
              </a:rPr>
              <a:t>aquicultura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Imagem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285992"/>
            <a:ext cx="750099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29200"/>
            <a:ext cx="378621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RESOLUÇÃO CONJUNTA N° 002/08 - IBAMA/SEMA/IAP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785926"/>
            <a:ext cx="9144000" cy="4525963"/>
          </a:xfrm>
        </p:spPr>
        <p:txBody>
          <a:bodyPr>
            <a:normAutofit/>
          </a:bodyPr>
          <a:lstStyle/>
          <a:p>
            <a:r>
              <a:rPr lang="pt-BR" sz="1800" b="1" dirty="0">
                <a:latin typeface="Arial" pitchFamily="34" charset="0"/>
                <a:cs typeface="Arial" pitchFamily="34" charset="0"/>
              </a:rPr>
              <a:t>Artigo 1° -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Determinar que todos os viveiros, tanques, pequenos reservatórios, viveiros alagados ou lagoas destinadas para a produção de peixes em áreas urbanas ou rurais, já existentes e utilizando-se de águas continentais, deverão ser regulamentados pela presente resolução e, obrigatoriamente, licenciados junto ao Instituto Ambiental do Paraná.</a:t>
            </a:r>
          </a:p>
          <a:p>
            <a:endParaRPr lang="pt-BR" sz="1800" dirty="0">
              <a:latin typeface="Arial" pitchFamily="34" charset="0"/>
              <a:cs typeface="Arial" pitchFamily="34" charset="0"/>
            </a:endParaRPr>
          </a:p>
          <a:p>
            <a:r>
              <a:rPr lang="pt-BR" sz="1800" b="1" dirty="0">
                <a:latin typeface="Arial" pitchFamily="34" charset="0"/>
                <a:cs typeface="Arial" pitchFamily="34" charset="0"/>
              </a:rPr>
              <a:t>Artigo 5° -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A piscicultura que dispõe de parte de suas obras em área de preservação permanente deverá ser mantida conforme o projeto original.</a:t>
            </a:r>
          </a:p>
          <a:p>
            <a:endParaRPr lang="pt-BR" sz="1800" dirty="0">
              <a:latin typeface="Arial" pitchFamily="34" charset="0"/>
              <a:cs typeface="Arial" pitchFamily="34" charset="0"/>
            </a:endParaRPr>
          </a:p>
          <a:p>
            <a:r>
              <a:rPr lang="pt-BR" sz="1800" b="1" dirty="0">
                <a:latin typeface="Arial" pitchFamily="34" charset="0"/>
                <a:cs typeface="Arial" pitchFamily="34" charset="0"/>
              </a:rPr>
              <a:t>Parágrafo único -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Os projetos submetidos ao licenciamento e aprovados pelo órgão ambiental deverão ser implantados num prazo de até 24 meses, após a aprovação, sob pena de serem cancelados e arquivados.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071570"/>
          </a:xfrm>
        </p:spPr>
        <p:txBody>
          <a:bodyPr>
            <a:noAutofit/>
          </a:bodyPr>
          <a:lstStyle/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PORTARIA IAP Nº 059, DE 15 DE ABRIL DE 2015</a:t>
            </a:r>
            <a:br>
              <a:rPr lang="pt-BR" sz="3600" dirty="0">
                <a:latin typeface="Arial" pitchFamily="34" charset="0"/>
                <a:cs typeface="Arial" pitchFamily="34" charset="0"/>
              </a:rPr>
            </a:b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86056"/>
          </a:xfrm>
        </p:spPr>
        <p:txBody>
          <a:bodyPr>
            <a:normAutofit/>
          </a:bodyPr>
          <a:lstStyle/>
          <a:p>
            <a:r>
              <a:rPr lang="pt-BR" sz="1600" b="1" dirty="0">
                <a:latin typeface="Arial" pitchFamily="34" charset="0"/>
                <a:cs typeface="Arial" pitchFamily="34" charset="0"/>
              </a:rPr>
              <a:t>Artigo 1º ‐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 Ficam reconhecidas como espécies exóticas invasoras no estado do Paraná as espécies relacionadas nos Anexos 1 (Plantas), 2 (Vertebrados) e 3 (Invertebrados) da presente Portaria.</a:t>
            </a:r>
          </a:p>
          <a:p>
            <a:endParaRPr lang="pt-BR" sz="1600" dirty="0">
              <a:latin typeface="Arial" pitchFamily="34" charset="0"/>
              <a:cs typeface="Arial" pitchFamily="34" charset="0"/>
            </a:endParaRPr>
          </a:p>
          <a:p>
            <a:r>
              <a:rPr lang="pt-BR" sz="1600" b="1" dirty="0">
                <a:latin typeface="Arial" pitchFamily="34" charset="0"/>
                <a:cs typeface="Arial" pitchFamily="34" charset="0"/>
              </a:rPr>
              <a:t>Lei Federal nº 9.605 de 12 de fevereiro de 1998  ‐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  Lei de Crimes Ambientais, que prevê punição para quem “disseminar doença ou praga ou espécies que possam causar dano à agricultura, à pecuária, à fauna, à flora ou aos ecossistemas” e “ para quem introduzir espécime animal no País, sem parecer técnico oficial favorável e licença expedida por autoridade competente, em seus artigos 61 e 31 respectivamente”;</a:t>
            </a:r>
          </a:p>
          <a:p>
            <a:endParaRPr lang="pt-BR" sz="1600" dirty="0">
              <a:latin typeface="Arial" pitchFamily="34" charset="0"/>
              <a:cs typeface="Arial" pitchFamily="34" charset="0"/>
            </a:endParaRPr>
          </a:p>
          <a:p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256"/>
            <a:ext cx="8715404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Autofit/>
          </a:bodyPr>
          <a:lstStyle/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RESOLUÇÃO CONAMA Nº 459, DE 04 DE OUTUBRO DE 2013</a:t>
            </a:r>
            <a:br>
              <a:rPr lang="pt-BR" sz="3600" dirty="0">
                <a:latin typeface="Arial" pitchFamily="34" charset="0"/>
                <a:cs typeface="Arial" pitchFamily="34" charset="0"/>
              </a:rPr>
            </a:b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1600" b="1" dirty="0">
                <a:latin typeface="Arial" pitchFamily="34" charset="0"/>
                <a:cs typeface="Arial" pitchFamily="34" charset="0"/>
              </a:rPr>
              <a:t>ANEXO VIII </a:t>
            </a:r>
          </a:p>
          <a:p>
            <a:pPr algn="ctr">
              <a:buNone/>
            </a:pPr>
            <a:r>
              <a:rPr lang="pt-BR" sz="1600" dirty="0">
                <a:latin typeface="Arial" pitchFamily="34" charset="0"/>
                <a:cs typeface="Arial" pitchFamily="34" charset="0"/>
              </a:rPr>
              <a:t>MEDIDAS DE MITIGAÇÃO DOS IMPACTOS POTENCIAIS QUANDO DA UTILIZAÇÃO DE ESPÉCIES ALÓCTONES OU EXÓTICAS</a:t>
            </a:r>
          </a:p>
          <a:p>
            <a:pPr>
              <a:buNone/>
            </a:pPr>
            <a:endParaRPr lang="pt-BR" sz="16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pt-BR" sz="1600" dirty="0">
                <a:latin typeface="Arial" pitchFamily="34" charset="0"/>
                <a:cs typeface="Arial" pitchFamily="34" charset="0"/>
              </a:rPr>
              <a:t>Descrição de procedimentos de manejo com o objetivo de evitar os escapes da espécie dos cultivos, inclusive nas etapas de transporte e manuseio, tais como classificação por tamanho e manipulação de juvenis, contendo as respectivas estratégias de implementação;</a:t>
            </a:r>
          </a:p>
          <a:p>
            <a:pPr marL="457200" indent="-457200">
              <a:buAutoNum type="arabicPeriod"/>
            </a:pPr>
            <a:r>
              <a:rPr lang="pt-BR" sz="1600" dirty="0">
                <a:latin typeface="Arial" pitchFamily="34" charset="0"/>
                <a:cs typeface="Arial" pitchFamily="34" charset="0"/>
              </a:rPr>
              <a:t>Descrição das medidas de contenção para parasitas e </a:t>
            </a:r>
            <a:r>
              <a:rPr lang="pt-BR" sz="1600" dirty="0" err="1">
                <a:latin typeface="Arial" pitchFamily="34" charset="0"/>
                <a:cs typeface="Arial" pitchFamily="34" charset="0"/>
              </a:rPr>
              <a:t>patógenos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 associados com a espécie cultivada, informando medidas de controle e mitigação dos impactos ambientais decorrentes do uso de biocidas, quando for o caso;</a:t>
            </a:r>
          </a:p>
          <a:p>
            <a:pPr marL="457200" indent="-457200">
              <a:buAutoNum type="arabicPeriod"/>
            </a:pPr>
            <a:r>
              <a:rPr lang="pt-BR" sz="1600" dirty="0">
                <a:latin typeface="Arial" pitchFamily="34" charset="0"/>
                <a:cs typeface="Arial" pitchFamily="34" charset="0"/>
              </a:rPr>
              <a:t>Proposição do sistema de monitoramento, incluindo a detecção, registro e informe dos escapes e de eventuais impactos ambientais causados pela espécie;</a:t>
            </a:r>
          </a:p>
          <a:p>
            <a:pPr marL="457200" indent="-457200">
              <a:buAutoNum type="arabicPeriod"/>
            </a:pPr>
            <a:r>
              <a:rPr lang="pt-BR" sz="1600" dirty="0">
                <a:latin typeface="Arial" pitchFamily="34" charset="0"/>
                <a:cs typeface="Arial" pitchFamily="34" charset="0"/>
              </a:rPr>
              <a:t>Descrição de medidas para reverter, mitigar ou compensar os impactos ambientais causados pela espécie que venham a ocorrer.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4786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0"/>
            <a:ext cx="2214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1"/>
            <a:ext cx="21431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Anuência</a:t>
            </a: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4400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esultado de imagem para AÃUDE DE PEIX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472" y="2357430"/>
            <a:ext cx="8229600" cy="1143000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ÁREA DOS AÇUDES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6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0" y="0"/>
            <a:ext cx="3786182" cy="1143000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SEDE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0"/>
            <a:ext cx="46434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0" y="6488668"/>
            <a:ext cx="292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Área do açude: 50x100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ítulo 5"/>
          <p:cNvSpPr>
            <a:spLocks noGrp="1"/>
          </p:cNvSpPr>
          <p:nvPr>
            <p:ph type="title"/>
          </p:nvPr>
        </p:nvSpPr>
        <p:spPr>
          <a:xfrm>
            <a:off x="0" y="0"/>
            <a:ext cx="5357818" cy="1143000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PAIOL QUEIMADO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ítulo 5"/>
          <p:cNvSpPr>
            <a:spLocks noGrp="1"/>
          </p:cNvSpPr>
          <p:nvPr>
            <p:ph type="title"/>
          </p:nvPr>
        </p:nvSpPr>
        <p:spPr>
          <a:xfrm>
            <a:off x="0" y="0"/>
            <a:ext cx="5357818" cy="1143000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PAIOL QUEIMADO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0"/>
            <a:ext cx="4429124" cy="689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471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8422" y="0"/>
            <a:ext cx="45455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0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0" y="0"/>
            <a:ext cx="292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Área do açude: 50x100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41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1670" y="0"/>
            <a:ext cx="4786346" cy="3643338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" pitchFamily="34" charset="0"/>
                <a:cs typeface="Arial" pitchFamily="34" charset="0"/>
              </a:rPr>
              <a:t>REGIME</a:t>
            </a:r>
            <a:br>
              <a:rPr lang="pt-BR" sz="6000" b="1" dirty="0">
                <a:latin typeface="Arial" pitchFamily="34" charset="0"/>
                <a:cs typeface="Arial" pitchFamily="34" charset="0"/>
              </a:rPr>
            </a:br>
            <a:r>
              <a:rPr lang="pt-BR" sz="6000" b="1" dirty="0">
                <a:latin typeface="Arial" pitchFamily="34" charset="0"/>
                <a:cs typeface="Arial" pitchFamily="34" charset="0"/>
              </a:rPr>
              <a:t> EXTENSIVO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285852" y="4857760"/>
            <a:ext cx="6286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Cultivo extensivo – regime de produção com inexistência de oferta artificial de alimentos aos espécimes cultivados sendo que este sobrevive do alimento natural disponível, e tendo como característica a baixa densidade de espécimes. </a:t>
            </a:r>
          </a:p>
          <a:p>
            <a:pPr algn="ctr"/>
            <a:endParaRPr lang="pt-BR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0232" y="2714620"/>
            <a:ext cx="4857784" cy="1143000"/>
          </a:xfrm>
        </p:spPr>
        <p:txBody>
          <a:bodyPr>
            <a:normAutofit/>
          </a:bodyPr>
          <a:lstStyle/>
          <a:p>
            <a:r>
              <a:rPr lang="pt-BR" sz="5400" b="1" dirty="0" err="1">
                <a:latin typeface="Arial" pitchFamily="34" charset="0"/>
                <a:cs typeface="Arial" pitchFamily="34" charset="0"/>
              </a:rPr>
              <a:t>Policultivo</a:t>
            </a:r>
            <a:endParaRPr lang="pt-BR" sz="5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214810" y="500042"/>
            <a:ext cx="49291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latin typeface="Arial" pitchFamily="34" charset="0"/>
                <a:cs typeface="Arial" pitchFamily="34" charset="0"/>
              </a:rPr>
              <a:t>Espécies escolhidas</a:t>
            </a:r>
          </a:p>
        </p:txBody>
      </p:sp>
      <p:pic>
        <p:nvPicPr>
          <p:cNvPr id="10242" name="Picture 2" descr="Imagem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57760"/>
            <a:ext cx="3400416" cy="2000240"/>
          </a:xfrm>
          <a:prstGeom prst="rect">
            <a:avLst/>
          </a:prstGeom>
          <a:noFill/>
        </p:spPr>
      </p:pic>
      <p:sp>
        <p:nvSpPr>
          <p:cNvPr id="10244" name="AutoShape 4" descr="Resultado de imagem para peixe lamba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643174" y="642918"/>
            <a:ext cx="1371589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571604" y="1142984"/>
            <a:ext cx="88039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500166" y="1714488"/>
            <a:ext cx="1785950" cy="144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1928802"/>
            <a:ext cx="1171927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357554" y="1643050"/>
            <a:ext cx="94563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714356"/>
            <a:ext cx="1362104" cy="108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ixaDeTexto 11"/>
          <p:cNvSpPr txBox="1"/>
          <p:nvPr/>
        </p:nvSpPr>
        <p:spPr>
          <a:xfrm>
            <a:off x="500034" y="142852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Arial" pitchFamily="34" charset="0"/>
                <a:cs typeface="Arial" pitchFamily="34" charset="0"/>
              </a:rPr>
              <a:t>Lambari </a:t>
            </a:r>
            <a:r>
              <a:rPr lang="pt-BR" sz="1600" i="1" dirty="0" err="1">
                <a:latin typeface="Arial" pitchFamily="34" charset="0"/>
                <a:cs typeface="Arial" pitchFamily="34" charset="0"/>
              </a:rPr>
              <a:t>Astyanax</a:t>
            </a:r>
            <a:r>
              <a:rPr lang="pt-BR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600" i="1" dirty="0" err="1">
                <a:latin typeface="Arial" pitchFamily="34" charset="0"/>
                <a:cs typeface="Arial" pitchFamily="34" charset="0"/>
              </a:rPr>
              <a:t>sp</a:t>
            </a:r>
            <a:r>
              <a:rPr lang="pt-BR" sz="1600" i="1" dirty="0">
                <a:latin typeface="Arial" pitchFamily="34" charset="0"/>
                <a:cs typeface="Arial" pitchFamily="34" charset="0"/>
              </a:rPr>
              <a:t>.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Imagem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714752"/>
            <a:ext cx="2928918" cy="1757350"/>
          </a:xfrm>
          <a:prstGeom prst="rect">
            <a:avLst/>
          </a:prstGeom>
          <a:noFill/>
        </p:spPr>
      </p:pic>
      <p:pic>
        <p:nvPicPr>
          <p:cNvPr id="14" name="Picture 2" descr="Imagem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5286388"/>
            <a:ext cx="2143139" cy="1285883"/>
          </a:xfrm>
          <a:prstGeom prst="rect">
            <a:avLst/>
          </a:prstGeom>
          <a:noFill/>
        </p:spPr>
      </p:pic>
      <p:pic>
        <p:nvPicPr>
          <p:cNvPr id="10254" name="Picture 14" descr="Resultado de imagem para peixe carpa capi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027155" y="3571876"/>
            <a:ext cx="2116845" cy="1428760"/>
          </a:xfrm>
          <a:prstGeom prst="rect">
            <a:avLst/>
          </a:prstGeom>
          <a:noFill/>
        </p:spPr>
      </p:pic>
      <p:pic>
        <p:nvPicPr>
          <p:cNvPr id="17" name="Picture 14" descr="Resultado de imagem para peixe carpa capi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215206" y="5742282"/>
            <a:ext cx="1653043" cy="1115718"/>
          </a:xfrm>
          <a:prstGeom prst="rect">
            <a:avLst/>
          </a:prstGeom>
          <a:noFill/>
        </p:spPr>
      </p:pic>
      <p:pic>
        <p:nvPicPr>
          <p:cNvPr id="18" name="Picture 14" descr="Resultado de imagem para peixe carpa capi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857884" y="4572008"/>
            <a:ext cx="2011002" cy="1357322"/>
          </a:xfrm>
          <a:prstGeom prst="rect">
            <a:avLst/>
          </a:prstGeom>
          <a:noFill/>
        </p:spPr>
      </p:pic>
      <p:pic>
        <p:nvPicPr>
          <p:cNvPr id="19" name="Picture 14" descr="Resultado de imagem para peixe carpa capi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4572000" y="2928934"/>
            <a:ext cx="2438861" cy="1646104"/>
          </a:xfrm>
          <a:prstGeom prst="rect">
            <a:avLst/>
          </a:prstGeom>
          <a:noFill/>
        </p:spPr>
      </p:pic>
      <p:sp>
        <p:nvSpPr>
          <p:cNvPr id="20" name="CaixaDeTexto 19"/>
          <p:cNvSpPr txBox="1"/>
          <p:nvPr/>
        </p:nvSpPr>
        <p:spPr>
          <a:xfrm>
            <a:off x="6286512" y="2500306"/>
            <a:ext cx="2571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Arial" pitchFamily="34" charset="0"/>
                <a:cs typeface="Arial" pitchFamily="34" charset="0"/>
              </a:rPr>
              <a:t>Carpa-Capim</a:t>
            </a:r>
          </a:p>
          <a:p>
            <a:pPr algn="ctr"/>
            <a:r>
              <a:rPr lang="pt-BR" sz="1600" i="1" dirty="0" err="1">
                <a:latin typeface="Arial" pitchFamily="34" charset="0"/>
                <a:cs typeface="Arial" pitchFamily="34" charset="0"/>
              </a:rPr>
              <a:t>Ctenopharyngodon</a:t>
            </a:r>
            <a:r>
              <a:rPr lang="pt-BR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600" i="1" dirty="0" err="1">
                <a:latin typeface="Arial" pitchFamily="34" charset="0"/>
                <a:cs typeface="Arial" pitchFamily="34" charset="0"/>
              </a:rPr>
              <a:t>idella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 (</a:t>
            </a:r>
            <a:r>
              <a:rPr lang="pt-BR" sz="1600" dirty="0" err="1">
                <a:latin typeface="Arial" pitchFamily="34" charset="0"/>
                <a:cs typeface="Arial" pitchFamily="34" charset="0"/>
              </a:rPr>
              <a:t>Valenciennes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, 1844)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3500438"/>
            <a:ext cx="27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Arial" pitchFamily="34" charset="0"/>
                <a:cs typeface="Arial" pitchFamily="34" charset="0"/>
              </a:rPr>
              <a:t>Jundiá </a:t>
            </a:r>
            <a:r>
              <a:rPr lang="pt-BR" sz="1600" i="1" dirty="0" err="1">
                <a:latin typeface="Arial" pitchFamily="34" charset="0"/>
                <a:cs typeface="Arial" pitchFamily="34" charset="0"/>
              </a:rPr>
              <a:t>Rhamdia</a:t>
            </a:r>
            <a:r>
              <a:rPr lang="pt-BR" sz="1600" i="1" dirty="0">
                <a:latin typeface="Arial" pitchFamily="34" charset="0"/>
                <a:cs typeface="Arial" pitchFamily="34" charset="0"/>
              </a:rPr>
              <a:t> </a:t>
            </a:r>
            <a:r>
              <a:rPr lang="pt-BR" sz="1600" i="1" dirty="0" err="1">
                <a:latin typeface="Arial" pitchFamily="34" charset="0"/>
                <a:cs typeface="Arial" pitchFamily="34" charset="0"/>
              </a:rPr>
              <a:t>quelen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 (</a:t>
            </a:r>
            <a:r>
              <a:rPr lang="pt-BR" sz="1600" dirty="0" err="1">
                <a:latin typeface="Arial" pitchFamily="34" charset="0"/>
                <a:cs typeface="Arial" pitchFamily="34" charset="0"/>
              </a:rPr>
              <a:t>Quoy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 &amp; </a:t>
            </a:r>
            <a:r>
              <a:rPr lang="pt-BR" sz="1600" dirty="0" err="1">
                <a:latin typeface="Arial" pitchFamily="34" charset="0"/>
                <a:cs typeface="Arial" pitchFamily="34" charset="0"/>
              </a:rPr>
              <a:t>Gaimard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, 1824)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pass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1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28604"/>
            <a:ext cx="4214810" cy="1143000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" pitchFamily="34" charset="0"/>
                <a:cs typeface="Arial" pitchFamily="34" charset="0"/>
              </a:rPr>
              <a:t>PRÓXIMO PASSO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43372" y="0"/>
            <a:ext cx="37861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 explicativo em forma de nuvem 6"/>
          <p:cNvSpPr/>
          <p:nvPr/>
        </p:nvSpPr>
        <p:spPr>
          <a:xfrm flipH="1">
            <a:off x="0" y="0"/>
            <a:ext cx="4357686" cy="2786082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latin typeface="Arial" pitchFamily="34" charset="0"/>
                <a:cs typeface="Arial" pitchFamily="34" charset="0"/>
              </a:rPr>
              <a:t>Alguma dúvida?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0" y="585789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latin typeface="Arial" pitchFamily="34" charset="0"/>
                <a:cs typeface="Arial" pitchFamily="34" charset="0"/>
              </a:rPr>
              <a:t>Angelo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Kretã</a:t>
            </a:r>
            <a:r>
              <a:rPr lang="pt-BR" dirty="0">
                <a:latin typeface="Arial" pitchFamily="34" charset="0"/>
                <a:cs typeface="Arial" pitchFamily="34" charset="0"/>
              </a:rPr>
              <a:t>. 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Foto</a:t>
            </a:r>
            <a:r>
              <a:rPr lang="pt-BR" dirty="0">
                <a:latin typeface="Arial" pitchFamily="34" charset="0"/>
                <a:cs typeface="Arial" pitchFamily="34" charset="0"/>
              </a:rPr>
              <a:t>: Acervo Museu Paranaense</a:t>
            </a:r>
          </a:p>
          <a:p>
            <a:pPr algn="ctr"/>
            <a:r>
              <a:rPr lang="pt-BR" dirty="0">
                <a:latin typeface="Arial" pitchFamily="34" charset="0"/>
                <a:cs typeface="Arial" pitchFamily="34" charset="0"/>
                <a:hlinkClick r:id="rId3"/>
              </a:rPr>
              <a:t>http://www.ihu.unisinos.br/78-noticias/571659-memoria-do-lider-indigena-angelo-kreta-e-reverenciada-em-evento-no-parana</a:t>
            </a:r>
            <a:r>
              <a:rPr lang="pt-BR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imagem pode conter: uma ou mais pessoas e close-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GIA UFP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914400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atin typeface="Arial" pitchFamily="34" charset="0"/>
                <a:cs typeface="Arial" pitchFamily="34" charset="0"/>
              </a:rPr>
              <a:t>LOCALIZAÇÃO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431</Words>
  <Application>Microsoft Office PowerPoint</Application>
  <PresentationFormat>Apresentação na tela (4:3)</PresentationFormat>
  <Paragraphs>47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1" baseType="lpstr">
      <vt:lpstr>Algerian</vt:lpstr>
      <vt:lpstr>Arial</vt:lpstr>
      <vt:lpstr>Calibri</vt:lpstr>
      <vt:lpstr>Curlz MT</vt:lpstr>
      <vt:lpstr>Tema do Office</vt:lpstr>
      <vt:lpstr>Projeto de piscicultura para a comunidade indígena de Mangueirinha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DIA DO ÍNDIO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RESOLUÇÃO nº 413, DE 26 DE JULHO DE 2009</vt:lpstr>
      <vt:lpstr>RESOLUÇÃO CONJUNTA N° 002/08 - IBAMA/SEMA/IAP</vt:lpstr>
      <vt:lpstr>PORTARIA IAP Nº 059, DE 15 DE ABRIL DE 2015 </vt:lpstr>
      <vt:lpstr>RESOLUÇÃO CONAMA Nº 459, DE 04 DE OUTUBRO DE 2013 </vt:lpstr>
      <vt:lpstr>Anuência</vt:lpstr>
      <vt:lpstr>ÁREA DOS AÇUDES</vt:lpstr>
      <vt:lpstr>Apresentação do PowerPoint</vt:lpstr>
      <vt:lpstr>SEDE</vt:lpstr>
      <vt:lpstr>Apresentação do PowerPoint</vt:lpstr>
      <vt:lpstr>Apresentação do PowerPoint</vt:lpstr>
      <vt:lpstr>Apresentação do PowerPoint</vt:lpstr>
      <vt:lpstr>PAIOL QUEIMADO</vt:lpstr>
      <vt:lpstr>PAIOL QUEIMADO</vt:lpstr>
      <vt:lpstr>Apresentação do PowerPoint</vt:lpstr>
      <vt:lpstr>Apresentação do PowerPoint</vt:lpstr>
      <vt:lpstr>Apresentação do PowerPoint</vt:lpstr>
      <vt:lpstr>REGIME  EXTENSIVO</vt:lpstr>
      <vt:lpstr>Policultivo</vt:lpstr>
      <vt:lpstr>Apresentação do PowerPoint</vt:lpstr>
      <vt:lpstr>PRÓXIMO PASSO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joao</dc:creator>
  <cp:lastModifiedBy>Revisor</cp:lastModifiedBy>
  <cp:revision>97</cp:revision>
  <dcterms:created xsi:type="dcterms:W3CDTF">2019-06-05T15:32:58Z</dcterms:created>
  <dcterms:modified xsi:type="dcterms:W3CDTF">2019-07-21T14:41:39Z</dcterms:modified>
</cp:coreProperties>
</file>