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</p:sldMasterIdLst>
  <p:notesMasterIdLst>
    <p:notesMasterId r:id="rId77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FFFFFF"/>
                </a:solidFill>
                <a:latin typeface="Century Gothic"/>
              </a:rPr>
              <a:t>Clique para mover o slide</a:t>
            </a: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2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2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2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2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1C297E7-7421-4B91-81B7-F26FCDE39805}" type="slidenum">
              <a:rPr lang="pt-BR" sz="1400" b="0" strike="noStrike" spc="-1">
                <a:latin typeface="Times New Roman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Orientaçao simples, Ideia x fenomenal; Ramo de atividade; Nome empresarial; Site... Disponivel, redes sociais; Legislacao; Natureza jurídica; endereço... </a:t>
            </a:r>
          </a:p>
        </p:txBody>
      </p:sp>
      <p:sp>
        <p:nvSpPr>
          <p:cNvPr id="4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1857B63-66BB-4436-91EA-2D16748D3AB1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10D449D-4968-4687-A9C7-F738517EFAF2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379DA5F-6421-4D1E-B00A-0805E88D44CC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6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62345CE-C3CE-43A1-B1FB-191247B221D8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6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02D7AF6-6C8A-4756-B36B-170E5FD97F7B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6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117F6E-3F30-4B5E-ACA0-F1BA329CE3C7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6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FFB9B70-521B-4C19-9B13-19F892ADC3EE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A78ED39-F935-4C5B-9EAC-8A712950546E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952E4D1-134B-49E8-9CD1-5EF02D0FD821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herdeiros e sucessores sub-rogados nos direitos e obrigações do de cujus, podendo nela fazerem-se representar, enquanto indiviso o quinhão respectivo, por um dentre eles devidamente credenciado pelos demais.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47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C2A8B31-453F-443A-93C7-7CFFF932B0CA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8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7E6FA45-DB26-4E8A-849E-8CDEBD1BD8FF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Bruna</a:t>
            </a:r>
          </a:p>
        </p:txBody>
      </p:sp>
      <p:sp>
        <p:nvSpPr>
          <p:cNvPr id="4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02857A4-7D26-49CC-A2A3-890D0EAE4E11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latin typeface="Arial"/>
              </a:rPr>
              <a:t>(as micro empresas e empresas de pequeno porte são dispensadas da assinatura do advogado)</a:t>
            </a:r>
            <a:endParaRPr lang="pt-B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000" b="0" strike="noStrike" spc="-1">
              <a:latin typeface="Arial"/>
            </a:endParaRPr>
          </a:p>
        </p:txBody>
      </p:sp>
      <p:sp>
        <p:nvSpPr>
          <p:cNvPr id="4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E210684-F5C0-4102-B715-04031294EB0F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Bruna</a:t>
            </a:r>
          </a:p>
        </p:txBody>
      </p:sp>
      <p:sp>
        <p:nvSpPr>
          <p:cNvPr id="4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601818D-C284-4E9B-834F-6C3255B22E4F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No caso de Curitiba, existe um sistema sincronizado. O CNPJ é emitido juntamente com o alvará de funcionamento!</a:t>
            </a:r>
          </a:p>
        </p:txBody>
      </p:sp>
      <p:sp>
        <p:nvSpPr>
          <p:cNvPr id="4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595FAAD-CA3D-419D-816E-3B83C59C334A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Andressa</a:t>
            </a:r>
          </a:p>
        </p:txBody>
      </p:sp>
      <p:sp>
        <p:nvSpPr>
          <p:cNvPr id="49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EB362BE-BEFD-4A87-A8C4-6C6237D4064F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Andressa</a:t>
            </a:r>
          </a:p>
        </p:txBody>
      </p:sp>
      <p:sp>
        <p:nvSpPr>
          <p:cNvPr id="49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F307D6-4E84-40EC-934B-DE49A7FCD591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Andressa</a:t>
            </a:r>
          </a:p>
        </p:txBody>
      </p:sp>
      <p:sp>
        <p:nvSpPr>
          <p:cNvPr id="4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0DD8348-DED1-4480-8AD5-9AD99E88717B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Bruna</a:t>
            </a:r>
          </a:p>
        </p:txBody>
      </p:sp>
      <p:sp>
        <p:nvSpPr>
          <p:cNvPr id="4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794687D-40D7-4500-A883-99FA2179B7AA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Bruna</a:t>
            </a:r>
          </a:p>
        </p:txBody>
      </p:sp>
      <p:sp>
        <p:nvSpPr>
          <p:cNvPr id="4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32A8AF-D07E-45CB-8BAB-4CFFDA4D010C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Bruna</a:t>
            </a:r>
          </a:p>
        </p:txBody>
      </p:sp>
      <p:sp>
        <p:nvSpPr>
          <p:cNvPr id="4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128B9A3-A7CF-436E-B01E-0E44FC024AE2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4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CF4AE33-8BB8-4F76-B4B4-00205587DF6B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 algn="just">
              <a:lnSpc>
                <a:spcPct val="100000"/>
              </a:lnSpc>
            </a:pPr>
            <a:r>
              <a:rPr lang="pt-BR" sz="2000" b="0" strike="noStrike" spc="-1">
                <a:latin typeface="Arial"/>
              </a:rPr>
              <a:t>Atender às exigências da Lei nº 2597, e do Decreto nº 39605-B, de 16.07.56: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pt-BR" sz="2000" b="0" strike="noStrike" spc="-1">
                <a:latin typeface="Arial"/>
              </a:rPr>
              <a:t>51 % (cinquenta e um por cento) do capital social, pertencerá sempre a brasileiros;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pt-BR" sz="2000" b="0" strike="noStrike" spc="-1">
                <a:latin typeface="Arial"/>
              </a:rPr>
              <a:t>b) O quadro de pessoal será sempre constituído ao menos de 2/3 (dois terços) de trabalhadores nacionais;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pt-BR" sz="2000" b="0" strike="noStrike" spc="-1">
                <a:latin typeface="Arial"/>
              </a:rPr>
              <a:t>c) A administração caberá sempre a brasileiros ou à maioria de brasileiros, assegurados a estes poderes predominantes.</a:t>
            </a:r>
          </a:p>
          <a:p>
            <a:pPr>
              <a:lnSpc>
                <a:spcPct val="100000"/>
              </a:lnSpc>
            </a:pPr>
            <a:endParaRPr lang="pt-BR" sz="2000" b="0" strike="noStrike" spc="-1">
              <a:latin typeface="Arial"/>
            </a:endParaRPr>
          </a:p>
        </p:txBody>
      </p:sp>
      <p:sp>
        <p:nvSpPr>
          <p:cNvPr id="4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50FA03B-300E-4D2B-A184-E4032B26F965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O Sócio que desejar transferir suas quotas, deverá notificar por escrito à Sociedade, discriminando o preço, forma e prazo de pagamento, para que esta, através dos Sócios restantes, exerça ou renuncie ao direito de preferência, o que deverá fazer dentro de 60 (sessenta) dias contados do recebimento da notificação ou em maior prazo a critério do alienante. Decorrido esse prazo sem que seja exercido o direito de preferência, as quotas poderão ser livremente transferidas.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44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D3A6EEF-9634-48CD-8299-1A1ECABCC582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4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05E58C3-3C0E-491A-9956-402BD78B01CB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684360" y="715320"/>
            <a:ext cx="800064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684360" y="715320"/>
            <a:ext cx="800064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84360" y="715320"/>
            <a:ext cx="800064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sp>
          <p:nvSpPr>
            <p:cNvPr id="17" name="Line 2"/>
            <p:cNvSpPr/>
            <p:nvPr/>
          </p:nvSpPr>
          <p:spPr>
            <a:xfrm flipH="1">
              <a:off x="11275920" y="2963160"/>
              <a:ext cx="912600" cy="9129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9206640" y="3190320"/>
              <a:ext cx="2981880" cy="2981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 flipH="1">
              <a:off x="10292040" y="3285000"/>
              <a:ext cx="1896480" cy="18964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Line 5"/>
            <p:cNvSpPr/>
            <p:nvPr/>
          </p:nvSpPr>
          <p:spPr>
            <a:xfrm flipH="1">
              <a:off x="10442880" y="3130920"/>
              <a:ext cx="1745640" cy="174564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" name="Line 6"/>
            <p:cNvSpPr/>
            <p:nvPr/>
          </p:nvSpPr>
          <p:spPr>
            <a:xfrm flipH="1">
              <a:off x="10918800" y="3682800"/>
              <a:ext cx="1269720" cy="127008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684360" y="685800"/>
            <a:ext cx="8000640" cy="29714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b="0" strike="noStrike" cap="all" spc="-1">
                <a:solidFill>
                  <a:srgbClr val="FFFFFF"/>
                </a:solidFill>
                <a:latin typeface="Century Gothic"/>
              </a:rPr>
              <a:t>Clique para editar o título Mestre</a:t>
            </a:r>
            <a:endParaRPr lang="en-US" sz="4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C022102F-93D7-43B8-B9FB-AEB9BC64F793}" type="datetime">
              <a:rPr lang="pt-BR" sz="1000" b="0" strike="noStrike" spc="-1">
                <a:solidFill>
                  <a:srgbClr val="0A304A"/>
                </a:solidFill>
                <a:latin typeface="Century Gothic"/>
              </a:rPr>
              <a:t>22/06/2018</a:t>
            </a:fld>
            <a:endParaRPr lang="pt-BR" sz="10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</p:spPr>
        <p:txBody>
          <a:bodyPr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F53CC6CE-191A-4119-9C6B-1D0F8DF173BF}" type="slidenum">
              <a:rPr lang="pt-BR" sz="3200" b="0" strike="noStrike" spc="-1">
                <a:solidFill>
                  <a:srgbClr val="0A304A"/>
                </a:solidFill>
                <a:latin typeface="Century Gothic"/>
              </a:rPr>
              <a:t>‹nº›</a:t>
            </a:fld>
            <a:endParaRPr lang="pt-BR" sz="3200" b="0" strike="noStrike" spc="-1">
              <a:latin typeface="Times New Roman"/>
            </a:endParaRPr>
          </a:p>
        </p:txBody>
      </p:sp>
      <p:sp>
        <p:nvSpPr>
          <p:cNvPr id="10" name="Line 11"/>
          <p:cNvSpPr/>
          <p:nvPr/>
        </p:nvSpPr>
        <p:spPr>
          <a:xfrm flipH="1">
            <a:off x="8227800" y="8280"/>
            <a:ext cx="3809880" cy="380988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Line 12"/>
          <p:cNvSpPr/>
          <p:nvPr/>
        </p:nvSpPr>
        <p:spPr>
          <a:xfrm flipH="1">
            <a:off x="6108120" y="91440"/>
            <a:ext cx="6080400" cy="608076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Line 13"/>
          <p:cNvSpPr/>
          <p:nvPr/>
        </p:nvSpPr>
        <p:spPr>
          <a:xfrm flipH="1">
            <a:off x="7235640" y="228600"/>
            <a:ext cx="4952880" cy="495288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" name="Line 14"/>
          <p:cNvSpPr/>
          <p:nvPr/>
        </p:nvSpPr>
        <p:spPr>
          <a:xfrm flipH="1">
            <a:off x="7335720" y="32040"/>
            <a:ext cx="4852800" cy="4853160"/>
          </a:xfrm>
          <a:prstGeom prst="line">
            <a:avLst/>
          </a:prstGeom>
          <a:ln w="316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" name="Line 15"/>
          <p:cNvSpPr/>
          <p:nvPr/>
        </p:nvSpPr>
        <p:spPr>
          <a:xfrm flipH="1">
            <a:off x="7845120" y="609480"/>
            <a:ext cx="4343400" cy="4343400"/>
          </a:xfrm>
          <a:prstGeom prst="line">
            <a:avLst/>
          </a:prstGeom>
          <a:ln w="316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F496F"/>
                </a:solidFill>
                <a:latin typeface="Century Gothic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F496F"/>
                </a:solidFill>
                <a:latin typeface="Century Gothic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F496F"/>
                </a:solidFill>
                <a:latin typeface="Century Gothic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sp>
          <p:nvSpPr>
            <p:cNvPr id="101" name="Line 2"/>
            <p:cNvSpPr/>
            <p:nvPr/>
          </p:nvSpPr>
          <p:spPr>
            <a:xfrm flipH="1">
              <a:off x="11275920" y="2963160"/>
              <a:ext cx="912600" cy="9129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2" name="Line 3"/>
            <p:cNvSpPr/>
            <p:nvPr/>
          </p:nvSpPr>
          <p:spPr>
            <a:xfrm flipH="1">
              <a:off x="9206640" y="3190320"/>
              <a:ext cx="2981880" cy="2981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3" name="Line 4"/>
            <p:cNvSpPr/>
            <p:nvPr/>
          </p:nvSpPr>
          <p:spPr>
            <a:xfrm flipH="1">
              <a:off x="10292040" y="3285000"/>
              <a:ext cx="1896480" cy="18964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4" name="Line 5"/>
            <p:cNvSpPr/>
            <p:nvPr/>
          </p:nvSpPr>
          <p:spPr>
            <a:xfrm flipH="1">
              <a:off x="10442880" y="3130920"/>
              <a:ext cx="1745640" cy="174564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5" name="Line 6"/>
            <p:cNvSpPr/>
            <p:nvPr/>
          </p:nvSpPr>
          <p:spPr>
            <a:xfrm flipH="1">
              <a:off x="10918800" y="3682800"/>
              <a:ext cx="1269720" cy="127008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06" name="PlaceHolder 7"/>
          <p:cNvSpPr>
            <a:spLocks noGrp="1"/>
          </p:cNvSpPr>
          <p:nvPr>
            <p:ph type="dt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759A9389-0EAA-4829-9E2B-26DC57BC9DDD}" type="datetime">
              <a:rPr lang="pt-BR" sz="1000" b="0" strike="noStrike" spc="-1">
                <a:solidFill>
                  <a:srgbClr val="0A304A"/>
                </a:solidFill>
                <a:latin typeface="Century Gothic"/>
              </a:rPr>
              <a:t>22/06/2018</a:t>
            </a:fld>
            <a:endParaRPr lang="pt-BR" sz="1000" b="0" strike="noStrike" spc="-1">
              <a:latin typeface="Times New Roman"/>
            </a:endParaRPr>
          </a:p>
        </p:txBody>
      </p:sp>
      <p:sp>
        <p:nvSpPr>
          <p:cNvPr id="107" name="PlaceHolder 8"/>
          <p:cNvSpPr>
            <a:spLocks noGrp="1"/>
          </p:cNvSpPr>
          <p:nvPr>
            <p:ph type="ftr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</p:spPr>
        <p:txBody>
          <a:bodyPr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08" name="PlaceHolder 9"/>
          <p:cNvSpPr>
            <a:spLocks noGrp="1"/>
          </p:cNvSpPr>
          <p:nvPr>
            <p:ph type="sldNum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30C51E6-B977-4875-94FA-1EA8C8CFF73F}" type="slidenum">
              <a:rPr lang="pt-BR" sz="3200" b="0" strike="noStrike" spc="-1">
                <a:solidFill>
                  <a:srgbClr val="0A304A"/>
                </a:solidFill>
                <a:latin typeface="Century Gothic"/>
              </a:rPr>
              <a:t>‹nº›</a:t>
            </a:fld>
            <a:endParaRPr lang="pt-BR" sz="3200" b="0" strike="noStrike" spc="-1">
              <a:latin typeface="Times New Roman"/>
            </a:endParaRPr>
          </a:p>
        </p:txBody>
      </p:sp>
      <p:sp>
        <p:nvSpPr>
          <p:cNvPr id="109" name="PlaceHolder 10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FFFFFF"/>
                </a:solidFill>
                <a:latin typeface="Century Gothic"/>
              </a:rPr>
              <a:t>Clique para editar o formato do texto do título</a:t>
            </a:r>
          </a:p>
        </p:txBody>
      </p:sp>
      <p:sp>
        <p:nvSpPr>
          <p:cNvPr id="110" name="PlaceHolder 1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F496F"/>
                </a:solidFill>
                <a:latin typeface="Century Gothic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F496F"/>
                </a:solidFill>
                <a:latin typeface="Century Gothic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F496F"/>
                </a:solidFill>
                <a:latin typeface="Century Gothic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sp>
          <p:nvSpPr>
            <p:cNvPr id="148" name="Line 2"/>
            <p:cNvSpPr/>
            <p:nvPr/>
          </p:nvSpPr>
          <p:spPr>
            <a:xfrm flipH="1">
              <a:off x="11275920" y="2963160"/>
              <a:ext cx="912600" cy="9129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9" name="Line 3"/>
            <p:cNvSpPr/>
            <p:nvPr/>
          </p:nvSpPr>
          <p:spPr>
            <a:xfrm flipH="1">
              <a:off x="9206640" y="3190320"/>
              <a:ext cx="2981880" cy="2981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0" name="Line 4"/>
            <p:cNvSpPr/>
            <p:nvPr/>
          </p:nvSpPr>
          <p:spPr>
            <a:xfrm flipH="1">
              <a:off x="10292040" y="3285000"/>
              <a:ext cx="1896480" cy="18964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1" name="Line 5"/>
            <p:cNvSpPr/>
            <p:nvPr/>
          </p:nvSpPr>
          <p:spPr>
            <a:xfrm flipH="1">
              <a:off x="10442880" y="3130920"/>
              <a:ext cx="1745640" cy="174564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2" name="Line 6"/>
            <p:cNvSpPr/>
            <p:nvPr/>
          </p:nvSpPr>
          <p:spPr>
            <a:xfrm flipH="1">
              <a:off x="10918800" y="3682800"/>
              <a:ext cx="1269720" cy="127008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53" name="PlaceHolder 7"/>
          <p:cNvSpPr>
            <a:spLocks noGrp="1"/>
          </p:cNvSpPr>
          <p:nvPr>
            <p:ph type="title"/>
          </p:nvPr>
        </p:nvSpPr>
        <p:spPr>
          <a:xfrm>
            <a:off x="684360" y="4487400"/>
            <a:ext cx="8534160" cy="15066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entury Gothic"/>
              </a:rPr>
              <a:t>Clique para editar o título Mestre</a:t>
            </a:r>
            <a:endParaRPr lang="en-US" sz="36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4" name="PlaceHolder 8"/>
          <p:cNvSpPr>
            <a:spLocks noGrp="1"/>
          </p:cNvSpPr>
          <p:nvPr>
            <p:ph type="body"/>
          </p:nvPr>
        </p:nvSpPr>
        <p:spPr>
          <a:xfrm>
            <a:off x="684360" y="685800"/>
            <a:ext cx="8534160" cy="3614760"/>
          </a:xfrm>
          <a:prstGeom prst="rect">
            <a:avLst/>
          </a:prstGeom>
        </p:spPr>
        <p:txBody>
          <a:bodyPr anchor="ctr"/>
          <a:lstStyle/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lang="en-US" sz="2000" b="0" strike="noStrike" spc="-1">
                <a:solidFill>
                  <a:srgbClr val="0F496F"/>
                </a:solidFill>
                <a:latin typeface="Century Gothic"/>
              </a:rPr>
              <a:t>Editar estilos de texto Mestre</a:t>
            </a:r>
          </a:p>
          <a:p>
            <a:pPr marL="743040" lvl="1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lang="en-US" sz="1800" b="0" strike="noStrike" spc="-1">
                <a:solidFill>
                  <a:srgbClr val="0F496F"/>
                </a:solidFill>
                <a:latin typeface="Century Gothic"/>
              </a:rPr>
              <a:t>Segundo nível</a:t>
            </a:r>
          </a:p>
          <a:p>
            <a:pPr marL="1200240" lvl="2" indent="-2854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lang="en-US" sz="1600" b="0" strike="noStrike" spc="-1">
                <a:solidFill>
                  <a:srgbClr val="0F496F"/>
                </a:solidFill>
                <a:latin typeface="Century Gothic"/>
              </a:rPr>
              <a:t>Terceiro nível</a:t>
            </a:r>
          </a:p>
          <a:p>
            <a:pPr marL="1542960" lvl="3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lang="en-US" sz="1400" b="0" strike="noStrike" spc="-1">
                <a:solidFill>
                  <a:srgbClr val="0F496F"/>
                </a:solidFill>
                <a:latin typeface="Century Gothic"/>
              </a:rPr>
              <a:t>Quarto nível</a:t>
            </a:r>
          </a:p>
          <a:p>
            <a:pPr marL="2000160" lvl="4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lang="en-US" sz="1400" b="0" strike="noStrike" spc="-1">
                <a:solidFill>
                  <a:srgbClr val="0F496F"/>
                </a:solidFill>
                <a:latin typeface="Century Gothic"/>
              </a:rPr>
              <a:t>Quinto nível</a:t>
            </a:r>
          </a:p>
        </p:txBody>
      </p:sp>
      <p:sp>
        <p:nvSpPr>
          <p:cNvPr id="155" name="PlaceHolder 9"/>
          <p:cNvSpPr>
            <a:spLocks noGrp="1"/>
          </p:cNvSpPr>
          <p:nvPr>
            <p:ph type="dt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D859794D-08C4-4EFF-8D4D-63C591C7E726}" type="datetime">
              <a:rPr lang="pt-BR" sz="1000" b="0" strike="noStrike" spc="-1">
                <a:solidFill>
                  <a:srgbClr val="0A304A"/>
                </a:solidFill>
                <a:latin typeface="Century Gothic"/>
              </a:rPr>
              <a:t>22/06/2018</a:t>
            </a:fld>
            <a:endParaRPr lang="pt-BR" sz="1000" b="0" strike="noStrike" spc="-1">
              <a:latin typeface="Times New Roman"/>
            </a:endParaRPr>
          </a:p>
        </p:txBody>
      </p:sp>
      <p:sp>
        <p:nvSpPr>
          <p:cNvPr id="156" name="PlaceHolder 10"/>
          <p:cNvSpPr>
            <a:spLocks noGrp="1"/>
          </p:cNvSpPr>
          <p:nvPr>
            <p:ph type="ftr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</p:spPr>
        <p:txBody>
          <a:bodyPr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57" name="PlaceHolder 11"/>
          <p:cNvSpPr>
            <a:spLocks noGrp="1"/>
          </p:cNvSpPr>
          <p:nvPr>
            <p:ph type="sldNum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33EAA2F-83CE-4B5E-A18B-68288FCC55BA}" type="slidenum">
              <a:rPr lang="pt-BR" sz="3200" b="0" strike="noStrike" spc="-1">
                <a:solidFill>
                  <a:srgbClr val="0A304A"/>
                </a:solidFill>
                <a:latin typeface="Century Gothic"/>
              </a:rPr>
              <a:t>‹nº›</a:t>
            </a:fld>
            <a:endParaRPr lang="pt-BR" sz="3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nc/4.0/" TargetMode="External"/><Relationship Id="rId4" Type="http://schemas.openxmlformats.org/officeDocument/2006/relationships/hyperlink" Target="http://www.groundreport.com/how-to-keep-your-business-running-smoothly-no-matter-what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8.receita.fazenda.gov.br/redesim/welcome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cancerdemamadiario.blogspot.com/2012/11/parte-66-febre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ebhspekman.blogspot.com/2010/10/o-que-e-stock-image-banco-de-imagem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-nd/2.5/" TargetMode="External"/><Relationship Id="rId5" Type="http://schemas.openxmlformats.org/officeDocument/2006/relationships/hyperlink" Target="http://forum.muaway.net/index.php?/topic/234708-respondidodvida-smuffs/" TargetMode="External"/><Relationship Id="rId4" Type="http://schemas.openxmlformats.org/officeDocument/2006/relationships/hyperlink" Target="https://creativecommons.org/licenses/by-nc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959760" y="3503160"/>
            <a:ext cx="2945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Andressa Spak de Oliveira 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5010480" y="3494160"/>
            <a:ext cx="2602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Bruna Izabele Gabardo 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8731440" y="3503160"/>
            <a:ext cx="2866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Gabriel Predabon Gabrielli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250" name="Imagem 21"/>
          <p:cNvPicPr/>
          <p:nvPr/>
        </p:nvPicPr>
        <p:blipFill>
          <a:blip r:embed="rId2"/>
          <a:stretch/>
        </p:blipFill>
        <p:spPr>
          <a:xfrm>
            <a:off x="4957560" y="3958920"/>
            <a:ext cx="2795400" cy="2795400"/>
          </a:xfrm>
          <a:prstGeom prst="rect">
            <a:avLst/>
          </a:prstGeom>
          <a:ln>
            <a:noFill/>
          </a:ln>
        </p:spPr>
      </p:pic>
      <p:pic>
        <p:nvPicPr>
          <p:cNvPr id="251" name="Imagem 23"/>
          <p:cNvPicPr/>
          <p:nvPr/>
        </p:nvPicPr>
        <p:blipFill>
          <a:blip r:embed="rId3"/>
          <a:stretch/>
        </p:blipFill>
        <p:spPr>
          <a:xfrm>
            <a:off x="8796960" y="3958920"/>
            <a:ext cx="2736000" cy="2736000"/>
          </a:xfrm>
          <a:prstGeom prst="rect">
            <a:avLst/>
          </a:prstGeom>
          <a:ln>
            <a:noFill/>
          </a:ln>
        </p:spPr>
      </p:pic>
      <p:pic>
        <p:nvPicPr>
          <p:cNvPr id="252" name="Imagem 29"/>
          <p:cNvPicPr/>
          <p:nvPr/>
        </p:nvPicPr>
        <p:blipFill>
          <a:blip r:embed="rId4"/>
          <a:stretch/>
        </p:blipFill>
        <p:spPr>
          <a:xfrm>
            <a:off x="4915800" y="162720"/>
            <a:ext cx="2792160" cy="2998440"/>
          </a:xfrm>
          <a:prstGeom prst="rect">
            <a:avLst/>
          </a:prstGeom>
          <a:ln>
            <a:noFill/>
          </a:ln>
        </p:spPr>
      </p:pic>
      <p:pic>
        <p:nvPicPr>
          <p:cNvPr id="253" name="Imagem 30"/>
          <p:cNvPicPr/>
          <p:nvPr/>
        </p:nvPicPr>
        <p:blipFill>
          <a:blip r:embed="rId5"/>
          <a:stretch/>
        </p:blipFill>
        <p:spPr>
          <a:xfrm>
            <a:off x="443160" y="333360"/>
            <a:ext cx="3978720" cy="2657160"/>
          </a:xfrm>
          <a:prstGeom prst="rect">
            <a:avLst/>
          </a:prstGeom>
          <a:ln>
            <a:noFill/>
          </a:ln>
        </p:spPr>
      </p:pic>
      <p:pic>
        <p:nvPicPr>
          <p:cNvPr id="254" name="Imagem 31"/>
          <p:cNvPicPr/>
          <p:nvPr/>
        </p:nvPicPr>
        <p:blipFill>
          <a:blip r:embed="rId6"/>
          <a:stretch/>
        </p:blipFill>
        <p:spPr>
          <a:xfrm>
            <a:off x="8573040" y="226800"/>
            <a:ext cx="2792160" cy="2869920"/>
          </a:xfrm>
          <a:prstGeom prst="rect">
            <a:avLst/>
          </a:prstGeom>
          <a:ln>
            <a:noFill/>
          </a:ln>
        </p:spPr>
      </p:pic>
      <p:pic>
        <p:nvPicPr>
          <p:cNvPr id="255" name="Imagem 11"/>
          <p:cNvPicPr/>
          <p:nvPr/>
        </p:nvPicPr>
        <p:blipFill>
          <a:blip r:embed="rId7"/>
          <a:stretch/>
        </p:blipFill>
        <p:spPr>
          <a:xfrm>
            <a:off x="1118160" y="3958920"/>
            <a:ext cx="2795400" cy="279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847440" y="587160"/>
            <a:ext cx="4529520" cy="52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000" b="0" strike="noStrike" spc="-1">
                <a:solidFill>
                  <a:srgbClr val="000000"/>
                </a:solidFill>
                <a:latin typeface="Century Gothic"/>
              </a:rPr>
              <a:t>RAMO DE ATIVIDADE?</a:t>
            </a: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000" b="0" strike="noStrike" spc="-1">
                <a:solidFill>
                  <a:srgbClr val="000000"/>
                </a:solidFill>
                <a:latin typeface="Century Gothic"/>
              </a:rPr>
              <a:t>ÁREA DE ATUAÇÃO?</a:t>
            </a: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000" b="0" strike="noStrike" spc="-1">
                <a:solidFill>
                  <a:srgbClr val="000000"/>
                </a:solidFill>
                <a:latin typeface="Century Gothic"/>
              </a:rPr>
              <a:t>NOME EMPRESARIAL?</a:t>
            </a: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000" b="0" strike="noStrike" spc="-1">
                <a:solidFill>
                  <a:srgbClr val="000000"/>
                </a:solidFill>
                <a:latin typeface="Century Gothic"/>
              </a:rPr>
              <a:t>NATUREZA JURÍDICA?</a:t>
            </a: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000" b="0" strike="noStrike" spc="-1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5124600" y="401040"/>
            <a:ext cx="51447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400" b="1" strike="noStrike" spc="-1">
                <a:solidFill>
                  <a:srgbClr val="FFFFFF"/>
                </a:solidFill>
                <a:latin typeface="Century Gothic"/>
              </a:rPr>
              <a:t>CONSULTORIA</a:t>
            </a:r>
            <a:endParaRPr lang="pt-BR" sz="5400" b="0" strike="noStrike" spc="-1"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5081760" y="1770480"/>
            <a:ext cx="52333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400" b="1" strike="noStrike" spc="-1">
                <a:solidFill>
                  <a:srgbClr val="FFFFFF"/>
                </a:solidFill>
                <a:latin typeface="Century Gothic"/>
              </a:rPr>
              <a:t>PISCICULTURA</a:t>
            </a:r>
            <a:endParaRPr lang="pt-BR" sz="5400" b="0" strike="noStrike" spc="-1"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5949720" y="3079800"/>
            <a:ext cx="34945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400" b="1" strike="noStrike" spc="-1">
                <a:solidFill>
                  <a:srgbClr val="FFFFFF"/>
                </a:solidFill>
                <a:latin typeface="Century Gothic"/>
              </a:rPr>
              <a:t>PISCICON</a:t>
            </a:r>
            <a:endParaRPr lang="pt-BR" sz="5400" b="0" strike="noStrike" spc="-1">
              <a:latin typeface="Arial"/>
            </a:endParaRPr>
          </a:p>
        </p:txBody>
      </p:sp>
      <p:sp>
        <p:nvSpPr>
          <p:cNvPr id="278" name="CustomShape 5"/>
          <p:cNvSpPr/>
          <p:nvPr/>
        </p:nvSpPr>
        <p:spPr>
          <a:xfrm>
            <a:off x="5152320" y="4486680"/>
            <a:ext cx="622368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400" b="1" strike="noStrike" spc="-1">
                <a:solidFill>
                  <a:srgbClr val="FFFFFF"/>
                </a:solidFill>
                <a:latin typeface="Century Gothic"/>
              </a:rPr>
              <a:t>SOCIEDADE LTDA</a:t>
            </a:r>
            <a:endParaRPr lang="pt-BR" sz="5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m 2"/>
          <p:cNvPicPr/>
          <p:nvPr/>
        </p:nvPicPr>
        <p:blipFill>
          <a:blip r:embed="rId2"/>
          <a:stretch/>
        </p:blipFill>
        <p:spPr>
          <a:xfrm>
            <a:off x="443520" y="397080"/>
            <a:ext cx="11305080" cy="635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m 1"/>
          <p:cNvPicPr/>
          <p:nvPr/>
        </p:nvPicPr>
        <p:blipFill>
          <a:blip r:embed="rId2"/>
          <a:stretch/>
        </p:blipFill>
        <p:spPr>
          <a:xfrm>
            <a:off x="885600" y="705240"/>
            <a:ext cx="10420560" cy="586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m 2"/>
          <p:cNvPicPr/>
          <p:nvPr/>
        </p:nvPicPr>
        <p:blipFill>
          <a:blip r:embed="rId2"/>
          <a:stretch/>
        </p:blipFill>
        <p:spPr>
          <a:xfrm>
            <a:off x="558720" y="379440"/>
            <a:ext cx="11073960" cy="62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m 1"/>
          <p:cNvPicPr/>
          <p:nvPr/>
        </p:nvPicPr>
        <p:blipFill>
          <a:blip r:embed="rId2"/>
          <a:stretch/>
        </p:blipFill>
        <p:spPr>
          <a:xfrm>
            <a:off x="886680" y="766440"/>
            <a:ext cx="10418400" cy="586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2999520" y="276840"/>
            <a:ext cx="64418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Elaborar 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720000" y="1342440"/>
            <a:ext cx="3373920" cy="520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Quadro societário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Nome empresarial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Natureza jurídica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Objeto social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sp>
        <p:nvSpPr>
          <p:cNvPr id="285" name="TextShape 3"/>
          <p:cNvSpPr txBox="1"/>
          <p:nvPr/>
        </p:nvSpPr>
        <p:spPr>
          <a:xfrm>
            <a:off x="4968000" y="1489320"/>
            <a:ext cx="6796440" cy="48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Administração e Responsabilidades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Capital social 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Cotas societárias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Início e prazo de duração (indeterminado)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2999520" y="276840"/>
            <a:ext cx="64418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Elaborar 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1080000" y="1830960"/>
            <a:ext cx="10569600" cy="392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Prestação de contas do Exercício fiscal (ano)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Participação nos lucros (retiradas) 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Clausulas específicas para resolução de conflitos societários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(ex. Câmara de arbitragem)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2999520" y="276840"/>
            <a:ext cx="64418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Elaborar 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1670400" y="1800000"/>
            <a:ext cx="1056960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Eleição de Foro (jurídico)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Local e Data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Assinaturas sócios e duas testemunhas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Visto de um advogado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5400" b="0" strike="noStrike" spc="-1">
                <a:solidFill>
                  <a:srgbClr val="000000"/>
                </a:solidFill>
                <a:latin typeface="Arial"/>
              </a:rPr>
              <a:t>Modelos de cláusulas para elaboração de um contrato social</a:t>
            </a:r>
            <a:endParaRPr lang="pt-BR" sz="5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3922920" y="28620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763560" y="1208160"/>
            <a:ext cx="1064520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Century Gothic"/>
              </a:rPr>
              <a:t>Preambulo ou início do contrato com as informações de identificação dos sócios; (podem ser PF ou PJ).</a:t>
            </a:r>
            <a:endParaRPr lang="pt-BR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Century Gothic"/>
              </a:rPr>
              <a:t>Quadro societário:</a:t>
            </a:r>
            <a:endParaRPr lang="pt-BR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Century Gothic"/>
              </a:rPr>
              <a:t>1 - Sócio PF: Nome completo, nacionalidade, estado civil, portador do RG –SESP - registro geral número expedido pelo órgão Secretaria de Segurança Pública do Estado, inscrito no CPF/MF - cadastro de pessoa física do ministério da fazenda número, com endereço residencial à rua denominada com número, bairro, município, estado e CEP. </a:t>
            </a:r>
            <a:endParaRPr lang="pt-BR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Century Gothic"/>
              </a:rPr>
              <a:t>Para os demais sócios, as mesmas informações. 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620640" y="226440"/>
            <a:ext cx="1075428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800" b="0" strike="noStrike" spc="-1">
                <a:solidFill>
                  <a:srgbClr val="000000"/>
                </a:solidFill>
                <a:latin typeface="Century Gothic"/>
              </a:rPr>
              <a:t>SER EMPREGADO OU EMPRESÁRIO? </a:t>
            </a:r>
            <a:endParaRPr lang="pt-BR" sz="4800" b="0" strike="noStrike" spc="-1">
              <a:latin typeface="Arial"/>
            </a:endParaRPr>
          </a:p>
        </p:txBody>
      </p:sp>
      <p:pic>
        <p:nvPicPr>
          <p:cNvPr id="259" name="Imagem 3"/>
          <p:cNvPicPr/>
          <p:nvPr/>
        </p:nvPicPr>
        <p:blipFill>
          <a:blip r:embed="rId3"/>
          <a:stretch/>
        </p:blipFill>
        <p:spPr>
          <a:xfrm rot="21580800">
            <a:off x="3321720" y="2246400"/>
            <a:ext cx="5315760" cy="352008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8187480" y="6542280"/>
            <a:ext cx="3883680" cy="22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4"/>
              </a:rPr>
              <a:t>Esta Foto</a:t>
            </a:r>
            <a:r>
              <a:rPr lang="pt-BR" sz="900" b="0" strike="noStrike" spc="-1">
                <a:solidFill>
                  <a:srgbClr val="FFFFFF"/>
                </a:solidFill>
                <a:latin typeface="Century Gothic"/>
              </a:rPr>
              <a:t> de Autor Desconhecido está licenciado em </a:t>
            </a: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5"/>
              </a:rPr>
              <a:t>CC BY-NC</a:t>
            </a:r>
            <a:endParaRPr lang="pt-BR" sz="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3587400" y="60408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1149840" y="2415960"/>
            <a:ext cx="9200880" cy="25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Os signatários (sócios) constituem uma sociedade Limitada  conforme as cláusulas a seguir: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Clausula 1 – A sociedade terá como denominação social “PISCICON consultoria em piscicultura ltda”.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4034160" y="33876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1596960" y="1046520"/>
            <a:ext cx="9200880" cy="472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2 - A Sociedade tem como Objeto Social a prestação de serviços de consultoria nos ramos de Piscicultura, atendendo áreas de desenvolvimento de projetos, planejamento estratégico, qualidade e produtividade, análise de viabilidade técnica para implantação de atividades aquícolas, pesque-pague ou expansão de negócios relacionados à piscicultura e demais estudos e eventos sobre assuntos de interesse empresarial.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3932640" y="60408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1495440" y="1052640"/>
            <a:ext cx="9200880" cy="51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3 – Endereço da sede empresarial: A sociedade terá seu endereço à rua denominada com número, bairro, município, estado e Cep.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4 - O prazo de duração da Sociedade é indeterminado, tendo início às suas atividades a partir de 25 de maio de 2018.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3932640" y="47880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35400" y="1856160"/>
            <a:ext cx="10589760" cy="25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5 – Abertura de filiais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Durante a vigência deste contrato os sócios poderão deliberar pela abertura e fechamento de filiais.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3677760" y="240120"/>
            <a:ext cx="446832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 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567360" y="1087560"/>
            <a:ext cx="10689120" cy="60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6 – Capital social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 capital social desta sociedade perfaz a quantia total de R$1.000,00 (um mil reais) dividido em 1000 (mil) cotas  de valor nominal de R$1,00 (Um real) cada que são distribuídas conforme segue: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Sócio 1 – A quantia de .... Cotas que correspondem à R$.... Reais, os quais são integralizados em espécie (à vista) ou bens... da seguinte forma (descreve)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Sócio 2... 3...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3932640" y="21528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567360" y="1087560"/>
            <a:ext cx="10689120" cy="429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7 – Alteração de capital social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 capital social desta sociedade poderá ser alterado aumentando ou diminuído, mediante deliberação dos sócios.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8 – Cessão - Transferência de cotas entre sócios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 sócio poderá ceder ou transferir suas cotas (total ou parcial) aos demais sócios independente de audiência dos demais sócios.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3748680" y="23040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567360" y="1087560"/>
            <a:ext cx="10689120" cy="435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9 –  Cessão ou transferência de cotas à terceiros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 cessão de cotas a estranhos (terceiros) à sociedade somente será permitida se: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 - Assegurado o direito de preferência pela igualdade de condições e preços.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 – Não haja oposição dos sócios titulares com % do capital social.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374868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567360" y="1226160"/>
            <a:ext cx="10689120" cy="435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10 – Responsabilidade dos sócios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 responsabilidade é limitada às cotas de cada sócio, porém todos respondem subsidiariamente pela quantidade de cotas não integralizadas.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11 – Administração da sociedade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 administração da sociedade será exercida conjuntamente pelos sócios. (Ou será realizada por um administrador...)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374868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830880" y="2088000"/>
            <a:ext cx="10689120" cy="26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12 – no exercício da administração os administradores atuarão com todo cuidado e diligência próprios da administração dos negócios.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3748680" y="2030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567360" y="1087560"/>
            <a:ext cx="10689120" cy="56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13 – Aos administradores serão concedidos todos os poderes e atribuições necessárias ao gerenciamento e à representação das sociedade, podendo: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 – praticar todos os atos compreendidos no objeto social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 – representar a sociedade ativa e passiva, judicial e extrajudicialmente.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III – utilizar o nome empresarial desde que em atividades de interesse da empresa.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727200" y="507240"/>
            <a:ext cx="107377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Código Civil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 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“Considera-se empresário quem exerce profissionalmente </a:t>
            </a:r>
            <a:r>
              <a:rPr lang="pt-BR" sz="2800" b="0" u="sng" strike="noStrike" spc="-1">
                <a:solidFill>
                  <a:srgbClr val="000000"/>
                </a:solidFill>
                <a:uFillTx/>
                <a:latin typeface="Century Gothic"/>
                <a:ea typeface="Calibri"/>
              </a:rPr>
              <a:t>atividade econômica organizada</a:t>
            </a: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 para a </a:t>
            </a:r>
            <a:r>
              <a:rPr lang="pt-BR" sz="2800" b="1" strike="noStrike" spc="-1">
                <a:solidFill>
                  <a:srgbClr val="000000"/>
                </a:solidFill>
                <a:latin typeface="Century Gothic"/>
                <a:ea typeface="Calibri"/>
              </a:rPr>
              <a:t>PRODUÇÃO OU A CIRCULAÇÃO</a:t>
            </a: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 de bens ou de serviços”. 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“É </a:t>
            </a:r>
            <a:r>
              <a:rPr lang="pt-BR" sz="2800" b="1" strike="noStrike" spc="-1">
                <a:solidFill>
                  <a:srgbClr val="000000"/>
                </a:solidFill>
                <a:latin typeface="Century Gothic"/>
                <a:ea typeface="Calibri"/>
              </a:rPr>
              <a:t>OBRIGATÓRIA A INSCRIÇÃO </a:t>
            </a: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do empresário no Registro Público de Empresas Mercantis da respectiva sede, antes do início de sua atividade”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3748680" y="2030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567360" y="1087560"/>
            <a:ext cx="10689120" cy="56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14 – Vedado ao administrador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 – assumir obrigações em nome dos sócios ou terceiros;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 _ fazer-se substituir no exercício de suas funções, podendo, constituir mandatário desde que especificado os atos e operações a serem realizados.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III – alienar ou onerar bens da sociedade sem autorização dos sócios.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932640" y="23076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567360" y="1087560"/>
            <a:ext cx="10689120" cy="520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15 – Prestação de contas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Ao término de cada exercício fiscal o administrador prestará contas elaborando relatório ... Inventário ... Balanço patrimonial e resultado econômico do período.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16 – O administrador permanecerá na função por tempo... Indeterminado.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17 – O administrador poderá ser deposto por deliberação dos sócios e anuência de 2/3 do capital social.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393264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751320" y="1443960"/>
            <a:ext cx="10689120" cy="392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18 – Renúncia do administrador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 administrador poderá renunciar ao cargo e se dará: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 –Em relação à sociedade por comunicação por escrito.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 – Em relação à terceiros, após a averbação e publicação da renuncia. (Alteração do documento / livro ata)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374868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567360" y="1087560"/>
            <a:ext cx="10689120" cy="47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19 – Remuneração do administrador	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 administrador no exercício de sua função receberá a título de pró-labore mensal o valor a ser fixado por deliberação dos sócios.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20 – Caberão aos sócios a participação nos lucros apurados conforme a proporção de suas cotas, após o término do exercício fiscal.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21 – Serão repartidas na proporção de suas cotas as perdas da sociedade.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393264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567360" y="1087560"/>
            <a:ext cx="10689120" cy="520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22 – Deliberações dos sócios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As deliberações serão realizadas em reuniões (convocadas e realizadas) periódicas de acordo com as necessidades da sociedade. (Pode ser dispensada quando os sócios assim decidirem)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23 – Responsabilidade dos sócios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São responsáveis pela aprovação de contas, designação de administrador (ato específico), incorporação, fusão ou dissolução da sociedade)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374868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567360" y="1087560"/>
            <a:ext cx="10689120" cy="734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24 – Falecimento ou interdição de sócio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Em caso de falecimento de sócio, a sociedade continuará suas atividades com seus herdeiros e sucessores.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25 – Dissolução da sociedade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marL="936000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 dissolução da sociedade se dará:</a:t>
            </a:r>
            <a:endParaRPr lang="pt-BR" sz="2800" b="0" strike="noStrike" spc="-1">
              <a:latin typeface="Arial"/>
            </a:endParaRPr>
          </a:p>
          <a:p>
            <a:pPr marL="936000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 – Pelo consenso dos sócios</a:t>
            </a:r>
            <a:endParaRPr lang="pt-BR" sz="2800" b="0" strike="noStrike" spc="-1">
              <a:latin typeface="Arial"/>
            </a:endParaRPr>
          </a:p>
          <a:p>
            <a:pPr marL="936000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 – Pela falta de pluralidade de sócios (por + de 180d)</a:t>
            </a:r>
            <a:endParaRPr lang="pt-BR" sz="2800" b="0" strike="noStrike" spc="-1">
              <a:latin typeface="Arial"/>
            </a:endParaRPr>
          </a:p>
          <a:p>
            <a:pPr marL="936000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III – Pela conclusão do fim social. </a:t>
            </a:r>
            <a:endParaRPr lang="pt-BR" sz="2800" b="0" strike="noStrike" spc="-1">
              <a:latin typeface="Arial"/>
            </a:endParaRPr>
          </a:p>
          <a:p>
            <a:pPr marL="936000"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3748680" y="37944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567360" y="1456920"/>
            <a:ext cx="1068912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26 – Remuneração dos sócios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Pelos serviços prestados à Sociedade, os Sócios receberão, a título de remuneração, como pro labore, a quantia mensal fixada em comum até os limites de dedução fiscal previstos na legislação do Imposto de Renda, a qual será levada à Conta de Despesas Gerais.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3932640" y="526320"/>
            <a:ext cx="4326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Century Gothic"/>
              </a:rPr>
              <a:t>O contrato social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484200" y="1383120"/>
            <a:ext cx="10689120" cy="520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Cláusula 27  – Fica eleito o foro da Comarca de ............. para resolver qualquer ação fundada no presente contrato.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 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E por assim terem justo e acordados, assinam, juntamente com duas testemunhas, o presente instrumento, em 03 (três) vias de igual forma e teor, obrigando-se fielmente por si e por seus herdeiros a cumpri-lo em todos os seus termos.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Assinaturas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Visto do advogado </a:t>
            </a:r>
            <a:endParaRPr lang="pt-B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1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sp>
          <p:nvSpPr>
            <p:cNvPr id="330" name="Line 2"/>
            <p:cNvSpPr/>
            <p:nvPr/>
          </p:nvSpPr>
          <p:spPr>
            <a:xfrm flipH="1">
              <a:off x="11275920" y="2963160"/>
              <a:ext cx="912600" cy="9129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31" name="Line 3"/>
            <p:cNvSpPr/>
            <p:nvPr/>
          </p:nvSpPr>
          <p:spPr>
            <a:xfrm flipH="1">
              <a:off x="9206640" y="3190320"/>
              <a:ext cx="2981880" cy="2981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32" name="Line 4"/>
            <p:cNvSpPr/>
            <p:nvPr/>
          </p:nvSpPr>
          <p:spPr>
            <a:xfrm flipH="1">
              <a:off x="10292040" y="3285000"/>
              <a:ext cx="1896480" cy="18964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33" name="Line 5"/>
            <p:cNvSpPr/>
            <p:nvPr/>
          </p:nvSpPr>
          <p:spPr>
            <a:xfrm flipH="1">
              <a:off x="10442880" y="3130920"/>
              <a:ext cx="1745640" cy="174564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34" name="Line 6"/>
            <p:cNvSpPr/>
            <p:nvPr/>
          </p:nvSpPr>
          <p:spPr>
            <a:xfrm flipH="1">
              <a:off x="10918800" y="3682800"/>
              <a:ext cx="1269720" cy="1270080"/>
            </a:xfrm>
            <a:prstGeom prst="line">
              <a:avLst/>
            </a:prstGeom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35" name="CustomShape 7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/>
        </p:style>
      </p:sp>
      <p:sp>
        <p:nvSpPr>
          <p:cNvPr id="336" name="CustomShape 8"/>
          <p:cNvSpPr/>
          <p:nvPr/>
        </p:nvSpPr>
        <p:spPr>
          <a:xfrm>
            <a:off x="0" y="0"/>
            <a:ext cx="8129520" cy="685764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37" name="Group 9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sp>
          <p:nvSpPr>
            <p:cNvPr id="338" name="Line 10"/>
            <p:cNvSpPr/>
            <p:nvPr/>
          </p:nvSpPr>
          <p:spPr>
            <a:xfrm flipH="1">
              <a:off x="11275920" y="2963160"/>
              <a:ext cx="912600" cy="912960"/>
            </a:xfrm>
            <a:prstGeom prst="line">
              <a:avLst/>
            </a:prstGeom>
            <a:ln w="9360">
              <a:solidFill>
                <a:srgbClr val="FFFFF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39" name="Line 11"/>
            <p:cNvSpPr/>
            <p:nvPr/>
          </p:nvSpPr>
          <p:spPr>
            <a:xfrm flipH="1">
              <a:off x="9206640" y="3190320"/>
              <a:ext cx="2981880" cy="2981880"/>
            </a:xfrm>
            <a:prstGeom prst="line">
              <a:avLst/>
            </a:prstGeom>
            <a:ln w="9360">
              <a:solidFill>
                <a:srgbClr val="FFFFF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0" name="Line 12"/>
            <p:cNvSpPr/>
            <p:nvPr/>
          </p:nvSpPr>
          <p:spPr>
            <a:xfrm flipH="1">
              <a:off x="10292040" y="3285000"/>
              <a:ext cx="1896480" cy="1896480"/>
            </a:xfrm>
            <a:prstGeom prst="line">
              <a:avLst/>
            </a:prstGeom>
            <a:ln w="9360">
              <a:solidFill>
                <a:srgbClr val="FFFFF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1" name="Line 13"/>
            <p:cNvSpPr/>
            <p:nvPr/>
          </p:nvSpPr>
          <p:spPr>
            <a:xfrm flipH="1">
              <a:off x="10442880" y="3130920"/>
              <a:ext cx="1745640" cy="1745640"/>
            </a:xfrm>
            <a:prstGeom prst="line">
              <a:avLst/>
            </a:prstGeom>
            <a:ln w="28440">
              <a:solidFill>
                <a:srgbClr val="FFFFF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2" name="Line 14"/>
            <p:cNvSpPr/>
            <p:nvPr/>
          </p:nvSpPr>
          <p:spPr>
            <a:xfrm flipH="1">
              <a:off x="10918800" y="3682800"/>
              <a:ext cx="1269720" cy="1270080"/>
            </a:xfrm>
            <a:prstGeom prst="line">
              <a:avLst/>
            </a:prstGeom>
            <a:ln w="28440">
              <a:solidFill>
                <a:srgbClr val="FFFFF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43" name="CustomShape 15"/>
          <p:cNvSpPr/>
          <p:nvPr/>
        </p:nvSpPr>
        <p:spPr>
          <a:xfrm>
            <a:off x="8588520" y="941400"/>
            <a:ext cx="3043440" cy="324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pt-BR" sz="3600" b="1" strike="noStrike" cap="all" spc="-1">
                <a:solidFill>
                  <a:srgbClr val="FFFFFF"/>
                </a:solidFill>
                <a:latin typeface="Century Gothic"/>
              </a:rPr>
              <a:t>E agora ? </a:t>
            </a:r>
            <a:endParaRPr lang="pt-BR" sz="3600" b="0" strike="noStrike" spc="-1">
              <a:latin typeface="Arial"/>
            </a:endParaRPr>
          </a:p>
        </p:txBody>
      </p:sp>
      <p:grpSp>
        <p:nvGrpSpPr>
          <p:cNvPr id="344" name="Group 16"/>
          <p:cNvGrpSpPr/>
          <p:nvPr/>
        </p:nvGrpSpPr>
        <p:grpSpPr>
          <a:xfrm>
            <a:off x="940680" y="941400"/>
            <a:ext cx="6190200" cy="4768200"/>
            <a:chOff x="940680" y="941400"/>
            <a:chExt cx="6190200" cy="4768200"/>
          </a:xfrm>
        </p:grpSpPr>
        <p:sp>
          <p:nvSpPr>
            <p:cNvPr id="345" name="CustomShape 17"/>
            <p:cNvSpPr/>
            <p:nvPr/>
          </p:nvSpPr>
          <p:spPr>
            <a:xfrm>
              <a:off x="940680" y="941400"/>
              <a:ext cx="4766400" cy="85788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2">
                    <a:hueOff val="0"/>
                    <a:satOff val="0"/>
                    <a:lumOff val="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  <a:lin ang="540000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6040" tIns="86040" rIns="60840" bIns="86040" anchor="ctr"/>
            <a:lstStyle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lang="pt-BR" sz="1600" b="0" strike="noStrike" spc="-1">
                  <a:solidFill>
                    <a:srgbClr val="FFFFFF"/>
                  </a:solidFill>
                  <a:latin typeface="Century Gothic"/>
                </a:rPr>
                <a:t>Contrato Social ou Requerimento de Empresário Individual ou Estatuto, em três vias;</a:t>
              </a:r>
              <a:endParaRPr lang="pt-BR" sz="1600" b="0" strike="noStrike" spc="-1">
                <a:latin typeface="Arial"/>
              </a:endParaRPr>
            </a:p>
          </p:txBody>
        </p:sp>
        <p:sp>
          <p:nvSpPr>
            <p:cNvPr id="346" name="CustomShape 18"/>
            <p:cNvSpPr/>
            <p:nvPr/>
          </p:nvSpPr>
          <p:spPr>
            <a:xfrm>
              <a:off x="1296720" y="1919160"/>
              <a:ext cx="4766400" cy="85788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2">
                    <a:hueOff val="-2188608"/>
                    <a:satOff val="-1975"/>
                    <a:lumOff val="-44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hueOff val="-2188608"/>
                    <a:satOff val="-1975"/>
                    <a:lumOff val="-440"/>
                    <a:alphaOff val="0"/>
                    <a:shade val="94000"/>
                    <a:lumMod val="88000"/>
                  </a:schemeClr>
                </a:gs>
              </a:gsLst>
              <a:lin ang="540000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6040" tIns="86040" rIns="60840" bIns="86040" anchor="ctr"/>
            <a:lstStyle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lang="pt-BR" sz="1600" b="0" strike="noStrike" spc="-1">
                  <a:solidFill>
                    <a:srgbClr val="FFFFFF"/>
                  </a:solidFill>
                  <a:latin typeface="Century Gothic"/>
                </a:rPr>
                <a:t>Cópia autenticada do RG e CPF do titular ou dos sócios;</a:t>
              </a:r>
              <a:endParaRPr lang="pt-BR" sz="1600" b="0" strike="noStrike" spc="-1">
                <a:latin typeface="Arial"/>
              </a:endParaRPr>
            </a:p>
          </p:txBody>
        </p:sp>
        <p:sp>
          <p:nvSpPr>
            <p:cNvPr id="347" name="CustomShape 19"/>
            <p:cNvSpPr/>
            <p:nvPr/>
          </p:nvSpPr>
          <p:spPr>
            <a:xfrm>
              <a:off x="1652400" y="2896560"/>
              <a:ext cx="4766400" cy="85788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2">
                    <a:hueOff val="-4377215"/>
                    <a:satOff val="-3950"/>
                    <a:lumOff val="-881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hueOff val="-4377215"/>
                    <a:satOff val="-3950"/>
                    <a:lumOff val="-881"/>
                    <a:alphaOff val="0"/>
                    <a:shade val="94000"/>
                    <a:lumMod val="88000"/>
                  </a:schemeClr>
                </a:gs>
              </a:gsLst>
              <a:lin ang="540000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6040" tIns="86040" rIns="60840" bIns="86040" anchor="ctr"/>
            <a:lstStyle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lang="pt-BR" sz="1600" b="0" strike="noStrike" spc="-1">
                  <a:solidFill>
                    <a:srgbClr val="FFFFFF"/>
                  </a:solidFill>
                  <a:latin typeface="Century Gothic"/>
                </a:rPr>
                <a:t>Requerimento Padrão (Capa da Junta Comercial), em uma via;</a:t>
              </a:r>
              <a:endParaRPr lang="pt-BR" sz="1600" b="0" strike="noStrike" spc="-1">
                <a:latin typeface="Arial"/>
              </a:endParaRPr>
            </a:p>
          </p:txBody>
        </p:sp>
        <p:sp>
          <p:nvSpPr>
            <p:cNvPr id="348" name="CustomShape 20"/>
            <p:cNvSpPr/>
            <p:nvPr/>
          </p:nvSpPr>
          <p:spPr>
            <a:xfrm>
              <a:off x="2008440" y="3874320"/>
              <a:ext cx="4766400" cy="85788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2">
                    <a:hueOff val="-6565823"/>
                    <a:satOff val="-5925"/>
                    <a:lumOff val="-1321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hueOff val="-6565823"/>
                    <a:satOff val="-5925"/>
                    <a:lumOff val="-1321"/>
                    <a:alphaOff val="0"/>
                    <a:shade val="94000"/>
                    <a:lumMod val="88000"/>
                  </a:schemeClr>
                </a:gs>
              </a:gsLst>
              <a:lin ang="540000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6040" tIns="86040" rIns="60840" bIns="86040" anchor="ctr"/>
            <a:lstStyle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lang="pt-BR" sz="1600" b="0" strike="noStrike" spc="-1">
                  <a:solidFill>
                    <a:srgbClr val="FFFFFF"/>
                  </a:solidFill>
                  <a:latin typeface="Century Gothic"/>
                </a:rPr>
                <a:t>FCN (Ficha de Cadastro Nacional) modelo 1 e 2, em uma via;</a:t>
              </a:r>
              <a:endParaRPr lang="pt-BR" sz="1600" b="0" strike="noStrike" spc="-1">
                <a:latin typeface="Arial"/>
              </a:endParaRPr>
            </a:p>
          </p:txBody>
        </p:sp>
        <p:sp>
          <p:nvSpPr>
            <p:cNvPr id="349" name="CustomShape 21"/>
            <p:cNvSpPr/>
            <p:nvPr/>
          </p:nvSpPr>
          <p:spPr>
            <a:xfrm>
              <a:off x="2364480" y="4851720"/>
              <a:ext cx="4766400" cy="85788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2">
                    <a:hueOff val="-8754431"/>
                    <a:satOff val="-7900"/>
                    <a:lumOff val="-1762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hueOff val="-8754431"/>
                    <a:satOff val="-7900"/>
                    <a:lumOff val="-1762"/>
                    <a:alphaOff val="0"/>
                    <a:shade val="94000"/>
                    <a:lumMod val="88000"/>
                  </a:schemeClr>
                </a:gs>
              </a:gsLst>
              <a:lin ang="540000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86040" tIns="86040" rIns="60840" bIns="86040" anchor="ctr"/>
            <a:lstStyle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lang="pt-BR" sz="1600" b="0" strike="noStrike" spc="-1">
                  <a:solidFill>
                    <a:srgbClr val="FFFFFF"/>
                  </a:solidFill>
                  <a:latin typeface="Century Gothic"/>
                </a:rPr>
                <a:t>Pagamento de taxas através de DARF.</a:t>
              </a:r>
              <a:endParaRPr lang="pt-BR" sz="1600" b="0" strike="noStrike" spc="-1">
                <a:latin typeface="Arial"/>
              </a:endParaRPr>
            </a:p>
          </p:txBody>
        </p:sp>
        <p:sp>
          <p:nvSpPr>
            <p:cNvPr id="350" name="CustomShape 22"/>
            <p:cNvSpPr/>
            <p:nvPr/>
          </p:nvSpPr>
          <p:spPr>
            <a:xfrm>
              <a:off x="5149440" y="1568520"/>
              <a:ext cx="557640" cy="55764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CustomShape 23"/>
            <p:cNvSpPr/>
            <p:nvPr/>
          </p:nvSpPr>
          <p:spPr>
            <a:xfrm>
              <a:off x="5505480" y="2545920"/>
              <a:ext cx="557640" cy="55764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2">
                <a:tint val="40000"/>
                <a:alpha val="90000"/>
                <a:hueOff val="-3277816"/>
                <a:satOff val="-1922"/>
                <a:lumOff val="-239"/>
                <a:alphaOff val="0"/>
              </a:schemeClr>
            </a:solidFill>
            <a:ln>
              <a:solidFill>
                <a:schemeClr val="accent2">
                  <a:tint val="40000"/>
                  <a:alpha val="90000"/>
                  <a:hueOff val="-3277816"/>
                  <a:satOff val="-1922"/>
                  <a:lumOff val="-239"/>
                  <a:alphaOff val="0"/>
                </a:schemeClr>
              </a:solidFill>
              <a:round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CustomShape 24"/>
            <p:cNvSpPr/>
            <p:nvPr/>
          </p:nvSpPr>
          <p:spPr>
            <a:xfrm>
              <a:off x="5861160" y="3509280"/>
              <a:ext cx="557640" cy="55764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2">
                <a:tint val="40000"/>
                <a:alpha val="90000"/>
                <a:hueOff val="-6555631"/>
                <a:satOff val="-3844"/>
                <a:lumOff val="-479"/>
                <a:alphaOff val="0"/>
              </a:schemeClr>
            </a:solidFill>
            <a:ln>
              <a:solidFill>
                <a:schemeClr val="accent2">
                  <a:tint val="40000"/>
                  <a:alpha val="90000"/>
                  <a:hueOff val="-6555631"/>
                  <a:satOff val="-3844"/>
                  <a:lumOff val="-479"/>
                  <a:alphaOff val="0"/>
                </a:schemeClr>
              </a:solidFill>
              <a:round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CustomShape 25"/>
            <p:cNvSpPr/>
            <p:nvPr/>
          </p:nvSpPr>
          <p:spPr>
            <a:xfrm>
              <a:off x="6217200" y="4496400"/>
              <a:ext cx="557640" cy="55764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2">
                <a:tint val="40000"/>
                <a:alpha val="90000"/>
                <a:hueOff val="-9833447"/>
                <a:satOff val="-5766"/>
                <a:lumOff val="-718"/>
                <a:alphaOff val="0"/>
              </a:schemeClr>
            </a:solidFill>
            <a:ln>
              <a:solidFill>
                <a:schemeClr val="accent2">
                  <a:tint val="40000"/>
                  <a:alpha val="90000"/>
                  <a:hueOff val="-9833447"/>
                  <a:satOff val="-5766"/>
                  <a:lumOff val="-718"/>
                  <a:alphaOff val="0"/>
                </a:schemeClr>
              </a:solidFill>
              <a:round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4" name="Group 26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1045800" y="2170080"/>
            <a:ext cx="1009980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Registrada a empresa, será entregue ao seu proprietário o NIRE (Número de Identificação do Registro de Empresa). É uma etiqueta ou um carimbo, feito pela Junta Comercial ou Cartório, contendo um número que é fixado no ato constitutivo.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1359000" y="434880"/>
            <a:ext cx="4635720" cy="85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Junta comercial</a:t>
            </a:r>
            <a:endParaRPr lang="pt-BR" sz="5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1066680" y="689760"/>
            <a:ext cx="10058040" cy="542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7000" b="0" strike="noStrike" spc="-1">
                <a:solidFill>
                  <a:srgbClr val="000000"/>
                </a:solidFill>
                <a:latin typeface="Century Gothic"/>
              </a:rPr>
              <a:t>Planejamento</a:t>
            </a:r>
            <a:endParaRPr lang="pt-BR" sz="7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7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7000" b="0" strike="noStrike" spc="-1">
                <a:solidFill>
                  <a:srgbClr val="000000"/>
                </a:solidFill>
                <a:latin typeface="Century Gothic"/>
              </a:rPr>
              <a:t>não basta</a:t>
            </a:r>
            <a:endParaRPr lang="pt-BR" sz="7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7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7000" b="0" strike="noStrike" spc="-1">
                <a:solidFill>
                  <a:srgbClr val="000000"/>
                </a:solidFill>
                <a:latin typeface="Century Gothic"/>
              </a:rPr>
              <a:t>mas é essencial</a:t>
            </a:r>
            <a:endParaRPr lang="pt-BR" sz="7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1324800" y="434880"/>
            <a:ext cx="4458960" cy="85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Receita federal</a:t>
            </a:r>
            <a:endParaRPr lang="pt-BR" sz="5000" b="0" strike="noStrike" spc="-1"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950040" y="2417040"/>
            <a:ext cx="99781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O registro do CNPJ é feito pela internet, no site da Receita Federal por meio do download de um programa específico, o </a:t>
            </a:r>
            <a:r>
              <a:rPr lang="pt-BR" sz="2800" b="0" u="sng" strike="noStrike" spc="-1">
                <a:solidFill>
                  <a:srgbClr val="0D2E46"/>
                </a:solidFill>
                <a:uFillTx/>
                <a:latin typeface="Century Gothic"/>
                <a:hlinkClick r:id="rId3"/>
              </a:rPr>
              <a:t>Documento Básico de Entrada</a:t>
            </a: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.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748440" y="447120"/>
            <a:ext cx="34700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RECEITA FEDERAL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60" name="Imagem 1"/>
          <p:cNvPicPr/>
          <p:nvPr/>
        </p:nvPicPr>
        <p:blipFill>
          <a:blip r:embed="rId2"/>
          <a:stretch/>
        </p:blipFill>
        <p:spPr>
          <a:xfrm>
            <a:off x="1230120" y="1244160"/>
            <a:ext cx="9731160" cy="547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563760" y="428760"/>
            <a:ext cx="61704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CONSULTA PRÉVIA LOCALIZAÇÃO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62" name="Imagem 1"/>
          <p:cNvPicPr/>
          <p:nvPr/>
        </p:nvPicPr>
        <p:blipFill>
          <a:blip r:embed="rId3"/>
          <a:stretch/>
        </p:blipFill>
        <p:spPr>
          <a:xfrm>
            <a:off x="1166760" y="1072080"/>
            <a:ext cx="9858240" cy="554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704880" y="447120"/>
            <a:ext cx="39301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SITE DA PREFEITURA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64" name="Imagem 4"/>
          <p:cNvPicPr/>
          <p:nvPr/>
        </p:nvPicPr>
        <p:blipFill>
          <a:blip r:embed="rId2"/>
          <a:stretch/>
        </p:blipFill>
        <p:spPr>
          <a:xfrm>
            <a:off x="1068480" y="970200"/>
            <a:ext cx="10054800" cy="565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704880" y="447120"/>
            <a:ext cx="39301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SITE DA PREFEITURA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66" name="Imagem 5"/>
          <p:cNvPicPr/>
          <p:nvPr/>
        </p:nvPicPr>
        <p:blipFill>
          <a:blip r:embed="rId2"/>
          <a:stretch/>
        </p:blipFill>
        <p:spPr>
          <a:xfrm>
            <a:off x="1042560" y="1080720"/>
            <a:ext cx="10106280" cy="568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704880" y="447120"/>
            <a:ext cx="39301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SITE DA PREFEITURA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68" name="Imagem 1"/>
          <p:cNvPicPr/>
          <p:nvPr/>
        </p:nvPicPr>
        <p:blipFill>
          <a:blip r:embed="rId2"/>
          <a:stretch/>
        </p:blipFill>
        <p:spPr>
          <a:xfrm>
            <a:off x="936360" y="970200"/>
            <a:ext cx="10319040" cy="580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704880" y="447120"/>
            <a:ext cx="39301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SITE DA PREFEITURA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70" name="Imagem 3"/>
          <p:cNvPicPr/>
          <p:nvPr/>
        </p:nvPicPr>
        <p:blipFill>
          <a:blip r:embed="rId2"/>
          <a:stretch/>
        </p:blipFill>
        <p:spPr>
          <a:xfrm>
            <a:off x="896040" y="1008000"/>
            <a:ext cx="10399680" cy="584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-1549440" y="-286200"/>
            <a:ext cx="11478240" cy="547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2" name="Picture 2"/>
          <p:cNvPicPr/>
          <p:nvPr/>
        </p:nvPicPr>
        <p:blipFill>
          <a:blip r:embed="rId2"/>
          <a:stretch/>
        </p:blipFill>
        <p:spPr>
          <a:xfrm>
            <a:off x="932760" y="136800"/>
            <a:ext cx="10325880" cy="6370200"/>
          </a:xfrm>
          <a:prstGeom prst="rect">
            <a:avLst/>
          </a:prstGeom>
          <a:ln>
            <a:noFill/>
          </a:ln>
        </p:spPr>
      </p:pic>
      <p:sp>
        <p:nvSpPr>
          <p:cNvPr id="373" name="CustomShape 2"/>
          <p:cNvSpPr/>
          <p:nvPr/>
        </p:nvSpPr>
        <p:spPr>
          <a:xfrm>
            <a:off x="7629120" y="6413400"/>
            <a:ext cx="41418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entury Gothic"/>
              </a:rPr>
              <a:t>https://www.umsabadoqualquer.com/burocracia-2/</a:t>
            </a:r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815760" y="447120"/>
            <a:ext cx="30628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EMPRESA FÁCIL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375" name="Imagem 1"/>
          <p:cNvPicPr/>
          <p:nvPr/>
        </p:nvPicPr>
        <p:blipFill>
          <a:blip r:embed="rId2"/>
          <a:stretch/>
        </p:blipFill>
        <p:spPr>
          <a:xfrm>
            <a:off x="1165320" y="1080360"/>
            <a:ext cx="9860760" cy="554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m 1"/>
          <p:cNvPicPr/>
          <p:nvPr/>
        </p:nvPicPr>
        <p:blipFill>
          <a:blip r:embed="rId2"/>
          <a:stretch/>
        </p:blipFill>
        <p:spPr>
          <a:xfrm>
            <a:off x="370800" y="208440"/>
            <a:ext cx="11450520" cy="644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703440" y="285120"/>
            <a:ext cx="6512040" cy="62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500" b="0" strike="noStrike" spc="-1">
                <a:solidFill>
                  <a:srgbClr val="000000"/>
                </a:solidFill>
                <a:latin typeface="Century Gothic"/>
              </a:rPr>
              <a:t>EM QUE PENSAR E DECIDIR?</a:t>
            </a:r>
            <a:endParaRPr lang="pt-BR" sz="3500" b="0" strike="noStrike" spc="-1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509760" y="1421280"/>
            <a:ext cx="5178240" cy="493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LEGISLAÇÃO</a:t>
            </a: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NOME EMPRESARIAL</a:t>
            </a: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RAMO DE ATIVIDADE</a:t>
            </a: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ENDEREÇO / LOCAL</a:t>
            </a: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NATUREZA JURÍDICA</a:t>
            </a: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DOCUMENTO CONSTITUINTE</a:t>
            </a: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500" b="0" strike="noStrike" spc="-1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9546840" y="2412000"/>
            <a:ext cx="1157400" cy="314568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TextShape 4"/>
          <p:cNvSpPr txBox="1"/>
          <p:nvPr/>
        </p:nvSpPr>
        <p:spPr>
          <a:xfrm>
            <a:off x="5959800" y="1310400"/>
            <a:ext cx="3553200" cy="4332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pt-BR" sz="1800" b="0" strike="noStrike" spc="-1">
              <a:latin typeface="Arial"/>
            </a:endParaRPr>
          </a:p>
          <a:p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LICENÇAS E ALVARAS</a:t>
            </a:r>
            <a:endParaRPr lang="pt-BR" sz="2500" b="0" strike="noStrike" spc="-1">
              <a:latin typeface="Arial"/>
            </a:endParaRPr>
          </a:p>
          <a:p>
            <a:endParaRPr lang="pt-BR" sz="2500" b="0" strike="noStrike" spc="-1">
              <a:latin typeface="Arial"/>
            </a:endParaRPr>
          </a:p>
          <a:p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TRIBUTAÇÃO</a:t>
            </a:r>
            <a:endParaRPr lang="pt-BR" sz="2500" b="0" strike="noStrike" spc="-1">
              <a:latin typeface="Arial"/>
            </a:endParaRPr>
          </a:p>
          <a:p>
            <a:endParaRPr lang="pt-BR" sz="2500" b="0" strike="noStrike" spc="-1">
              <a:latin typeface="Arial"/>
            </a:endParaRPr>
          </a:p>
          <a:p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SITE</a:t>
            </a:r>
            <a:endParaRPr lang="pt-BR" sz="2500" b="0" strike="noStrike" spc="-1">
              <a:latin typeface="Arial"/>
            </a:endParaRPr>
          </a:p>
          <a:p>
            <a:endParaRPr lang="pt-BR" sz="2500" b="0" strike="noStrike" spc="-1">
              <a:latin typeface="Arial"/>
            </a:endParaRPr>
          </a:p>
          <a:p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REDES SOCIAIS</a:t>
            </a:r>
            <a:endParaRPr lang="pt-BR" sz="2500" b="0" strike="noStrike" spc="-1">
              <a:latin typeface="Arial"/>
            </a:endParaRPr>
          </a:p>
          <a:p>
            <a:endParaRPr lang="pt-BR" sz="2500" b="0" strike="noStrike" spc="-1">
              <a:latin typeface="Arial"/>
            </a:endParaRPr>
          </a:p>
          <a:p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CAPITAL DE GIRO</a:t>
            </a:r>
            <a:endParaRPr lang="pt-BR" sz="2500" b="0" strike="noStrike" spc="-1">
              <a:latin typeface="Arial"/>
            </a:endParaRPr>
          </a:p>
          <a:p>
            <a:endParaRPr lang="pt-BR" sz="2500" b="0" strike="noStrike" spc="-1">
              <a:latin typeface="Arial"/>
            </a:endParaRPr>
          </a:p>
          <a:p>
            <a:r>
              <a:rPr lang="pt-BR" sz="2500" b="0" strike="noStrike" spc="-1">
                <a:solidFill>
                  <a:srgbClr val="000000"/>
                </a:solidFill>
                <a:latin typeface="Century Gothic"/>
              </a:rPr>
              <a:t>COMERCIALIZAÇÃO</a:t>
            </a:r>
            <a:endParaRPr lang="pt-BR" sz="2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m 2"/>
          <p:cNvPicPr/>
          <p:nvPr/>
        </p:nvPicPr>
        <p:blipFill>
          <a:blip r:embed="rId2"/>
          <a:stretch/>
        </p:blipFill>
        <p:spPr>
          <a:xfrm>
            <a:off x="323280" y="181800"/>
            <a:ext cx="11545200" cy="649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m 1"/>
          <p:cNvPicPr/>
          <p:nvPr/>
        </p:nvPicPr>
        <p:blipFill>
          <a:blip r:embed="rId2"/>
          <a:stretch/>
        </p:blipFill>
        <p:spPr>
          <a:xfrm>
            <a:off x="300240" y="168840"/>
            <a:ext cx="11591280" cy="651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m 2"/>
          <p:cNvPicPr/>
          <p:nvPr/>
        </p:nvPicPr>
        <p:blipFill>
          <a:blip r:embed="rId2"/>
          <a:stretch/>
        </p:blipFill>
        <p:spPr>
          <a:xfrm>
            <a:off x="360360" y="244080"/>
            <a:ext cx="11323440" cy="636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m 1"/>
          <p:cNvPicPr/>
          <p:nvPr/>
        </p:nvPicPr>
        <p:blipFill>
          <a:blip r:embed="rId2"/>
          <a:stretch/>
        </p:blipFill>
        <p:spPr>
          <a:xfrm>
            <a:off x="411120" y="342360"/>
            <a:ext cx="11369520" cy="639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m 2"/>
          <p:cNvPicPr/>
          <p:nvPr/>
        </p:nvPicPr>
        <p:blipFill>
          <a:blip r:embed="rId2"/>
          <a:stretch/>
        </p:blipFill>
        <p:spPr>
          <a:xfrm>
            <a:off x="769320" y="459360"/>
            <a:ext cx="10975320" cy="617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2"/>
          <p:cNvPicPr/>
          <p:nvPr/>
        </p:nvPicPr>
        <p:blipFill>
          <a:blip r:embed="rId2"/>
          <a:stretch/>
        </p:blipFill>
        <p:spPr>
          <a:xfrm>
            <a:off x="369360" y="179640"/>
            <a:ext cx="8672760" cy="6272280"/>
          </a:xfrm>
          <a:prstGeom prst="rect">
            <a:avLst/>
          </a:prstGeom>
          <a:ln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2697120" y="6467040"/>
            <a:ext cx="77767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entury Gothic"/>
              </a:rPr>
              <a:t>http://minutodosaber.com/2011/06/burocracia-ou-burrocracia/</a:t>
            </a:r>
            <a:endParaRPr lang="pt-BR" sz="1400" b="0" strike="noStrike" spc="-1">
              <a:latin typeface="Arial"/>
            </a:endParaRPr>
          </a:p>
        </p:txBody>
      </p:sp>
      <p:pic>
        <p:nvPicPr>
          <p:cNvPr id="384" name="Imagem 3"/>
          <p:cNvPicPr/>
          <p:nvPr/>
        </p:nvPicPr>
        <p:blipFill>
          <a:blip r:embed="rId3"/>
          <a:stretch/>
        </p:blipFill>
        <p:spPr>
          <a:xfrm>
            <a:off x="9306000" y="1274760"/>
            <a:ext cx="2516400" cy="1887480"/>
          </a:xfrm>
          <a:prstGeom prst="rect">
            <a:avLst/>
          </a:prstGeom>
          <a:ln>
            <a:noFill/>
          </a:ln>
        </p:spPr>
      </p:pic>
      <p:sp>
        <p:nvSpPr>
          <p:cNvPr id="385" name="CustomShape 2"/>
          <p:cNvSpPr/>
          <p:nvPr/>
        </p:nvSpPr>
        <p:spPr>
          <a:xfrm flipH="1">
            <a:off x="9425880" y="6405480"/>
            <a:ext cx="2516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4"/>
              </a:rPr>
              <a:t>Esta Foto</a:t>
            </a:r>
            <a:r>
              <a:rPr lang="pt-BR" sz="900" b="0" strike="noStrike" spc="-1">
                <a:solidFill>
                  <a:srgbClr val="FFFFFF"/>
                </a:solidFill>
                <a:latin typeface="Century Gothic"/>
              </a:rPr>
              <a:t> de Autor Desconhecido está licenciado em </a:t>
            </a: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5"/>
              </a:rPr>
              <a:t>CC BY-NC-ND</a:t>
            </a:r>
            <a:endParaRPr lang="pt-BR" sz="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800" b="0" strike="noStrike" spc="-1">
                <a:latin typeface="Arial"/>
              </a:rPr>
              <a:t>ILUSTRAÇÃO DE CNPJ</a:t>
            </a:r>
          </a:p>
          <a:p>
            <a:pPr algn="ctr"/>
            <a:r>
              <a:rPr lang="pt-BR" sz="4800" b="0" strike="noStrike" spc="-1">
                <a:latin typeface="Arial"/>
              </a:rPr>
              <a:t> E </a:t>
            </a:r>
          </a:p>
          <a:p>
            <a:pPr algn="ctr"/>
            <a:r>
              <a:rPr lang="pt-BR" sz="4800" b="0" strike="noStrike" spc="-1">
                <a:latin typeface="Arial"/>
              </a:rPr>
              <a:t>ALVARÁ DA EMPRESA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m 1"/>
          <p:cNvPicPr/>
          <p:nvPr/>
        </p:nvPicPr>
        <p:blipFill>
          <a:blip r:embed="rId2"/>
          <a:stretch/>
        </p:blipFill>
        <p:spPr>
          <a:xfrm>
            <a:off x="653400" y="340560"/>
            <a:ext cx="4404240" cy="5889960"/>
          </a:xfrm>
          <a:prstGeom prst="rect">
            <a:avLst/>
          </a:prstGeom>
          <a:ln>
            <a:noFill/>
          </a:ln>
        </p:spPr>
      </p:pic>
      <p:pic>
        <p:nvPicPr>
          <p:cNvPr id="388" name="Imagem 2"/>
          <p:cNvPicPr/>
          <p:nvPr/>
        </p:nvPicPr>
        <p:blipFill>
          <a:blip r:embed="rId3"/>
          <a:stretch/>
        </p:blipFill>
        <p:spPr>
          <a:xfrm>
            <a:off x="5567400" y="914400"/>
            <a:ext cx="6284880" cy="474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3200400" y="772920"/>
            <a:ext cx="5790960" cy="38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MEI</a:t>
            </a:r>
            <a:endParaRPr lang="pt-BR" sz="5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5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MICRO </a:t>
            </a:r>
            <a:endParaRPr lang="pt-BR" sz="5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EMPREENDEDOR </a:t>
            </a:r>
            <a:endParaRPr lang="pt-BR" sz="5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INDIVIDUAL</a:t>
            </a:r>
            <a:endParaRPr lang="pt-BR" sz="5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831240" y="535680"/>
            <a:ext cx="713016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MEI - FORMALIZE EM 5 MINUTOS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pic>
        <p:nvPicPr>
          <p:cNvPr id="393" name="Imagem 2"/>
          <p:cNvPicPr/>
          <p:nvPr/>
        </p:nvPicPr>
        <p:blipFill>
          <a:blip r:embed="rId2"/>
          <a:stretch/>
        </p:blipFill>
        <p:spPr>
          <a:xfrm>
            <a:off x="1510200" y="1335960"/>
            <a:ext cx="9171360" cy="5158800"/>
          </a:xfrm>
          <a:prstGeom prst="rect">
            <a:avLst/>
          </a:prstGeom>
          <a:ln>
            <a:noFill/>
          </a:ln>
        </p:spPr>
      </p:pic>
      <p:sp>
        <p:nvSpPr>
          <p:cNvPr id="394" name="CustomShape 2"/>
          <p:cNvSpPr/>
          <p:nvPr/>
        </p:nvSpPr>
        <p:spPr>
          <a:xfrm>
            <a:off x="3084840" y="4431600"/>
            <a:ext cx="4876560" cy="16160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95440" y="320760"/>
            <a:ext cx="10762560" cy="595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500" b="0" strike="noStrike" spc="-1">
                <a:solidFill>
                  <a:srgbClr val="000000"/>
                </a:solidFill>
                <a:latin typeface="Century Gothic"/>
              </a:rPr>
              <a:t>Já existiu algum empreendedor que atuou ou atua no ramo desejado?</a:t>
            </a: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500" b="0" strike="noStrike" spc="-1">
                <a:solidFill>
                  <a:srgbClr val="000000"/>
                </a:solidFill>
                <a:latin typeface="Century Gothic"/>
              </a:rPr>
              <a:t>Seu produto ou serviço é idêntico? </a:t>
            </a: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500" b="0" strike="noStrike" spc="-1">
                <a:solidFill>
                  <a:srgbClr val="000000"/>
                </a:solidFill>
                <a:latin typeface="Century Gothic"/>
              </a:rPr>
              <a:t>Qual o diferencial que poderá ser o destaque?</a:t>
            </a: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500" b="0" strike="noStrike" spc="-1">
                <a:solidFill>
                  <a:srgbClr val="000000"/>
                </a:solidFill>
                <a:latin typeface="Century Gothic"/>
              </a:rPr>
              <a:t>Sente-se inserido na atividade e trabalhando com isso?</a:t>
            </a: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500" b="0" strike="noStrike" spc="-1">
                <a:solidFill>
                  <a:srgbClr val="000000"/>
                </a:solidFill>
                <a:latin typeface="Century Gothic"/>
              </a:rPr>
              <a:t>Está confiante e detém capacidade?</a:t>
            </a:r>
            <a:endParaRPr lang="pt-BR" sz="3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831240" y="535680"/>
            <a:ext cx="713016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MEI - FORMALIZE EM 5 MINUTOS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pic>
        <p:nvPicPr>
          <p:cNvPr id="396" name="Imagem 4"/>
          <p:cNvPicPr/>
          <p:nvPr/>
        </p:nvPicPr>
        <p:blipFill>
          <a:blip r:embed="rId2"/>
          <a:stretch/>
        </p:blipFill>
        <p:spPr>
          <a:xfrm>
            <a:off x="1399320" y="1179000"/>
            <a:ext cx="9393120" cy="528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31240" y="535680"/>
            <a:ext cx="713016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MEI - FORMALIZE EM 5 MINUTOS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pic>
        <p:nvPicPr>
          <p:cNvPr id="398" name="Imagem 5"/>
          <p:cNvPicPr/>
          <p:nvPr/>
        </p:nvPicPr>
        <p:blipFill>
          <a:blip r:embed="rId2"/>
          <a:stretch/>
        </p:blipFill>
        <p:spPr>
          <a:xfrm>
            <a:off x="983520" y="1023480"/>
            <a:ext cx="10224360" cy="575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831240" y="535680"/>
            <a:ext cx="713016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MEI - FORMALIZE EM 5 MINUTOS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pic>
        <p:nvPicPr>
          <p:cNvPr id="400" name="Imagem 2"/>
          <p:cNvPicPr/>
          <p:nvPr/>
        </p:nvPicPr>
        <p:blipFill>
          <a:blip r:embed="rId2"/>
          <a:stretch/>
        </p:blipFill>
        <p:spPr>
          <a:xfrm>
            <a:off x="1066680" y="1200240"/>
            <a:ext cx="10058040" cy="565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1045440" y="711360"/>
            <a:ext cx="1592280" cy="85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5000" b="0" strike="noStrike" spc="-1">
                <a:solidFill>
                  <a:srgbClr val="000000"/>
                </a:solidFill>
                <a:latin typeface="Century Gothic"/>
              </a:rPr>
              <a:t>SITE</a:t>
            </a:r>
            <a:endParaRPr lang="pt-BR" sz="5000" b="0" strike="noStrike" spc="-1">
              <a:latin typeface="Arial"/>
            </a:endParaRPr>
          </a:p>
        </p:txBody>
      </p:sp>
      <p:pic>
        <p:nvPicPr>
          <p:cNvPr id="402" name="Imagem 5"/>
          <p:cNvPicPr/>
          <p:nvPr/>
        </p:nvPicPr>
        <p:blipFill>
          <a:blip r:embed="rId2"/>
          <a:stretch/>
        </p:blipFill>
        <p:spPr>
          <a:xfrm>
            <a:off x="2952000" y="291600"/>
            <a:ext cx="6287760" cy="6287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494280" y="594720"/>
            <a:ext cx="3855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O SITE – REGISTRO DO DOMÍNIO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404" name="Imagem 2"/>
          <p:cNvPicPr/>
          <p:nvPr/>
        </p:nvPicPr>
        <p:blipFill>
          <a:blip r:embed="rId2"/>
          <a:stretch/>
        </p:blipFill>
        <p:spPr>
          <a:xfrm>
            <a:off x="1929600" y="964080"/>
            <a:ext cx="8332200" cy="553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418680" y="594720"/>
            <a:ext cx="5369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O SITE – HOSPEDAGEM E DESENVOLVIMENTO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406" name="Imagem 3"/>
          <p:cNvPicPr/>
          <p:nvPr/>
        </p:nvPicPr>
        <p:blipFill>
          <a:blip r:embed="rId2"/>
          <a:stretch/>
        </p:blipFill>
        <p:spPr>
          <a:xfrm>
            <a:off x="1510200" y="1136160"/>
            <a:ext cx="9171360" cy="550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525600" y="384840"/>
            <a:ext cx="865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EMAIL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408" name="Imagem 3"/>
          <p:cNvPicPr/>
          <p:nvPr/>
        </p:nvPicPr>
        <p:blipFill>
          <a:blip r:embed="rId2"/>
          <a:stretch/>
        </p:blipFill>
        <p:spPr>
          <a:xfrm>
            <a:off x="1172880" y="754200"/>
            <a:ext cx="9360720" cy="5855400"/>
          </a:xfrm>
          <a:prstGeom prst="rect">
            <a:avLst/>
          </a:prstGeom>
          <a:ln>
            <a:noFill/>
          </a:ln>
        </p:spPr>
      </p:pic>
      <p:sp>
        <p:nvSpPr>
          <p:cNvPr id="409" name="CustomShape 2"/>
          <p:cNvSpPr/>
          <p:nvPr/>
        </p:nvSpPr>
        <p:spPr>
          <a:xfrm>
            <a:off x="1731240" y="3429000"/>
            <a:ext cx="1668600" cy="254880"/>
          </a:xfrm>
          <a:prstGeom prst="rightArrow">
            <a:avLst>
              <a:gd name="adj1" fmla="val 50000"/>
              <a:gd name="adj2" fmla="val 50000"/>
            </a:avLst>
          </a:prstGeom>
          <a:ln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525600" y="515520"/>
            <a:ext cx="865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EMAIL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411" name="Imagem 4"/>
          <p:cNvPicPr/>
          <p:nvPr/>
        </p:nvPicPr>
        <p:blipFill>
          <a:blip r:embed="rId2"/>
          <a:stretch/>
        </p:blipFill>
        <p:spPr>
          <a:xfrm>
            <a:off x="1186920" y="1065600"/>
            <a:ext cx="9817920" cy="551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18680" y="594720"/>
            <a:ext cx="5369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O SITE – HOSPEDAGEM E DESENVOLVIMENTO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413" name="Imagem 4"/>
          <p:cNvPicPr/>
          <p:nvPr/>
        </p:nvPicPr>
        <p:blipFill>
          <a:blip r:embed="rId2"/>
          <a:stretch/>
        </p:blipFill>
        <p:spPr>
          <a:xfrm>
            <a:off x="1422360" y="969840"/>
            <a:ext cx="9351360" cy="5689080"/>
          </a:xfrm>
          <a:prstGeom prst="rect">
            <a:avLst/>
          </a:prstGeom>
          <a:ln>
            <a:noFill/>
          </a:ln>
        </p:spPr>
      </p:pic>
      <p:sp>
        <p:nvSpPr>
          <p:cNvPr id="414" name="CustomShape 2"/>
          <p:cNvSpPr/>
          <p:nvPr/>
        </p:nvSpPr>
        <p:spPr>
          <a:xfrm>
            <a:off x="5043600" y="964080"/>
            <a:ext cx="630000" cy="205920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555120" y="515520"/>
            <a:ext cx="14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entury Gothic"/>
              </a:rPr>
              <a:t>WEB - editor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416" name="Imagem 3"/>
          <p:cNvPicPr/>
          <p:nvPr/>
        </p:nvPicPr>
        <p:blipFill>
          <a:blip r:embed="rId2"/>
          <a:stretch/>
        </p:blipFill>
        <p:spPr>
          <a:xfrm>
            <a:off x="609480" y="884520"/>
            <a:ext cx="10898640" cy="589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754920" y="327240"/>
            <a:ext cx="10746000" cy="59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Bef>
                <a:spcPts val="201"/>
              </a:spcBef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  <a:ea typeface="Times New Roman"/>
              </a:rPr>
              <a:t>NATUREZAS JURÍDICAS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 		</a:t>
            </a:r>
            <a:endParaRPr lang="pt-BR" sz="28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206-2 – Sociedade empresária limitada. 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213-5 – Empresário individual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230-5 e 231-2 – Empr. individual de responsab. limitada (EIRELI)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223-2 e 224-0 - Sociedade simples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408-1 - Contribuinte individual – produtor rural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399-9 – Associação privada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spcAft>
                <a:spcPts val="799"/>
              </a:spcAft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MEI - Micro empreendedor individual</a:t>
            </a:r>
            <a:endParaRPr lang="pt-BR" sz="2600" b="0" strike="noStrike" spc="-1">
              <a:latin typeface="Arial"/>
            </a:endParaRPr>
          </a:p>
          <a:p>
            <a:pPr marL="343080" indent="-342720" algn="just">
              <a:lnSpc>
                <a:spcPct val="150000"/>
              </a:lnSpc>
              <a:spcAft>
                <a:spcPts val="799"/>
              </a:spcAft>
              <a:buClr>
                <a:srgbClr val="000000"/>
              </a:buClr>
              <a:buFont typeface="Century Gothic"/>
              <a:buAutoNum type="alphaLcParenR"/>
            </a:pPr>
            <a:r>
              <a:rPr lang="pt-BR" sz="2600" b="0" strike="noStrike" spc="-1">
                <a:solidFill>
                  <a:srgbClr val="000000"/>
                </a:solidFill>
                <a:latin typeface="Century Gothic"/>
                <a:ea typeface="Calibri"/>
              </a:rPr>
              <a:t>EPP – Empresa de pequeno porte</a:t>
            </a:r>
            <a:endParaRPr lang="pt-BR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m 1"/>
          <p:cNvPicPr/>
          <p:nvPr/>
        </p:nvPicPr>
        <p:blipFill>
          <a:blip r:embed="rId2"/>
          <a:stretch/>
        </p:blipFill>
        <p:spPr>
          <a:xfrm>
            <a:off x="618840" y="932760"/>
            <a:ext cx="10954080" cy="5749200"/>
          </a:xfrm>
          <a:prstGeom prst="rect">
            <a:avLst/>
          </a:prstGeom>
          <a:ln>
            <a:noFill/>
          </a:ln>
        </p:spPr>
      </p:pic>
      <p:sp>
        <p:nvSpPr>
          <p:cNvPr id="418" name="CustomShape 1"/>
          <p:cNvSpPr/>
          <p:nvPr/>
        </p:nvSpPr>
        <p:spPr>
          <a:xfrm>
            <a:off x="840600" y="175320"/>
            <a:ext cx="3087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www.piscicon.com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513360" y="609480"/>
            <a:ext cx="293796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REDES SOCIAIS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Instagram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420" name="Imagem 3"/>
          <p:cNvPicPr/>
          <p:nvPr/>
        </p:nvPicPr>
        <p:blipFill>
          <a:blip r:embed="rId3"/>
          <a:stretch/>
        </p:blipFill>
        <p:spPr>
          <a:xfrm>
            <a:off x="4062240" y="461880"/>
            <a:ext cx="4066920" cy="593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144000" y="175320"/>
            <a:ext cx="463284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REDES SOCIAIS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www.facebook.com/piscicon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422" name="Imagem 3"/>
          <p:cNvPicPr/>
          <p:nvPr/>
        </p:nvPicPr>
        <p:blipFill>
          <a:blip r:embed="rId3"/>
          <a:stretch/>
        </p:blipFill>
        <p:spPr>
          <a:xfrm>
            <a:off x="1002600" y="1224000"/>
            <a:ext cx="10013400" cy="556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m 7"/>
          <p:cNvPicPr/>
          <p:nvPr/>
        </p:nvPicPr>
        <p:blipFill>
          <a:blip r:embed="rId3"/>
          <a:stretch/>
        </p:blipFill>
        <p:spPr>
          <a:xfrm>
            <a:off x="593280" y="278280"/>
            <a:ext cx="5135400" cy="6300720"/>
          </a:xfrm>
          <a:prstGeom prst="rect">
            <a:avLst/>
          </a:prstGeom>
          <a:ln>
            <a:noFill/>
          </a:ln>
        </p:spPr>
      </p:pic>
      <p:sp>
        <p:nvSpPr>
          <p:cNvPr id="424" name="CustomShape 1"/>
          <p:cNvSpPr/>
          <p:nvPr/>
        </p:nvSpPr>
        <p:spPr>
          <a:xfrm>
            <a:off x="7243200" y="5855040"/>
            <a:ext cx="4413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000" b="0" strike="noStrike" spc="-1">
                <a:solidFill>
                  <a:srgbClr val="FFFFFF"/>
                </a:solidFill>
                <a:latin typeface="Century Gothic"/>
              </a:rPr>
              <a:t>Agradecemos a atenção!</a:t>
            </a:r>
            <a:endParaRPr lang="pt-BR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1283400" y="442440"/>
            <a:ext cx="8640360" cy="606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Century Gothic"/>
              </a:rPr>
              <a:t>DOCUMENTO CONSTITUINTE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Surge a empresa (certidão de nascimento);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Seus participantes;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Descrição e atividade;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Capital social;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Localização;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Data de início de atividade;</a:t>
            </a:r>
            <a:endParaRPr lang="pt-BR" sz="2800" b="0" strike="noStrike" spc="-1">
              <a:latin typeface="Arial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Responsabilidades e demais informações;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1737720" y="527040"/>
            <a:ext cx="925272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entury Gothic"/>
              </a:rPr>
              <a:t>VAMOS SIMULAR A ABERTURA DE UMA EMPRESA? 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pic>
        <p:nvPicPr>
          <p:cNvPr id="271" name="Imagem 12"/>
          <p:cNvPicPr/>
          <p:nvPr/>
        </p:nvPicPr>
        <p:blipFill>
          <a:blip r:embed="rId2"/>
          <a:stretch/>
        </p:blipFill>
        <p:spPr>
          <a:xfrm>
            <a:off x="3714840" y="1629720"/>
            <a:ext cx="4762080" cy="3885840"/>
          </a:xfrm>
          <a:prstGeom prst="rect">
            <a:avLst/>
          </a:prstGeom>
          <a:ln>
            <a:noFill/>
          </a:ln>
        </p:spPr>
      </p:pic>
      <p:sp>
        <p:nvSpPr>
          <p:cNvPr id="272" name="CustomShape 2"/>
          <p:cNvSpPr/>
          <p:nvPr/>
        </p:nvSpPr>
        <p:spPr>
          <a:xfrm>
            <a:off x="7508880" y="6605280"/>
            <a:ext cx="4762080" cy="22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3"/>
              </a:rPr>
              <a:t>Esta Foto</a:t>
            </a:r>
            <a:r>
              <a:rPr lang="pt-BR" sz="900" b="0" strike="noStrike" spc="-1">
                <a:solidFill>
                  <a:srgbClr val="FFFFFF"/>
                </a:solidFill>
                <a:latin typeface="Century Gothic"/>
              </a:rPr>
              <a:t> de Autor Desconhecido está licenciado em </a:t>
            </a: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4"/>
              </a:rPr>
              <a:t>CC BY-NC-ND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4219560" y="7391880"/>
            <a:ext cx="4288680" cy="22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5"/>
              </a:rPr>
              <a:t>Esta Foto</a:t>
            </a:r>
            <a:r>
              <a:rPr lang="pt-BR" sz="900" b="0" strike="noStrike" spc="-1">
                <a:solidFill>
                  <a:srgbClr val="FFFFFF"/>
                </a:solidFill>
                <a:latin typeface="Century Gothic"/>
              </a:rPr>
              <a:t> de Autor Desconhecido está licenciado em </a:t>
            </a:r>
            <a:r>
              <a:rPr lang="pt-BR" sz="900" b="0" u="sng" strike="noStrike" spc="-1">
                <a:solidFill>
                  <a:srgbClr val="0D2E46"/>
                </a:solidFill>
                <a:uFillTx/>
                <a:latin typeface="Century Gothic"/>
                <a:hlinkClick r:id="rId6"/>
              </a:rPr>
              <a:t>CC BY-ND</a:t>
            </a:r>
            <a:endParaRPr lang="pt-BR" sz="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1112</TotalTime>
  <Words>1876</Words>
  <Application>Microsoft Office PowerPoint</Application>
  <PresentationFormat>Widescreen</PresentationFormat>
  <Paragraphs>355</Paragraphs>
  <Slides>73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73</vt:i4>
      </vt:variant>
    </vt:vector>
  </HeadingPairs>
  <TitlesOfParts>
    <vt:vector size="85" baseType="lpstr">
      <vt:lpstr>Arial</vt:lpstr>
      <vt:lpstr>Calibri</vt:lpstr>
      <vt:lpstr>Century Gothic</vt:lpstr>
      <vt:lpstr>DejaVu Sans</vt:lpstr>
      <vt:lpstr>StarSymbol</vt:lpstr>
      <vt:lpstr>Symbol</vt:lpstr>
      <vt:lpstr>Times New Roman</vt:lpstr>
      <vt:lpstr>Wingdings</vt:lpstr>
      <vt:lpstr>Wingdings 3</vt:lpstr>
      <vt:lpstr>Office Theme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PISCICON</dc:title>
  <dc:subject/>
  <dc:creator>bigab</dc:creator>
  <dc:description/>
  <cp:lastModifiedBy>GABRIEL GABRIELLI</cp:lastModifiedBy>
  <cp:revision>122</cp:revision>
  <dcterms:created xsi:type="dcterms:W3CDTF">2018-05-08T23:33:27Z</dcterms:created>
  <dcterms:modified xsi:type="dcterms:W3CDTF">2018-06-22T18:45:42Z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25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85</vt:i4>
  </property>
</Properties>
</file>