
<file path=[Content_Types].xml><?xml version="1.0" encoding="utf-8"?>
<Types xmlns="http://schemas.openxmlformats.org/package/2006/content-types">
  <Default Extension="bin" ContentType="vide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86" r:id="rId3"/>
    <p:sldId id="303" r:id="rId4"/>
    <p:sldId id="257" r:id="rId5"/>
    <p:sldId id="285" r:id="rId6"/>
    <p:sldId id="265" r:id="rId7"/>
    <p:sldId id="258" r:id="rId8"/>
    <p:sldId id="267" r:id="rId9"/>
    <p:sldId id="268" r:id="rId10"/>
    <p:sldId id="290" r:id="rId11"/>
    <p:sldId id="288" r:id="rId12"/>
    <p:sldId id="302" r:id="rId13"/>
    <p:sldId id="270" r:id="rId14"/>
    <p:sldId id="291" r:id="rId15"/>
    <p:sldId id="292" r:id="rId16"/>
    <p:sldId id="293" r:id="rId17"/>
    <p:sldId id="259" r:id="rId18"/>
    <p:sldId id="295" r:id="rId19"/>
    <p:sldId id="296" r:id="rId20"/>
    <p:sldId id="297" r:id="rId21"/>
    <p:sldId id="261" r:id="rId22"/>
    <p:sldId id="264" r:id="rId23"/>
    <p:sldId id="278" r:id="rId24"/>
    <p:sldId id="279" r:id="rId25"/>
    <p:sldId id="298" r:id="rId26"/>
    <p:sldId id="299" r:id="rId27"/>
    <p:sldId id="283" r:id="rId28"/>
    <p:sldId id="284" r:id="rId29"/>
    <p:sldId id="307" r:id="rId3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89876" autoAdjust="0"/>
  </p:normalViewPr>
  <p:slideViewPr>
    <p:cSldViewPr>
      <p:cViewPr varScale="1">
        <p:scale>
          <a:sx n="119" d="100"/>
          <a:sy n="119" d="100"/>
        </p:scale>
        <p:origin x="756" y="108"/>
      </p:cViewPr>
      <p:guideLst>
        <p:guide orient="horz" pos="2160"/>
        <p:guide pos="2880"/>
      </p:guideLst>
    </p:cSldViewPr>
  </p:slideViewPr>
  <p:outlineViewPr>
    <p:cViewPr>
      <p:scale>
        <a:sx n="33" d="100"/>
        <a:sy n="33" d="100"/>
      </p:scale>
      <p:origin x="18" y="69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574041-FA42-4E48-8977-FA9C45417E94}" type="datetimeFigureOut">
              <a:rPr lang="pt-BR" smtClean="0"/>
              <a:pPr/>
              <a:t>17/06/2015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A64ABD-A7C6-4EA3-AFB4-6CACD319E4DD}" type="slidenum">
              <a:rPr lang="pt-BR" smtClean="0"/>
              <a:pPr/>
              <a:t>‹nº›</a:t>
            </a:fld>
            <a:endParaRPr lang="pt-BR"/>
          </a:p>
        </p:txBody>
      </p:sp>
    </p:spTree>
    <p:extLst>
      <p:ext uri="{BB962C8B-B14F-4D97-AF65-F5344CB8AC3E}">
        <p14:creationId xmlns:p14="http://schemas.microsoft.com/office/powerpoint/2010/main" val="403646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Link disponível em: https://www.youtube.com/watch?v=fS13TLcdnQY</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3</a:t>
            </a:fld>
            <a:endParaRPr lang="pt-BR"/>
          </a:p>
        </p:txBody>
      </p:sp>
    </p:spTree>
    <p:extLst>
      <p:ext uri="{BB962C8B-B14F-4D97-AF65-F5344CB8AC3E}">
        <p14:creationId xmlns:p14="http://schemas.microsoft.com/office/powerpoint/2010/main" val="366644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*Hoje se discute</a:t>
            </a:r>
            <a:r>
              <a:rPr lang="pt-BR" baseline="0" dirty="0" smtClean="0"/>
              <a:t> também a influência da fisiologia em relação a personalidade. </a:t>
            </a:r>
          </a:p>
          <a:p>
            <a:r>
              <a:rPr lang="pt-BR" baseline="0" dirty="0" smtClean="0"/>
              <a:t>*Estudos nesta área indicam que indivíduos com determinados perfis de comportamentos, têm mecanismos fisiológicos diferentes para responderem aos estímulos do ambiente. </a:t>
            </a:r>
          </a:p>
          <a:p>
            <a:r>
              <a:rPr lang="pt-BR" baseline="0" dirty="0" smtClean="0"/>
              <a:t>*Questões sobre estresse são as mais avaliadas em relação aos perfis de personalidade, sendo que segundo os estudos os indivíduos reativos, que são aqueles têm maior estímulo do sistema hipotálamo-hipófise-adrenal, possuem níveis mais altos de cortisol(hormônio do estresse) quando submetidos a estímulos estressantes se comparados aos indivíduos proativos, que possuem maior estímulo simpático.</a:t>
            </a:r>
          </a:p>
          <a:p>
            <a:r>
              <a:rPr lang="pt-BR" baseline="0" dirty="0" smtClean="0"/>
              <a:t>IMPORTANTE: Apenas medir cortisol não indica necessariamente que um individuo está ou não sob estresse. Para se chegar a essa conclusão, é necessário outros tipos de avaliações, as quais se destaca inclusive a observação de comportamentos considerados “anormais” para o animal.</a:t>
            </a:r>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smtClean="0"/>
              <a:t>* Link disponível em: </a:t>
            </a:r>
            <a:r>
              <a:rPr lang="pt-BR" dirty="0" smtClean="0"/>
              <a:t>https://www.youtube.com/watch?v=5qv4qS2DMk0</a:t>
            </a:r>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12</a:t>
            </a:fld>
            <a:endParaRPr lang="pt-BR"/>
          </a:p>
        </p:txBody>
      </p:sp>
    </p:spTree>
    <p:extLst>
      <p:ext uri="{BB962C8B-B14F-4D97-AF65-F5344CB8AC3E}">
        <p14:creationId xmlns:p14="http://schemas.microsoft.com/office/powerpoint/2010/main" val="23917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*Em</a:t>
            </a:r>
            <a:r>
              <a:rPr lang="pt-BR" baseline="0" dirty="0" smtClean="0"/>
              <a:t> relação aos estudos publicados na área de personalidade, muitas espécies tem indivíduos avaliados. </a:t>
            </a:r>
            <a:r>
              <a:rPr lang="pt-BR" baseline="0" dirty="0" err="1" smtClean="0"/>
              <a:t>Ex</a:t>
            </a:r>
            <a:r>
              <a:rPr lang="pt-BR" baseline="0" dirty="0" smtClean="0"/>
              <a:t>: truta, salmão, etc.</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pt-BR" baseline="0" dirty="0" smtClean="0"/>
              <a:t>*Entretanto, as principais entre elas são esgana-gato(</a:t>
            </a:r>
            <a:r>
              <a:rPr lang="pt-BR" sz="1200" b="0" i="1" dirty="0" err="1" smtClean="0"/>
              <a:t>Gasterosteus</a:t>
            </a:r>
            <a:r>
              <a:rPr lang="pt-BR" sz="1200" b="0" i="1" dirty="0" smtClean="0"/>
              <a:t> </a:t>
            </a:r>
            <a:r>
              <a:rPr lang="pt-BR" sz="1200" b="0" i="1" dirty="0" err="1" smtClean="0"/>
              <a:t>aculeatus</a:t>
            </a:r>
            <a:r>
              <a:rPr lang="pt-BR" sz="1200" b="0" i="1" dirty="0" smtClean="0"/>
              <a:t>) </a:t>
            </a:r>
            <a:r>
              <a:rPr lang="pt-BR" sz="1200" b="0" i="0" dirty="0" smtClean="0"/>
              <a:t>e</a:t>
            </a:r>
            <a:r>
              <a:rPr lang="pt-BR" sz="1200" b="0" i="0" baseline="0" dirty="0" smtClean="0"/>
              <a:t> paulistinha (</a:t>
            </a:r>
            <a:r>
              <a:rPr lang="pt-BR" sz="1200" b="0" i="1" dirty="0" err="1" smtClean="0"/>
              <a:t>Danio</a:t>
            </a:r>
            <a:r>
              <a:rPr lang="pt-BR" sz="1200" b="0" i="1" dirty="0" smtClean="0"/>
              <a:t> </a:t>
            </a:r>
            <a:r>
              <a:rPr lang="pt-BR" sz="1200" b="0" i="1" dirty="0" err="1" smtClean="0"/>
              <a:t>rerio</a:t>
            </a:r>
            <a:r>
              <a:rPr lang="pt-BR" sz="1200" b="0" i="1" dirty="0" smtClean="0"/>
              <a:t>),</a:t>
            </a:r>
            <a:r>
              <a:rPr lang="pt-BR" sz="1200" b="0" i="1" baseline="0" dirty="0" smtClean="0"/>
              <a:t> </a:t>
            </a:r>
            <a:r>
              <a:rPr lang="pt-BR" sz="1200" b="0" i="0" baseline="0" dirty="0" smtClean="0"/>
              <a:t>por já serem bastante utilizadas em laboratórios e terem o comportamento da espécie bem definido, o que é um bom ponto de partida para os estudos da individualidade. </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13</a:t>
            </a:fld>
            <a:endParaRPr lang="pt-BR"/>
          </a:p>
        </p:txBody>
      </p:sp>
    </p:spTree>
    <p:extLst>
      <p:ext uri="{BB962C8B-B14F-4D97-AF65-F5344CB8AC3E}">
        <p14:creationId xmlns:p14="http://schemas.microsoft.com/office/powerpoint/2010/main" val="387627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esgana-gato é o mais utilizado</a:t>
            </a:r>
            <a:r>
              <a:rPr lang="pt-BR" baseline="0" dirty="0" smtClean="0"/>
              <a:t> nos estudos de personalidade, pois são bem nítidas as diferenças comportamentais entre os indivíduos desta espécie em relação a existência do perfil proativo/ousado e reativo/tímido. Inclusive, essa espécie foi a pioneira neste tipo de estudo em peixes. </a:t>
            </a:r>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 Link do vídeo: https://www.youtube.com/watch?v=oan6S2xxWAY</a:t>
            </a:r>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14</a:t>
            </a:fld>
            <a:endParaRPr lang="pt-BR"/>
          </a:p>
        </p:txBody>
      </p:sp>
    </p:spTree>
    <p:extLst>
      <p:ext uri="{BB962C8B-B14F-4D97-AF65-F5344CB8AC3E}">
        <p14:creationId xmlns:p14="http://schemas.microsoft.com/office/powerpoint/2010/main" val="1896224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sz="1200" dirty="0" smtClean="0"/>
              <a:t>Além</a:t>
            </a:r>
            <a:r>
              <a:rPr lang="pt-BR" sz="1200" baseline="0" dirty="0" smtClean="0"/>
              <a:t> do seu grande uso em laboratórios(na Inglaterra existem grandes biotérios com peixes desta espécie) devido a sua genética já bem caracterizada, o paulistinha é também um peixe muito utilizado no </a:t>
            </a:r>
            <a:r>
              <a:rPr lang="pt-BR" sz="1200" baseline="0" dirty="0" err="1" smtClean="0"/>
              <a:t>aquarismo</a:t>
            </a:r>
            <a:r>
              <a:rPr lang="pt-BR" sz="1200" baseline="0" dirty="0" smtClean="0"/>
              <a:t>, por ser resistente e de fácil manutenção. </a:t>
            </a:r>
          </a:p>
          <a:p>
            <a:pPr marL="0" marR="0" indent="0" algn="just" defTabSz="914400" rtl="0" eaLnBrk="1" fontAlgn="auto" latinLnBrk="0" hangingPunct="1">
              <a:lnSpc>
                <a:spcPct val="100000"/>
              </a:lnSpc>
              <a:spcBef>
                <a:spcPts val="0"/>
              </a:spcBef>
              <a:spcAft>
                <a:spcPts val="0"/>
              </a:spcAft>
              <a:buClrTx/>
              <a:buSzTx/>
              <a:buFontTx/>
              <a:buNone/>
              <a:tabLst/>
              <a:defRPr/>
            </a:pPr>
            <a:r>
              <a:rPr lang="pt-BR" sz="1200" baseline="0" dirty="0" smtClean="0"/>
              <a:t>* Link: </a:t>
            </a:r>
            <a:r>
              <a:rPr lang="pt-BR" dirty="0" smtClean="0"/>
              <a:t>https://www.youtube.com/watch?v=Q2o5dzO7Jro</a:t>
            </a:r>
          </a:p>
          <a:p>
            <a:pPr algn="just"/>
            <a:endParaRPr lang="pt-BR" sz="1200" dirty="0" smtClean="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15</a:t>
            </a:fld>
            <a:endParaRPr lang="pt-BR"/>
          </a:p>
        </p:txBody>
      </p:sp>
    </p:spTree>
    <p:extLst>
      <p:ext uri="{BB962C8B-B14F-4D97-AF65-F5344CB8AC3E}">
        <p14:creationId xmlns:p14="http://schemas.microsoft.com/office/powerpoint/2010/main" val="321952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charset="0"/>
              <a:buChar char="•"/>
            </a:pPr>
            <a:r>
              <a:rPr lang="pt-BR" dirty="0" smtClean="0"/>
              <a:t>A</a:t>
            </a:r>
            <a:r>
              <a:rPr lang="pt-BR" baseline="0" dirty="0" smtClean="0"/>
              <a:t> família dos</a:t>
            </a:r>
            <a:r>
              <a:rPr lang="pt-BR" dirty="0" smtClean="0"/>
              <a:t> </a:t>
            </a:r>
            <a:r>
              <a:rPr lang="pt-BR" dirty="0" err="1" smtClean="0"/>
              <a:t>ciclídeos</a:t>
            </a:r>
            <a:r>
              <a:rPr lang="pt-BR" dirty="0" smtClean="0"/>
              <a:t>, a qual possui uma grande variedade de espécies, também</a:t>
            </a:r>
            <a:r>
              <a:rPr lang="pt-BR" baseline="0" dirty="0" smtClean="0"/>
              <a:t> começou a ganhar bastante espaço nos estudos de personalidade. O principal interesse dos pesquisadores é na agressividade bastante intensa em algumas das espécies, a qual eles buscam identificar os diferentes graus de expressão e como isso pode ser importante na formação das hierarquias sociais e também na reprodução. </a:t>
            </a:r>
          </a:p>
          <a:p>
            <a:pPr marL="171450" indent="-171450">
              <a:buFont typeface="Arial" charset="0"/>
              <a:buChar char="•"/>
            </a:pPr>
            <a:r>
              <a:rPr lang="pt-BR" baseline="0" dirty="0" smtClean="0"/>
              <a:t>A </a:t>
            </a:r>
            <a:r>
              <a:rPr lang="pt-BR" baseline="0" dirty="0" err="1" smtClean="0"/>
              <a:t>tilápia</a:t>
            </a:r>
            <a:r>
              <a:rPr lang="pt-BR" baseline="0" dirty="0" smtClean="0"/>
              <a:t>(à esquerda) é um exemplo de um </a:t>
            </a:r>
            <a:r>
              <a:rPr lang="pt-BR" baseline="0" dirty="0" err="1" smtClean="0"/>
              <a:t>ciclídeo</a:t>
            </a:r>
            <a:r>
              <a:rPr lang="pt-BR" baseline="0" dirty="0" smtClean="0"/>
              <a:t> africano que tem sido muito utilizado em pesquisas de personalidade. Os estudos em cima desta espécie buscam compreender principalmente como os perfis de personalidade podem afetar a resposta do individuo ao estresse, sendo que um estudo bastante interessante avaliava quanto tempo um individuo com determinado perfil levava para voltar a comer quando exposto a um estímulo estressante. Os resultados foram que indivíduos classificados como reativos/tímidos demoravam muito mais se comparados a indivíduos proativos/ousados.</a:t>
            </a:r>
          </a:p>
          <a:p>
            <a:pPr marL="171450" indent="-171450">
              <a:buFont typeface="Arial" charset="0"/>
              <a:buChar char="•"/>
            </a:pPr>
            <a:r>
              <a:rPr lang="pt-BR" baseline="0" dirty="0" smtClean="0"/>
              <a:t>Oscar tigre(à direita), um exemplo de </a:t>
            </a:r>
            <a:r>
              <a:rPr lang="pt-BR" baseline="0" dirty="0" err="1" smtClean="0"/>
              <a:t>ciclídeo</a:t>
            </a:r>
            <a:r>
              <a:rPr lang="pt-BR" baseline="0" dirty="0" smtClean="0"/>
              <a:t> americano muito utilizado inclusive em </a:t>
            </a:r>
            <a:r>
              <a:rPr lang="pt-BR" baseline="0" dirty="0" err="1" smtClean="0"/>
              <a:t>aquarismo</a:t>
            </a:r>
            <a:r>
              <a:rPr lang="pt-BR" baseline="0" dirty="0" smtClean="0"/>
              <a:t>, mesmo sendo dito como bastante agressivo.</a:t>
            </a:r>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16</a:t>
            </a:fld>
            <a:endParaRPr lang="pt-BR"/>
          </a:p>
        </p:txBody>
      </p:sp>
    </p:spTree>
    <p:extLst>
      <p:ext uri="{BB962C8B-B14F-4D97-AF65-F5344CB8AC3E}">
        <p14:creationId xmlns:p14="http://schemas.microsoft.com/office/powerpoint/2010/main" val="1816348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Para peixes é usado diferentes estratégias aparentemente semelhantes o que torna a metodologia confusa,</a:t>
            </a:r>
            <a:r>
              <a:rPr lang="pt-BR" baseline="0" dirty="0" smtClean="0"/>
              <a:t> pois ela parece uma coisa mas não é exatamente.</a:t>
            </a:r>
            <a:endParaRPr lang="pt-BR" dirty="0" smtClean="0"/>
          </a:p>
          <a:p>
            <a:r>
              <a:rPr lang="pt-BR" dirty="0" smtClean="0"/>
              <a:t>O que é avaliado com os métodos: </a:t>
            </a:r>
          </a:p>
          <a:p>
            <a:pPr marL="228600" indent="-228600">
              <a:buAutoNum type="arabicPeriod"/>
            </a:pPr>
            <a:r>
              <a:rPr lang="pt-BR" dirty="0" smtClean="0"/>
              <a:t>Reposta a de cada individuo a disponibilidade de alimentos:</a:t>
            </a:r>
            <a:r>
              <a:rPr lang="pt-BR" baseline="0" dirty="0" smtClean="0"/>
              <a:t> f</a:t>
            </a:r>
            <a:r>
              <a:rPr lang="pt-BR" dirty="0" smtClean="0"/>
              <a:t>orma  de avaliar também comportamentos de competição e agressividade ; </a:t>
            </a:r>
          </a:p>
          <a:p>
            <a:pPr marL="228600" indent="-228600">
              <a:buAutoNum type="arabicPeriod"/>
            </a:pPr>
            <a:r>
              <a:rPr lang="pt-BR" dirty="0" smtClean="0"/>
              <a:t>Resposta a pressão de predação: Medida usada para avaliar se os indivíduos reagem de forma rápida ou lenta a predação, bem</a:t>
            </a:r>
            <a:r>
              <a:rPr lang="pt-BR" baseline="0" dirty="0" smtClean="0"/>
              <a:t> como quais são suas tendências a correrem riscos</a:t>
            </a:r>
            <a:r>
              <a:rPr lang="pt-BR" dirty="0" smtClean="0"/>
              <a:t>; </a:t>
            </a:r>
          </a:p>
          <a:p>
            <a:pPr marL="0" indent="0">
              <a:buNone/>
            </a:pPr>
            <a:r>
              <a:rPr lang="pt-BR" dirty="0" smtClean="0"/>
              <a:t>3. Resposta à novidade:</a:t>
            </a:r>
            <a:r>
              <a:rPr lang="pt-BR" baseline="0" dirty="0" smtClean="0"/>
              <a:t> O</a:t>
            </a:r>
            <a:r>
              <a:rPr lang="pt-BR" dirty="0" smtClean="0"/>
              <a:t> peixe é colocado em um ambiente novo ou é colocado um objeto no aquário para analisar seus comportamentos de interação; </a:t>
            </a:r>
          </a:p>
          <a:p>
            <a:pPr marL="0" indent="0">
              <a:buNone/>
            </a:pPr>
            <a:r>
              <a:rPr lang="pt-BR" dirty="0" smtClean="0"/>
              <a:t>4. Concorrência entre membros de uma mesma população:</a:t>
            </a:r>
            <a:r>
              <a:rPr lang="pt-BR" baseline="0" dirty="0" smtClean="0"/>
              <a:t> </a:t>
            </a:r>
            <a:r>
              <a:rPr lang="pt-BR" dirty="0" smtClean="0"/>
              <a:t>um exemplo é o método do espelho</a:t>
            </a:r>
            <a:r>
              <a:rPr lang="pt-BR" baseline="0" dirty="0" smtClean="0"/>
              <a:t> </a:t>
            </a:r>
            <a:r>
              <a:rPr lang="pt-BR" dirty="0" smtClean="0"/>
              <a:t>no qual este</a:t>
            </a:r>
            <a:r>
              <a:rPr lang="pt-BR" baseline="0" dirty="0" smtClean="0"/>
              <a:t> objeto </a:t>
            </a:r>
            <a:r>
              <a:rPr lang="pt-BR" dirty="0" smtClean="0"/>
              <a:t>é colocado na frente do peixe para medir seu grau de agressividade.</a:t>
            </a:r>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17</a:t>
            </a:fld>
            <a:endParaRPr lang="pt-BR"/>
          </a:p>
        </p:txBody>
      </p:sp>
    </p:spTree>
    <p:extLst>
      <p:ext uri="{BB962C8B-B14F-4D97-AF65-F5344CB8AC3E}">
        <p14:creationId xmlns:p14="http://schemas.microsoft.com/office/powerpoint/2010/main" val="139331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charset="0"/>
              <a:buChar char="•"/>
            </a:pPr>
            <a:r>
              <a:rPr lang="pt-BR" dirty="0" smtClean="0"/>
              <a:t>Como já citado, este método</a:t>
            </a:r>
            <a:r>
              <a:rPr lang="pt-BR" baseline="0" dirty="0" smtClean="0"/>
              <a:t> é utilizado para medir agressividade de um indivíduo. </a:t>
            </a:r>
          </a:p>
          <a:p>
            <a:pPr marL="171450" indent="-171450">
              <a:buFont typeface="Arial" charset="0"/>
              <a:buChar char="•"/>
            </a:pPr>
            <a:r>
              <a:rPr lang="pt-BR" baseline="0" dirty="0" smtClean="0"/>
              <a:t>OBSERVAÇÃO: Peixes não são capazes de reconhecer a si mesmos quando estão diante de um espelho. Sua percepção é a de que estão vendo outro individuo e portanto este método recria uma “falsa hierarquia”.</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pt-BR" baseline="0" dirty="0" smtClean="0"/>
              <a:t>Link: </a:t>
            </a:r>
            <a:r>
              <a:rPr lang="pt-BR" dirty="0" smtClean="0"/>
              <a:t>https://www.youtube.com/watch?v=a8z7XecGRE0</a:t>
            </a:r>
          </a:p>
          <a:p>
            <a:pPr marL="0" indent="0">
              <a:buFont typeface="Arial" charset="0"/>
              <a:buNone/>
            </a:pPr>
            <a:endParaRPr lang="pt-BR" baseline="0" dirty="0" smtClean="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18</a:t>
            </a:fld>
            <a:endParaRPr lang="pt-BR"/>
          </a:p>
        </p:txBody>
      </p:sp>
    </p:spTree>
    <p:extLst>
      <p:ext uri="{BB962C8B-B14F-4D97-AF65-F5344CB8AC3E}">
        <p14:creationId xmlns:p14="http://schemas.microsoft.com/office/powerpoint/2010/main" val="127513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Na</a:t>
            </a:r>
            <a:r>
              <a:rPr lang="pt-BR" baseline="0" dirty="0" smtClean="0"/>
              <a:t> primeira fase, se tem as reações do individuo </a:t>
            </a:r>
            <a:r>
              <a:rPr lang="pt-BR" dirty="0" smtClean="0"/>
              <a:t> numa fase de risco de</a:t>
            </a:r>
            <a:r>
              <a:rPr lang="pt-BR" baseline="0" dirty="0" smtClean="0"/>
              <a:t> </a:t>
            </a:r>
            <a:r>
              <a:rPr lang="pt-BR" dirty="0" smtClean="0"/>
              <a:t>baixa predação, na qual individuo esta perto de uma moita(ambiente seguro), onde</a:t>
            </a:r>
            <a:r>
              <a:rPr lang="pt-BR" baseline="0" dirty="0" smtClean="0"/>
              <a:t> ele</a:t>
            </a:r>
            <a:r>
              <a:rPr lang="pt-BR" dirty="0" smtClean="0"/>
              <a:t> tem mais chances de se esconder ou fugir de predadores. </a:t>
            </a:r>
          </a:p>
          <a:p>
            <a:r>
              <a:rPr lang="pt-BR" dirty="0" smtClean="0"/>
              <a:t>A segunda fase é a do risco , onde é colocado um robô para simular um predador</a:t>
            </a:r>
            <a:r>
              <a:rPr lang="pt-BR" baseline="0" dirty="0" smtClean="0"/>
              <a:t> natural</a:t>
            </a:r>
            <a:r>
              <a:rPr lang="pt-BR" dirty="0" smtClean="0"/>
              <a:t>. </a:t>
            </a:r>
          </a:p>
          <a:p>
            <a:r>
              <a:rPr lang="pt-BR" dirty="0" smtClean="0"/>
              <a:t>Nesse vídeo  foi observado o comportamento de congelamento no individuo , ou seja, ele ficou</a:t>
            </a:r>
            <a:r>
              <a:rPr lang="pt-BR" baseline="0" dirty="0" smtClean="0"/>
              <a:t> completamente</a:t>
            </a:r>
            <a:r>
              <a:rPr lang="pt-BR" dirty="0" smtClean="0"/>
              <a:t> imobilizado, não reagindo por alguns segundos, fato que foi atribuído ao aumento dos níveis de cortisol, o que fez com que individuo respondesse de forma passiva.</a:t>
            </a:r>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Link do</a:t>
            </a:r>
            <a:r>
              <a:rPr lang="pt-BR" baseline="0" dirty="0" smtClean="0"/>
              <a:t> vídeo: </a:t>
            </a:r>
            <a:r>
              <a:rPr lang="pt-BR" dirty="0" smtClean="0"/>
              <a:t>https://www.youtube.com/watch?v=E3MezlF2gCQ</a:t>
            </a:r>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19</a:t>
            </a:fld>
            <a:endParaRPr lang="pt-BR"/>
          </a:p>
        </p:txBody>
      </p:sp>
    </p:spTree>
    <p:extLst>
      <p:ext uri="{BB962C8B-B14F-4D97-AF65-F5344CB8AC3E}">
        <p14:creationId xmlns:p14="http://schemas.microsoft.com/office/powerpoint/2010/main" val="3458587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Vídeo do Cientista </a:t>
            </a:r>
            <a:r>
              <a:rPr lang="pt-BR" dirty="0" err="1" smtClean="0"/>
              <a:t>Jolle</a:t>
            </a:r>
            <a:r>
              <a:rPr lang="pt-BR" dirty="0" smtClean="0"/>
              <a:t> </a:t>
            </a:r>
            <a:r>
              <a:rPr lang="pt-BR" dirty="0" err="1" smtClean="0"/>
              <a:t>Jolles</a:t>
            </a:r>
            <a:r>
              <a:rPr lang="pt-BR" dirty="0" smtClean="0"/>
              <a:t>, da Universidade de Cambridge, mostrando as diferenças comportamentais existentes</a:t>
            </a:r>
            <a:r>
              <a:rPr lang="pt-BR" baseline="0" dirty="0" smtClean="0"/>
              <a:t> em relação ao isolamento e </a:t>
            </a:r>
            <a:r>
              <a:rPr lang="pt-BR" dirty="0" smtClean="0"/>
              <a:t>interações sociais.</a:t>
            </a:r>
            <a:r>
              <a:rPr lang="pt-BR" baseline="0" dirty="0" smtClean="0"/>
              <a:t> A espécie estudada é o esgana-gato.</a:t>
            </a:r>
          </a:p>
          <a:p>
            <a:r>
              <a:rPr lang="pt-BR" dirty="0" smtClean="0"/>
              <a:t>Esse estudo é</a:t>
            </a:r>
            <a:r>
              <a:rPr lang="pt-BR" baseline="0" dirty="0" smtClean="0"/>
              <a:t> interessante pois é um dos poucos que mostra preocupação em estudar a importância das interações sociais no comportamento individual. No entanto, como discutido em sala pelo professor, possui algumas falhas, como não parecer considerar as diferenças existentes entre machos e fêmeas.</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20</a:t>
            </a:fld>
            <a:endParaRPr lang="pt-BR"/>
          </a:p>
        </p:txBody>
      </p:sp>
    </p:spTree>
    <p:extLst>
      <p:ext uri="{BB962C8B-B14F-4D97-AF65-F5344CB8AC3E}">
        <p14:creationId xmlns:p14="http://schemas.microsoft.com/office/powerpoint/2010/main" val="60183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Por ser uma área nova tem algumas</a:t>
            </a:r>
            <a:r>
              <a:rPr lang="pt-BR" baseline="0" dirty="0" smtClean="0"/>
              <a:t> </a:t>
            </a:r>
            <a:r>
              <a:rPr lang="pt-BR" dirty="0" smtClean="0"/>
              <a:t>questões</a:t>
            </a:r>
            <a:r>
              <a:rPr lang="pt-BR" baseline="0" dirty="0" smtClean="0"/>
              <a:t> a serem </a:t>
            </a:r>
            <a:r>
              <a:rPr lang="pt-BR" dirty="0" smtClean="0"/>
              <a:t>melhoradas. </a:t>
            </a:r>
          </a:p>
          <a:p>
            <a:r>
              <a:rPr lang="pt-BR" dirty="0" smtClean="0"/>
              <a:t>*Sobre a metodologia:  são vários métodos para medir vários comportamentos, o que torna o estudo de personalidade ainda muito confuso, métodos ainda não são tão eficientes</a:t>
            </a:r>
            <a:r>
              <a:rPr lang="pt-BR" baseline="0" dirty="0" smtClean="0"/>
              <a:t> para medir uma mesma característica</a:t>
            </a:r>
            <a:r>
              <a:rPr lang="pt-BR" dirty="0" smtClean="0"/>
              <a:t>. </a:t>
            </a:r>
          </a:p>
          <a:p>
            <a:r>
              <a:rPr lang="pt-BR" dirty="0" smtClean="0"/>
              <a:t>* Falta de atenção aos fatores externos: também há falta de atenção as interações sociais que moldam o comportamento de um peixe( que é um indivíduo social) e falta de atenção ao efeito ambiental que também pode influenciar o comportamento do indivíduo, já que em ambientes enriquecidos, por exemplo, os animais podem apresentar comportamento muito mais exploratório</a:t>
            </a:r>
            <a:r>
              <a:rPr lang="pt-BR" baseline="0" dirty="0" smtClean="0"/>
              <a:t> do que em um ambiente menos enriquecidos.</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21</a:t>
            </a:fld>
            <a:endParaRPr lang="pt-BR"/>
          </a:p>
        </p:txBody>
      </p:sp>
    </p:spTree>
    <p:extLst>
      <p:ext uri="{BB962C8B-B14F-4D97-AF65-F5344CB8AC3E}">
        <p14:creationId xmlns:p14="http://schemas.microsoft.com/office/powerpoint/2010/main" val="5164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92500"/>
          </a:bodyPr>
          <a:lstStyle/>
          <a:p>
            <a:r>
              <a:rPr lang="pt-BR" baseline="0" dirty="0" smtClean="0"/>
              <a:t>* Definição de personalidade no contexto de comportamento animal : Diferenças consistentes entre indivíduos em seus comportamentos, através do tempo e de contextos.</a:t>
            </a:r>
          </a:p>
          <a:p>
            <a:pPr marL="0" indent="0">
              <a:buFont typeface="Arial" charset="0"/>
              <a:buNone/>
            </a:pPr>
            <a:r>
              <a:rPr lang="pt-BR" baseline="0" dirty="0" smtClean="0"/>
              <a:t>*Palavras chaves: comportamento individual e consistência.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pt-BR" baseline="0" dirty="0" smtClean="0"/>
              <a:t>* Na personalidade, existe a visão de que comportamento individual anda junto com consistência. </a:t>
            </a:r>
          </a:p>
          <a:p>
            <a:pPr marL="0" indent="0">
              <a:buFont typeface="Arial" charset="0"/>
              <a:buNone/>
            </a:pPr>
            <a:r>
              <a:rPr lang="pt-BR" baseline="0" dirty="0" smtClean="0"/>
              <a:t>*Comportamento é o conjunto de reações </a:t>
            </a:r>
            <a:r>
              <a:rPr lang="pt-BR" sz="1200" b="0" i="0" kern="1200" dirty="0" smtClean="0">
                <a:solidFill>
                  <a:schemeClr val="tx1"/>
                </a:solidFill>
                <a:effectLst/>
                <a:latin typeface="+mn-lt"/>
                <a:ea typeface="+mn-ea"/>
                <a:cs typeface="+mn-cs"/>
              </a:rPr>
              <a:t>em fase às interações propiciadas pelo meio onde um individuo</a:t>
            </a:r>
            <a:r>
              <a:rPr lang="pt-BR" sz="1200" b="0" i="0" kern="1200" baseline="0" dirty="0" smtClean="0">
                <a:solidFill>
                  <a:schemeClr val="tx1"/>
                </a:solidFill>
                <a:effectLst/>
                <a:latin typeface="+mn-lt"/>
                <a:ea typeface="+mn-ea"/>
                <a:cs typeface="+mn-cs"/>
              </a:rPr>
              <a:t> </a:t>
            </a:r>
            <a:r>
              <a:rPr lang="pt-BR" sz="1200" b="0" i="0" kern="1200" dirty="0" smtClean="0">
                <a:solidFill>
                  <a:schemeClr val="tx1"/>
                </a:solidFill>
                <a:effectLst/>
                <a:latin typeface="+mn-lt"/>
                <a:ea typeface="+mn-ea"/>
                <a:cs typeface="+mn-cs"/>
              </a:rPr>
              <a:t>está envolvido(</a:t>
            </a:r>
            <a:r>
              <a:rPr lang="pt-BR" sz="1200" b="0" i="0" kern="1200" dirty="0" err="1" smtClean="0">
                <a:solidFill>
                  <a:schemeClr val="tx1"/>
                </a:solidFill>
                <a:effectLst/>
                <a:latin typeface="+mn-lt"/>
                <a:ea typeface="+mn-ea"/>
                <a:cs typeface="+mn-cs"/>
              </a:rPr>
              <a:t>Wikipedia</a:t>
            </a:r>
            <a:r>
              <a:rPr lang="pt-BR" sz="1200" b="0" i="0" kern="1200" dirty="0" smtClean="0">
                <a:solidFill>
                  <a:schemeClr val="tx1"/>
                </a:solidFill>
                <a:effectLst/>
                <a:latin typeface="+mn-lt"/>
                <a:ea typeface="+mn-ea"/>
                <a:cs typeface="+mn-cs"/>
              </a:rPr>
              <a:t>). Seria, portanto, a forma de um indivíduo</a:t>
            </a:r>
            <a:r>
              <a:rPr lang="pt-BR" sz="1200" b="0" i="0" kern="1200" baseline="0" dirty="0" smtClean="0">
                <a:solidFill>
                  <a:schemeClr val="tx1"/>
                </a:solidFill>
                <a:effectLst/>
                <a:latin typeface="+mn-lt"/>
                <a:ea typeface="+mn-ea"/>
                <a:cs typeface="+mn-cs"/>
              </a:rPr>
              <a:t> reagir e portar-se.</a:t>
            </a:r>
          </a:p>
          <a:p>
            <a:pPr marL="0" indent="0">
              <a:buFont typeface="Arial" charset="0"/>
              <a:buNone/>
            </a:pPr>
            <a:r>
              <a:rPr lang="pt-BR" sz="1200" b="0" i="0" kern="1200" baseline="0" dirty="0" smtClean="0">
                <a:solidFill>
                  <a:schemeClr val="tx1"/>
                </a:solidFill>
                <a:effectLst/>
                <a:latin typeface="+mn-lt"/>
                <a:ea typeface="+mn-ea"/>
                <a:cs typeface="+mn-cs"/>
              </a:rPr>
              <a:t>*</a:t>
            </a:r>
            <a:r>
              <a:rPr lang="pt-BR" baseline="0" dirty="0" smtClean="0"/>
              <a:t>O comportamento individual é a noção de que indivíduos de uma mesma espécie, aos quais deduzimos que possuem um comportamento comum, na verdade variam entre si na forma que os expressam, apresentando portanto diferenças individuais. Um exemplo pode ser visto na época reprodutiva de </a:t>
            </a:r>
            <a:r>
              <a:rPr lang="pt-BR" baseline="0" dirty="0" err="1" smtClean="0"/>
              <a:t>Betta</a:t>
            </a:r>
            <a:r>
              <a:rPr lang="pt-BR" baseline="0" dirty="0" smtClean="0"/>
              <a:t> </a:t>
            </a:r>
            <a:r>
              <a:rPr lang="pt-BR" baseline="0" dirty="0" err="1" smtClean="0"/>
              <a:t>splendens</a:t>
            </a:r>
            <a:r>
              <a:rPr lang="pt-BR" baseline="0" dirty="0" smtClean="0"/>
              <a:t>, no qual os machos possuem tipicamente um comportamento mais agressivo, sendo que a variação na forma de expressão desta agressividade é visível de um individuo para outro(alguns podem ser muito agressivos, outro menos).</a:t>
            </a:r>
          </a:p>
          <a:p>
            <a:pPr marL="0" indent="0">
              <a:buFont typeface="Arial" charset="0"/>
              <a:buNone/>
            </a:pPr>
            <a:r>
              <a:rPr lang="pt-BR" baseline="0" dirty="0" smtClean="0"/>
              <a:t>*A palavra consistência gera num primeiro momento uma falsa interpretação. Ela remete a ideia de elemento resistente, que não se altera com o tempo, uma noção equivocada que foi adotada inclusive nos estudos iniciais sobre personalidade. No entanto, com o avanço nas pesquisas, observou-se que a expressão de comportamentos individuais só é consistente em determinadas situações, ou seja, você só observará um mesmo comportamento no individuo caso o exponha a mesma situação.  Um exemplo: um individuo que mostra potencial comportamento exploratório ao ser introduzido num aquário, pode, quando submetido a mesma situação(introdução em novo aquário), apresentar aquele mesmo comportamento.</a:t>
            </a:r>
          </a:p>
          <a:p>
            <a:pPr marL="0" indent="0">
              <a:buFont typeface="Arial" charset="0"/>
              <a:buNone/>
            </a:pPr>
            <a:endParaRPr lang="pt-BR" baseline="0" dirty="0" smtClean="0"/>
          </a:p>
          <a:p>
            <a:pPr marL="171450" indent="-171450">
              <a:buFont typeface="Arial" charset="0"/>
              <a:buChar char="•"/>
            </a:pPr>
            <a:endParaRPr lang="pt-BR" baseline="0" dirty="0" smtClean="0"/>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4</a:t>
            </a:fld>
            <a:endParaRPr lang="pt-BR"/>
          </a:p>
        </p:txBody>
      </p:sp>
    </p:spTree>
    <p:extLst>
      <p:ext uri="{BB962C8B-B14F-4D97-AF65-F5344CB8AC3E}">
        <p14:creationId xmlns:p14="http://schemas.microsoft.com/office/powerpoint/2010/main" val="3796818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 A </a:t>
            </a:r>
            <a:r>
              <a:rPr lang="pt-BR" dirty="0" err="1" smtClean="0"/>
              <a:t>herdabilida</a:t>
            </a:r>
            <a:r>
              <a:rPr lang="pt-BR" baseline="0" dirty="0" err="1" smtClean="0"/>
              <a:t>de</a:t>
            </a:r>
            <a:r>
              <a:rPr lang="pt-BR" baseline="0" dirty="0" smtClean="0"/>
              <a:t> do comportamento é de baixa a moderada, então significa que com certeza o fator ambiental é muito importante , o que torna difícil  a seleção da personalidade. </a:t>
            </a:r>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smtClean="0"/>
              <a:t>* Assim, há a uma maior necessidade de estudos que ressaltem essa parte de como os fatores ambientais podem influenciar na expressão de um comportamento.</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22</a:t>
            </a:fld>
            <a:endParaRPr lang="pt-BR"/>
          </a:p>
        </p:txBody>
      </p:sp>
    </p:spTree>
    <p:extLst>
      <p:ext uri="{BB962C8B-B14F-4D97-AF65-F5344CB8AC3E}">
        <p14:creationId xmlns:p14="http://schemas.microsoft.com/office/powerpoint/2010/main" val="367001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A um interesse pela parte dos </a:t>
            </a:r>
            <a:r>
              <a:rPr lang="pt-BR" dirty="0" err="1" smtClean="0"/>
              <a:t>aquaristas</a:t>
            </a:r>
            <a:r>
              <a:rPr lang="pt-BR" dirty="0" smtClean="0"/>
              <a:t> em conhecer a individualidade de seus peixes, visto essa maior tendência de se preocupar com a forma que os indivíduos se apresentam em um aquário. Além disso, as diferenças de</a:t>
            </a:r>
            <a:r>
              <a:rPr lang="pt-BR" baseline="0" dirty="0" smtClean="0"/>
              <a:t> comportamento existente entre indivíduos são observadas por eles, pois analisar o comportamento é uma coisa que muitos deles inclusive gostam de fazer.</a:t>
            </a:r>
            <a:endParaRPr lang="pt-BR" dirty="0" smtClean="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24</a:t>
            </a:fld>
            <a:endParaRPr lang="pt-BR"/>
          </a:p>
        </p:txBody>
      </p:sp>
    </p:spTree>
    <p:extLst>
      <p:ext uri="{BB962C8B-B14F-4D97-AF65-F5344CB8AC3E}">
        <p14:creationId xmlns:p14="http://schemas.microsoft.com/office/powerpoint/2010/main" val="3334721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Nós fizemos uma</a:t>
            </a:r>
            <a:r>
              <a:rPr lang="pt-BR" baseline="0" dirty="0" smtClean="0"/>
              <a:t> entrevista com um </a:t>
            </a:r>
            <a:r>
              <a:rPr lang="pt-BR" baseline="0" dirty="0" err="1" smtClean="0"/>
              <a:t>aquarista</a:t>
            </a:r>
            <a:r>
              <a:rPr lang="pt-BR" baseline="0" dirty="0" smtClean="0"/>
              <a:t>, que nos contou sobre uma das próprias observações em relação a variação de comportamento nos indivíduos de uma mesma espécie. A experiência dele foi com dois machos de peixe beta na fase de reprodução. </a:t>
            </a:r>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smtClean="0"/>
              <a:t>Nesta período, uma característica do macho é ser muito agressivo e nesse caso relatado o </a:t>
            </a:r>
            <a:r>
              <a:rPr lang="pt-BR" baseline="0" dirty="0" err="1" smtClean="0"/>
              <a:t>aquarista</a:t>
            </a:r>
            <a:r>
              <a:rPr lang="pt-BR" baseline="0" dirty="0" smtClean="0"/>
              <a:t> visualizou graus bem diferentes de agressividade entre um animal e outro. Um beta foi muito agressivo(dificultando a reprodução) e o outro não tanto.</a:t>
            </a:r>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smtClean="0"/>
              <a:t>Link da entrevista: https://www.youtube.com/watch?v=k9f4Zf-t2bs&amp;feature=youtu.be</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25</a:t>
            </a:fld>
            <a:endParaRPr lang="pt-BR"/>
          </a:p>
        </p:txBody>
      </p:sp>
    </p:spTree>
    <p:extLst>
      <p:ext uri="{BB962C8B-B14F-4D97-AF65-F5344CB8AC3E}">
        <p14:creationId xmlns:p14="http://schemas.microsoft.com/office/powerpoint/2010/main" val="365371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Mostrado</a:t>
            </a:r>
            <a:r>
              <a:rPr lang="pt-BR" baseline="0" dirty="0" smtClean="0"/>
              <a:t> pelo </a:t>
            </a:r>
            <a:r>
              <a:rPr lang="pt-BR" baseline="0" dirty="0" err="1" smtClean="0"/>
              <a:t>aquarista</a:t>
            </a:r>
            <a:r>
              <a:rPr lang="pt-BR" baseline="0" dirty="0" smtClean="0"/>
              <a:t> que nos atendeu</a:t>
            </a:r>
          </a:p>
          <a:p>
            <a:r>
              <a:rPr lang="pt-BR" baseline="0" dirty="0" smtClean="0"/>
              <a:t>*Link: https://www.youtube.com/watch?v=-p_IJ_zcUZM&amp;feature=youtu.be</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26</a:t>
            </a:fld>
            <a:endParaRPr lang="pt-BR"/>
          </a:p>
        </p:txBody>
      </p:sp>
    </p:spTree>
    <p:extLst>
      <p:ext uri="{BB962C8B-B14F-4D97-AF65-F5344CB8AC3E}">
        <p14:creationId xmlns:p14="http://schemas.microsoft.com/office/powerpoint/2010/main" val="425945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*Embora muitas pesquisas surjam</a:t>
            </a:r>
            <a:r>
              <a:rPr lang="pt-BR" baseline="0" dirty="0" smtClean="0"/>
              <a:t> sobre personalidade sejam voltadas para a produção, h</a:t>
            </a:r>
            <a:r>
              <a:rPr lang="pt-BR" dirty="0" smtClean="0"/>
              <a:t>á muita dificuldade de aplicar o</a:t>
            </a:r>
            <a:r>
              <a:rPr lang="pt-BR" baseline="0" dirty="0" smtClean="0"/>
              <a:t> tema </a:t>
            </a:r>
            <a:r>
              <a:rPr lang="pt-BR" dirty="0" smtClean="0"/>
              <a:t>numa produção de alto escala , pois na produção não se deseja avaliar comportamentos e sim características como ganho de peso e crescimento. </a:t>
            </a:r>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*Os estudos que saem hoje nesta área de personalidade associam os perfis com essas características</a:t>
            </a:r>
            <a:r>
              <a:rPr lang="pt-BR" baseline="0" dirty="0" smtClean="0"/>
              <a:t> muito importantes na criação. No caso, a conclusão que muitos chegaram é que o perfil proativo/ousado possui maior ganho de peso e crescimento, também se recuperando mais rapidamente do estresse de manuseio(volta a comer mais cedo se comparado ao outro perfil).</a:t>
            </a:r>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smtClean="0"/>
              <a:t>* Sobre personalidade e produção, fala-se hoje  na seleção genômica como uma ferramenta de aplicação do tema, mas ainda os estudos nesta parte são muito primários, além de implicar em custos.</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27</a:t>
            </a:fld>
            <a:endParaRPr lang="pt-BR"/>
          </a:p>
        </p:txBody>
      </p:sp>
    </p:spTree>
    <p:extLst>
      <p:ext uri="{BB962C8B-B14F-4D97-AF65-F5344CB8AC3E}">
        <p14:creationId xmlns:p14="http://schemas.microsoft.com/office/powerpoint/2010/main" val="688471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charset="0"/>
              <a:buChar char="•"/>
            </a:pPr>
            <a:r>
              <a:rPr lang="pt-BR" baseline="0" dirty="0" smtClean="0"/>
              <a:t>A polêmica do assunto personalidade vai desde a falsa interpretação que muitos tem de que personalidade pode medir emoções e estados motivacionais, até a relação com sua aplicação, já que alguns fatores, como por exemplo ambiente externo, podem ser empecilhos.  </a:t>
            </a:r>
          </a:p>
          <a:p>
            <a:pPr marL="171450" indent="-171450">
              <a:buFont typeface="Arial" charset="0"/>
              <a:buChar char="•"/>
            </a:pPr>
            <a:r>
              <a:rPr lang="pt-BR" baseline="0" dirty="0" smtClean="0"/>
              <a:t>A padronização das metodologias que são utilizadas permite que as pesquisas realizadas nesta área caminhem nas mesmas direções, diminuindo a chance de resultados empíricos. </a:t>
            </a:r>
          </a:p>
          <a:p>
            <a:pPr marL="171450" indent="-171450">
              <a:buFont typeface="Arial" charset="0"/>
              <a:buChar char="•"/>
            </a:pPr>
            <a:r>
              <a:rPr lang="pt-BR" baseline="0" dirty="0" smtClean="0"/>
              <a:t>A padronização da terminologia possibilita um fácil acesso aos conteúdos bem como evita confusões que são geradas pelo excesso de termos considerados análogos.</a:t>
            </a:r>
          </a:p>
          <a:p>
            <a:pPr marL="171450" indent="-171450">
              <a:buFont typeface="Arial" charset="0"/>
              <a:buChar char="•"/>
            </a:pPr>
            <a:r>
              <a:rPr lang="pt-BR" baseline="0" dirty="0" smtClean="0"/>
              <a:t>Avaliar um individuo pode ser inviável em sistemas de larga escala devido as poucas ferramentas para se fazer isso e custos, bem como a falta de interesse ainda existente nesse tipo de prática.</a:t>
            </a:r>
          </a:p>
          <a:p>
            <a:pPr marL="171450" indent="-171450">
              <a:buFont typeface="Arial" charset="0"/>
              <a:buChar char="•"/>
            </a:pPr>
            <a:r>
              <a:rPr lang="pt-BR" baseline="0" dirty="0" smtClean="0"/>
              <a:t>Avaliar animais individualmente parece ser um modelo ideal no sentido de que se conhecendo mais de suas características peculiares, pode se atender a elas especificamente. No entanto, a realidade desse modelo não é de fácil aplicação, pois despende mão-de-obra, custos e tempo.</a:t>
            </a:r>
          </a:p>
          <a:p>
            <a:pPr marL="171450" indent="-171450">
              <a:buFont typeface="Arial" charset="0"/>
              <a:buChar char="•"/>
            </a:pPr>
            <a:endParaRPr lang="pt-BR" baseline="0" dirty="0" smtClean="0"/>
          </a:p>
          <a:p>
            <a:pPr marL="171450" indent="-171450">
              <a:buFont typeface="Arial" charset="0"/>
              <a:buChar char="•"/>
            </a:pPr>
            <a:endParaRPr lang="pt-BR" baseline="0" dirty="0" smtClean="0"/>
          </a:p>
          <a:p>
            <a:pPr marL="0" indent="0">
              <a:buFont typeface="Arial" charset="0"/>
              <a:buNone/>
            </a:pPr>
            <a:endParaRPr lang="pt-BR" baseline="0" dirty="0" smtClean="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28</a:t>
            </a:fld>
            <a:endParaRPr lang="pt-BR"/>
          </a:p>
        </p:txBody>
      </p:sp>
    </p:spTree>
    <p:extLst>
      <p:ext uri="{BB962C8B-B14F-4D97-AF65-F5344CB8AC3E}">
        <p14:creationId xmlns:p14="http://schemas.microsoft.com/office/powerpoint/2010/main" val="295199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29</a:t>
            </a:fld>
            <a:endParaRPr lang="pt-BR"/>
          </a:p>
        </p:txBody>
      </p:sp>
    </p:spTree>
    <p:extLst>
      <p:ext uri="{BB962C8B-B14F-4D97-AF65-F5344CB8AC3E}">
        <p14:creationId xmlns:p14="http://schemas.microsoft.com/office/powerpoint/2010/main" val="29519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85000" lnSpcReduction="20000"/>
          </a:bodyPr>
          <a:lstStyle/>
          <a:p>
            <a:pPr marL="0" indent="0" algn="just">
              <a:buFont typeface="Arial" charset="0"/>
              <a:buNone/>
            </a:pPr>
            <a:r>
              <a:rPr lang="pt-BR" sz="1200" dirty="0" smtClean="0"/>
              <a:t>*O termo personalidade possui uma </a:t>
            </a:r>
            <a:r>
              <a:rPr lang="pt-BR" sz="1200" b="0" dirty="0" smtClean="0"/>
              <a:t>conotação negativa</a:t>
            </a:r>
            <a:r>
              <a:rPr lang="pt-BR" sz="1200" b="0" baseline="0" dirty="0" smtClean="0"/>
              <a:t> até mesmo em meio acadêmico. Isso não é para menos, uma vez que a definição clássica de personalidade é completamente diferente da definição aplicada ao comportamento animal, sendo que a primeira atribui características psicológicas e também emoções aos indivíduos. Assim, muitas pessoas que escutam o termo “personalidade animal” pela primeira vez, acreditam que ele se trata diretamente de emoções ou estados motivacionais em animais, algo completamente contrário a ideia principal da personalidade, que é conhecer os comportamentos individuais consistentes.</a:t>
            </a:r>
          </a:p>
          <a:p>
            <a:pPr marL="0" indent="0" algn="just">
              <a:buFont typeface="Arial" charset="0"/>
              <a:buNone/>
            </a:pPr>
            <a:r>
              <a:rPr lang="pt-BR" sz="1200" b="0" baseline="0" dirty="0" smtClean="0"/>
              <a:t>* Definição clássica de personalidade(</a:t>
            </a:r>
            <a:r>
              <a:rPr lang="pt-BR" sz="1200" b="0" i="0" kern="1200" dirty="0" err="1" smtClean="0">
                <a:solidFill>
                  <a:schemeClr val="tx1"/>
                </a:solidFill>
                <a:effectLst/>
                <a:latin typeface="+mn-lt"/>
                <a:ea typeface="+mn-ea"/>
                <a:cs typeface="+mn-cs"/>
              </a:rPr>
              <a:t>Asendorpf</a:t>
            </a:r>
            <a:r>
              <a:rPr lang="pt-BR" sz="1200" b="0" i="0" kern="1200" dirty="0" smtClean="0">
                <a:solidFill>
                  <a:schemeClr val="tx1"/>
                </a:solidFill>
                <a:effectLst/>
                <a:latin typeface="+mn-lt"/>
                <a:ea typeface="+mn-ea"/>
                <a:cs typeface="+mn-cs"/>
              </a:rPr>
              <a:t>, Jens B. -</a:t>
            </a:r>
            <a:r>
              <a:rPr lang="pt-BR" sz="1200" b="0" i="0" kern="1200" baseline="0" dirty="0" smtClean="0">
                <a:solidFill>
                  <a:schemeClr val="tx1"/>
                </a:solidFill>
                <a:effectLst/>
                <a:latin typeface="+mn-lt"/>
                <a:ea typeface="+mn-ea"/>
                <a:cs typeface="+mn-cs"/>
              </a:rPr>
              <a:t> </a:t>
            </a:r>
            <a:r>
              <a:rPr lang="pt-BR" sz="1200" b="0" i="0" kern="1200" dirty="0" smtClean="0">
                <a:solidFill>
                  <a:schemeClr val="tx1"/>
                </a:solidFill>
                <a:effectLst/>
                <a:latin typeface="+mn-lt"/>
                <a:ea typeface="+mn-ea"/>
                <a:cs typeface="+mn-cs"/>
              </a:rPr>
              <a:t>2004)</a:t>
            </a:r>
            <a:r>
              <a:rPr lang="pt-BR" sz="1200" b="0" baseline="0" dirty="0" smtClean="0"/>
              <a:t>: Personalidade é o conjunto de características psicológicas que determinam os padrões de pensar, sentir e agir, ou seja, a individualidade pessoal e social de alguém</a:t>
            </a:r>
            <a:endParaRPr lang="pt-BR" sz="1200" baseline="0" dirty="0" smtClean="0"/>
          </a:p>
          <a:p>
            <a:pPr algn="just"/>
            <a:r>
              <a:rPr lang="pt-BR" sz="1200" dirty="0" smtClean="0"/>
              <a:t>*</a:t>
            </a:r>
            <a:r>
              <a:rPr lang="pt-BR" sz="1200" baseline="0" dirty="0" smtClean="0"/>
              <a:t> A polêmica em cima do termo levou até mesmo ao uso em pesquisas de </a:t>
            </a:r>
            <a:r>
              <a:rPr lang="pt-BR" sz="1200" dirty="0" smtClean="0"/>
              <a:t>terminologias análogas à personalidade, como por exemplo temperamento</a:t>
            </a:r>
            <a:r>
              <a:rPr lang="pt-BR" sz="1200" baseline="0" dirty="0" smtClean="0"/>
              <a:t>, </a:t>
            </a:r>
            <a:r>
              <a:rPr lang="pt-BR" sz="1200" dirty="0" smtClean="0"/>
              <a:t>gerando confusão e até mesmo dificultando o acesso ao assunto. No entanto, nos últimos anos, o</a:t>
            </a:r>
            <a:r>
              <a:rPr lang="pt-BR" sz="1200" baseline="0" dirty="0" smtClean="0"/>
              <a:t> termo “personalidade” foi o que ganhou maior destaque nos artigos científicos, revistas científicas e até mesmo em livros de comportamento animal.</a:t>
            </a:r>
          </a:p>
          <a:p>
            <a:pPr marL="0" indent="0" algn="just">
              <a:buFont typeface="Arial" charset="0"/>
              <a:buNone/>
            </a:pPr>
            <a:r>
              <a:rPr lang="pt-BR" baseline="0" dirty="0" smtClean="0"/>
              <a:t>*No livro em destaque no slide(</a:t>
            </a:r>
            <a:r>
              <a:rPr lang="pt-BR" sz="1200" dirty="0" smtClean="0"/>
              <a:t>Animal </a:t>
            </a:r>
            <a:r>
              <a:rPr lang="pt-BR" sz="1200" dirty="0" err="1" smtClean="0"/>
              <a:t>Personalities</a:t>
            </a:r>
            <a:r>
              <a:rPr lang="pt-BR" sz="1200" dirty="0" smtClean="0"/>
              <a:t> </a:t>
            </a:r>
            <a:r>
              <a:rPr lang="pt-BR" sz="1200" dirty="0" err="1" smtClean="0"/>
              <a:t>Behavior</a:t>
            </a:r>
            <a:r>
              <a:rPr lang="pt-BR" sz="1200" dirty="0" smtClean="0"/>
              <a:t>, </a:t>
            </a:r>
            <a:r>
              <a:rPr lang="pt-BR" sz="1200" dirty="0" err="1" smtClean="0"/>
              <a:t>Physiology</a:t>
            </a:r>
            <a:r>
              <a:rPr lang="pt-BR" sz="1200" dirty="0" smtClean="0"/>
              <a:t>, </a:t>
            </a:r>
            <a:r>
              <a:rPr lang="pt-BR" sz="1200" dirty="0" err="1" smtClean="0"/>
              <a:t>and</a:t>
            </a:r>
            <a:r>
              <a:rPr lang="pt-BR" sz="1200" dirty="0" smtClean="0"/>
              <a:t> </a:t>
            </a:r>
            <a:r>
              <a:rPr lang="pt-BR" sz="1200" dirty="0" err="1" smtClean="0"/>
              <a:t>Evolution</a:t>
            </a:r>
            <a:r>
              <a:rPr lang="pt-BR" sz="1200" dirty="0" smtClean="0"/>
              <a:t>,</a:t>
            </a:r>
            <a:r>
              <a:rPr lang="pt-BR" sz="1200" baseline="0" dirty="0" smtClean="0"/>
              <a:t> de Claudio </a:t>
            </a:r>
            <a:r>
              <a:rPr lang="pt-BR" sz="1200" baseline="0" dirty="0" err="1" smtClean="0"/>
              <a:t>Carere</a:t>
            </a:r>
            <a:r>
              <a:rPr lang="pt-BR" sz="1200" baseline="0" dirty="0" smtClean="0"/>
              <a:t> e Dario </a:t>
            </a:r>
            <a:r>
              <a:rPr lang="pt-BR" sz="1200" baseline="0" dirty="0" err="1" smtClean="0"/>
              <a:t>Maestripieri</a:t>
            </a:r>
            <a:r>
              <a:rPr lang="pt-BR" dirty="0" smtClean="0"/>
              <a:t>), os autores trouxeram</a:t>
            </a:r>
            <a:r>
              <a:rPr lang="pt-BR" baseline="0" dirty="0" smtClean="0"/>
              <a:t> em um capítulo três argumentos a favor do uso do termo personalidade(retirado dos trabalhos de </a:t>
            </a:r>
            <a:r>
              <a:rPr lang="pt-BR" baseline="0" dirty="0" err="1" smtClean="0"/>
              <a:t>Weinstein</a:t>
            </a:r>
            <a:r>
              <a:rPr lang="pt-BR" baseline="0" dirty="0" smtClean="0"/>
              <a:t>, </a:t>
            </a:r>
            <a:r>
              <a:rPr lang="pt-BR" baseline="0" dirty="0" err="1" smtClean="0"/>
              <a:t>Capitanio</a:t>
            </a:r>
            <a:r>
              <a:rPr lang="pt-BR" baseline="0" dirty="0" smtClean="0"/>
              <a:t> e </a:t>
            </a:r>
            <a:r>
              <a:rPr lang="pt-BR" baseline="0" dirty="0" err="1" smtClean="0"/>
              <a:t>Gosling</a:t>
            </a:r>
            <a:r>
              <a:rPr lang="pt-BR" baseline="0" dirty="0" smtClean="0"/>
              <a:t>). </a:t>
            </a:r>
          </a:p>
          <a:p>
            <a:pPr marL="228600" indent="-228600" algn="just">
              <a:buFont typeface="Arial" charset="0"/>
              <a:buAutoNum type="arabicParenR"/>
            </a:pPr>
            <a:r>
              <a:rPr lang="pt-BR" baseline="0" dirty="0" smtClean="0"/>
              <a:t>É confuso criar um novo termo sem uma razão convincente para fazer isso: É mais fácil a utilização de termos já existentes, obviamente.</a:t>
            </a:r>
          </a:p>
          <a:p>
            <a:pPr marL="228600" indent="-228600" algn="just">
              <a:buFont typeface="Arial" charset="0"/>
              <a:buAutoNum type="arabicParenR"/>
            </a:pPr>
            <a:r>
              <a:rPr lang="pt-BR" baseline="0" dirty="0" smtClean="0"/>
              <a:t>O termo personalidade facilita a conexão com as várias pesquisas existentes sobre personalidade em humanos: Talvez seja a evidência mais forte para o uso deste termo. Como muitos estudos na área de psicologia humana já são realizados em animais, se torna muito mais prático usar um termo que gere uma aproximação entre animais e humanos. </a:t>
            </a:r>
            <a:endParaRPr lang="pt-BR" dirty="0" smtClean="0"/>
          </a:p>
          <a:p>
            <a:r>
              <a:rPr lang="pt-BR" dirty="0" smtClean="0"/>
              <a:t>3) Não</a:t>
            </a:r>
            <a:r>
              <a:rPr lang="pt-BR" baseline="0" dirty="0" smtClean="0"/>
              <a:t> é útil, como tem sido sugerido, adotar o termo temperamento para não-humanos, pois isso acarreta em suposições a priori(sobre os traços serem herdáveis e aparecerem cedo) que podem ou não ser apropriadas; por exemplo, é claro que diferenças individuais no comportamento de animais adultos são uma função da ambas tendências biológicas e experiência, como é o caso de humanos:  Para os pesquisadores na área, o conceito de temperamento remete diretamente a características herdáveis que já nascem com o individuo e se mostram cedo na vida deste,  enquanto que para a personalidade, se discute sim as questões sobre </a:t>
            </a:r>
            <a:r>
              <a:rPr lang="pt-BR" baseline="0" dirty="0" err="1" smtClean="0"/>
              <a:t>herdabilidade</a:t>
            </a:r>
            <a:r>
              <a:rPr lang="pt-BR" baseline="0" dirty="0" smtClean="0"/>
              <a:t> mas também como as experiências na formação do individuo adulto(como interações sociais, efeito do ambiente, formação de hierarquia) e as próprias tendências biológicas podem influenciar a diferenciação no comportamento individual.</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5</a:t>
            </a:fld>
            <a:endParaRPr lang="pt-BR"/>
          </a:p>
        </p:txBody>
      </p:sp>
    </p:spTree>
    <p:extLst>
      <p:ext uri="{BB962C8B-B14F-4D97-AF65-F5344CB8AC3E}">
        <p14:creationId xmlns:p14="http://schemas.microsoft.com/office/powerpoint/2010/main" val="27611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*Na última década, o interesse crescente no estudo da personalidade dos animais</a:t>
            </a:r>
            <a:r>
              <a:rPr lang="pt-BR" sz="1200" kern="1200" baseline="0" dirty="0" smtClean="0">
                <a:solidFill>
                  <a:schemeClr val="tx1"/>
                </a:solidFill>
                <a:effectLst/>
                <a:latin typeface="+mn-lt"/>
                <a:ea typeface="+mn-ea"/>
                <a:cs typeface="+mn-cs"/>
              </a:rPr>
              <a:t> </a:t>
            </a:r>
            <a:r>
              <a:rPr lang="pt-BR" sz="1200" kern="1200" dirty="0" smtClean="0">
                <a:solidFill>
                  <a:schemeClr val="tx1"/>
                </a:solidFill>
                <a:effectLst/>
                <a:latin typeface="+mn-lt"/>
                <a:ea typeface="+mn-ea"/>
                <a:cs typeface="+mn-cs"/>
              </a:rPr>
              <a:t>resultou na publicação de muitos artigos teóricos e empíricos, e edições especiais dos jornais inteiramente dedicadas a este tema.</a:t>
            </a:r>
            <a:r>
              <a:rPr lang="pt-BR" sz="1200" kern="1200" baseline="0" dirty="0" smtClean="0">
                <a:solidFill>
                  <a:schemeClr val="tx1"/>
                </a:solidFill>
                <a:effectLst/>
                <a:latin typeface="+mn-lt"/>
                <a:ea typeface="+mn-ea"/>
                <a:cs typeface="+mn-cs"/>
              </a:rPr>
              <a:t> </a:t>
            </a:r>
            <a:r>
              <a:rPr lang="pt-BR" sz="1200" kern="1200" dirty="0" smtClean="0">
                <a:solidFill>
                  <a:schemeClr val="tx1"/>
                </a:solidFill>
                <a:effectLst/>
                <a:latin typeface="+mn-lt"/>
                <a:ea typeface="+mn-ea"/>
                <a:cs typeface="+mn-cs"/>
              </a:rPr>
              <a:t>Finalmente, o edições mais recentes de livros didáticos sobre comportamento animal passara</a:t>
            </a:r>
            <a:r>
              <a:rPr lang="pt-BR" sz="1200" kern="1200" baseline="0" dirty="0" smtClean="0">
                <a:solidFill>
                  <a:schemeClr val="tx1"/>
                </a:solidFill>
                <a:effectLst/>
                <a:latin typeface="+mn-lt"/>
                <a:ea typeface="+mn-ea"/>
                <a:cs typeface="+mn-cs"/>
              </a:rPr>
              <a:t>m a dedicar seus </a:t>
            </a:r>
            <a:r>
              <a:rPr lang="pt-BR" sz="1200" kern="1200" dirty="0" smtClean="0">
                <a:solidFill>
                  <a:schemeClr val="tx1"/>
                </a:solidFill>
                <a:effectLst/>
                <a:latin typeface="+mn-lt"/>
                <a:ea typeface="+mn-ea"/>
                <a:cs typeface="+mn-cs"/>
              </a:rPr>
              <a:t>capítulos ao tema da personalidade em animais.</a:t>
            </a:r>
            <a:endParaRPr lang="pt-BR" sz="1200" dirty="0" smtClean="0"/>
          </a:p>
          <a:p>
            <a:r>
              <a:rPr lang="pt-BR" dirty="0" smtClean="0"/>
              <a:t>*A literatura</a:t>
            </a:r>
            <a:r>
              <a:rPr lang="pt-BR" baseline="0" dirty="0" smtClean="0"/>
              <a:t> é bastante vasta, sendo que mamíferos são a classe mais estudada entre todas. </a:t>
            </a:r>
          </a:p>
          <a:p>
            <a:r>
              <a:rPr lang="pt-BR" baseline="0" dirty="0" smtClean="0"/>
              <a:t>*Em peixes embora se tenha uma ampla variedade de espécies estudadas, o conteúdo não é ainda muito aprofundado. Se encontra mais conteúdos publicados Inglaterra e Estados Unidos.</a:t>
            </a:r>
          </a:p>
          <a:p>
            <a:r>
              <a:rPr lang="pt-BR" baseline="0" dirty="0" smtClean="0"/>
              <a:t>* No Brasil, o assunto é ainda pouco difundido. Alguns pesquisadores têm começado a dedicar espaço ao tema, e um deles é o professor Gilson Luiz </a:t>
            </a:r>
            <a:r>
              <a:rPr lang="pt-BR" baseline="0" dirty="0" err="1" smtClean="0"/>
              <a:t>Volpato</a:t>
            </a:r>
            <a:r>
              <a:rPr lang="pt-BR" baseline="0" dirty="0" smtClean="0"/>
              <a:t> na UNESP.</a:t>
            </a:r>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6</a:t>
            </a:fld>
            <a:endParaRPr lang="pt-BR"/>
          </a:p>
        </p:txBody>
      </p:sp>
    </p:spTree>
    <p:extLst>
      <p:ext uri="{BB962C8B-B14F-4D97-AF65-F5344CB8AC3E}">
        <p14:creationId xmlns:p14="http://schemas.microsoft.com/office/powerpoint/2010/main" val="2688878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Questionamentos</a:t>
            </a:r>
            <a:r>
              <a:rPr lang="pt-BR" baseline="0" dirty="0" smtClean="0"/>
              <a:t> do trabalho apresentado.</a:t>
            </a:r>
          </a:p>
          <a:p>
            <a:r>
              <a:rPr lang="pt-BR" baseline="0" dirty="0" smtClean="0"/>
              <a:t>Em relação ao terceiro questionamento(“Quais são os problemas encontrados nesta área”), a escolha da pergunta é em função do tema ser ainda bastante recente, e ter alguns pontos que são apontados na própria literatura como necessitando de maior desenvolvimento.</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7</a:t>
            </a:fld>
            <a:endParaRPr lang="pt-BR"/>
          </a:p>
        </p:txBody>
      </p:sp>
    </p:spTree>
    <p:extLst>
      <p:ext uri="{BB962C8B-B14F-4D97-AF65-F5344CB8AC3E}">
        <p14:creationId xmlns:p14="http://schemas.microsoft.com/office/powerpoint/2010/main" val="329644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92500"/>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pt-BR" dirty="0" smtClean="0"/>
              <a:t>Em</a:t>
            </a:r>
            <a:r>
              <a:rPr lang="pt-BR" baseline="0" dirty="0" smtClean="0"/>
              <a:t> peixes são estudados dois tipos de perfis: Proativos(também chamados de ousado em estudos) e reativos(também chamados de tímido). Ambos perfis são traçados com base em comportamentos comuns, observados em todas espécies de peixes(ex. agressividade, comportamento exploratório, comportamento de fuga, </a:t>
            </a:r>
            <a:r>
              <a:rPr lang="pt-BR" baseline="0" dirty="0" err="1" smtClean="0"/>
              <a:t>etc</a:t>
            </a:r>
            <a:r>
              <a:rPr lang="pt-BR"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pt-BR" baseline="0" dirty="0" smtClean="0"/>
              <a:t>Acredita-se que há diferentes graus de expressão destes mesmos comportamentos nos indivíduos, o que leva a questão da existência de uma personalidade.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pt-BR" baseline="0" dirty="0" smtClean="0"/>
              <a:t>É importante se ressaltar que as primeiras pesquisas na área de personalidade eram realizadas avaliando-se apenas um comportamento, isoladamente. No entanto, com o avanço nas pesquisas começou a se observar que os comportamentos acabavam estando correlacionados, sendo que ao se selecionar um comportamento, você indiretamente estaria selecionando outro. Ex. relação entre maior comportamento exploratório e agressividade.</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pt-BR" baseline="0"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pt-BR" baseline="0" dirty="0" smtClean="0"/>
              <a:t>PERFIL PROATIVO/OUSADO</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pt-BR" baseline="0" dirty="0" smtClean="0"/>
              <a:t>Um individuo classificado como proativo ou ousado, seria aquele que possui maior comportamento exploratório(em ambientes novos e em busca de recursos alimentares) e por vezes maior agressividade. Pode ser mais propenso a correr riscos na natureza, pois é aquele que se afasta mais de um ambiente seguro e até mesmo pode direcionar comportamentos agressivos a intrusos que se mostrem predadores.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pt-BR" baseline="0" dirty="0" smtClean="0"/>
              <a:t>Como são mais exploradores, os indivíduos proativos são ditos como aqueles que tem maior crescimento, algo desejado em algumas criações artificiais.</a:t>
            </a:r>
            <a:endParaRPr lang="pt-BR"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pt-BR" dirty="0" smtClean="0"/>
              <a:t>Por seu perfil,</a:t>
            </a:r>
            <a:r>
              <a:rPr lang="pt-BR" baseline="0" dirty="0" smtClean="0"/>
              <a:t> esses indivíduos são aqueles que se tornam os dominantes quando há a formação de hierarquias. </a:t>
            </a:r>
            <a:endParaRPr lang="pt-BR" dirty="0" smtClean="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8</a:t>
            </a:fld>
            <a:endParaRPr lang="pt-BR"/>
          </a:p>
        </p:txBody>
      </p:sp>
    </p:spTree>
    <p:extLst>
      <p:ext uri="{BB962C8B-B14F-4D97-AF65-F5344CB8AC3E}">
        <p14:creationId xmlns:p14="http://schemas.microsoft.com/office/powerpoint/2010/main" val="109143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smtClean="0"/>
              <a:t>* Individuos reativos ou tímidos</a:t>
            </a:r>
            <a:r>
              <a:rPr lang="pt-PT" sz="1200" baseline="0" dirty="0" smtClean="0"/>
              <a:t> são aqueles que normalmente não são facilmente vistos na natureza, pois possuem hábitos de recuar e até mesmo se esconder. Seriam mais cautelosos, o que faz com que sejam até mesmo mais dificil de captura-los.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pt-PT" sz="1200" baseline="0" dirty="0" smtClean="0"/>
              <a:t>*Esses individuos não tem um comportamento exploratório tão expressivo quanto individuos proativos/ousados, e os níveis de agressividade deles são  muito menores. No entanto, eles são citados na literatura como possuindo um maior grau de flexibilidade à mudanças.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pt-PT" sz="1200" baseline="0" dirty="0" smtClean="0"/>
              <a:t>*Quando confrontados com estimulos aversivos(ex.briga), esses animais respondem de forma passiva, não brigando desnecessariamente.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pt-PT"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dirty="0" smtClean="0"/>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9</a:t>
            </a:fld>
            <a:endParaRPr lang="pt-BR"/>
          </a:p>
        </p:txBody>
      </p:sp>
    </p:spTree>
    <p:extLst>
      <p:ext uri="{BB962C8B-B14F-4D97-AF65-F5344CB8AC3E}">
        <p14:creationId xmlns:p14="http://schemas.microsoft.com/office/powerpoint/2010/main" val="245909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*Um exemplo de</a:t>
            </a:r>
            <a:r>
              <a:rPr lang="pt-BR" baseline="0" dirty="0" smtClean="0"/>
              <a:t> observação destes dois tipos de personalidade podem ser visto no link acima.</a:t>
            </a:r>
          </a:p>
          <a:p>
            <a:r>
              <a:rPr lang="pt-BR" dirty="0" smtClean="0"/>
              <a:t>*O primeiro individuo a surgir</a:t>
            </a:r>
            <a:r>
              <a:rPr lang="pt-BR" baseline="0" dirty="0" smtClean="0"/>
              <a:t> no vídeo(o de baixo) seria o considerado “ousado”(termo utilizado pelo autor do vídeo), que é aquele que percorre maiores distâncias em relação a um ambiente seguro(a moita no aquário) e também explora mais. O termo ousadia neste estudo se refere principalmente a capacidade do animal correr riscos, devido a sua tendência a se afastar mais de um ambiente seguro por ser mais “ousado”.</a:t>
            </a:r>
          </a:p>
          <a:p>
            <a:pPr marL="0" indent="0">
              <a:buFont typeface="Arial" charset="0"/>
              <a:buNone/>
            </a:pPr>
            <a:r>
              <a:rPr lang="pt-BR" baseline="0" dirty="0" smtClean="0"/>
              <a:t>*Já o individuo de cima, seria o considerado tímido pois explora menos e se afasta pouco do ambiente seguro, correndo muito menos risco do que o individuo classificado como ousado.</a:t>
            </a:r>
          </a:p>
          <a:p>
            <a:pPr marL="0" indent="0">
              <a:buFont typeface="Arial" charset="0"/>
              <a:buNone/>
            </a:pPr>
            <a:r>
              <a:rPr lang="pt-BR" baseline="0" dirty="0" smtClean="0"/>
              <a:t>OBSERVAÇÃO: O termo ousadia, recentemente muito utilizado, é ainda bastante complicado na área de personalidade. Em alguns momentos ele é utilizado como sendo um comportamento isolado(associado ao fato de um animal correr risco) e em outros ele é utilizado como sendo o sinônimo do perfil proativo, por ser a junção de mais de um comportamento(</a:t>
            </a:r>
            <a:r>
              <a:rPr lang="pt-BR" baseline="0" dirty="0" err="1" smtClean="0"/>
              <a:t>ex.exploração+agressividade</a:t>
            </a:r>
            <a:r>
              <a:rPr lang="pt-BR" baseline="0" dirty="0" smtClean="0"/>
              <a:t>). Isso mostra um problema comum com a terminologia usada.</a:t>
            </a:r>
          </a:p>
          <a:p>
            <a:r>
              <a:rPr lang="pt-BR" baseline="0" dirty="0" smtClean="0"/>
              <a:t>* Link do vídeo disponível em: https://www.youtube.com/watch?v=LSLB70SoSfU</a:t>
            </a:r>
          </a:p>
          <a:p>
            <a:endParaRPr lang="pt-BR" baseline="0" dirty="0" smtClean="0"/>
          </a:p>
          <a:p>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10</a:t>
            </a:fld>
            <a:endParaRPr lang="pt-BR"/>
          </a:p>
        </p:txBody>
      </p:sp>
    </p:spTree>
    <p:extLst>
      <p:ext uri="{BB962C8B-B14F-4D97-AF65-F5344CB8AC3E}">
        <p14:creationId xmlns:p14="http://schemas.microsoft.com/office/powerpoint/2010/main" val="372099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Alguns</a:t>
            </a:r>
            <a:r>
              <a:rPr lang="pt-BR" baseline="0" dirty="0" smtClean="0"/>
              <a:t> exemplos de comportamentos observados dentro da classificação de determinada personalidade.</a:t>
            </a:r>
          </a:p>
          <a:p>
            <a:r>
              <a:rPr lang="pt-BR" baseline="0" dirty="0" smtClean="0"/>
              <a:t>*Agressividade: São aqueles associadas a brigas. Esses comportamentos são mais altos em indivíduos proativos/ousados, mas baixos em reativos/tímidos. </a:t>
            </a:r>
          </a:p>
          <a:p>
            <a:r>
              <a:rPr lang="pt-BR" baseline="0" dirty="0" smtClean="0"/>
              <a:t>*Comportamentos exploratórios: Capacidade de indivíduos explorarem um ambiente, seja para busca de alimento como para reconhecimento.</a:t>
            </a:r>
          </a:p>
          <a:p>
            <a:r>
              <a:rPr lang="pt-BR" baseline="0" dirty="0" smtClean="0"/>
              <a:t>Comportamento mais intenso nos animais classificados como proativos.</a:t>
            </a:r>
          </a:p>
          <a:p>
            <a:r>
              <a:rPr lang="pt-BR" baseline="0" dirty="0" smtClean="0"/>
              <a:t>*Comportamento de congelamento: Uma forma de resposta passiva a um estímulo aversivo. O animal fica imóvel por alguns segundos, sem movimentar-se. Indivíduos reativos/tímidos tem uma maior expressão deste tipo de comportamento.</a:t>
            </a:r>
          </a:p>
          <a:p>
            <a:endParaRPr lang="pt-BR" baseline="0" dirty="0" smtClean="0"/>
          </a:p>
          <a:p>
            <a:r>
              <a:rPr lang="pt-BR" baseline="0" dirty="0" smtClean="0"/>
              <a:t>OBSERVAÇÃO: Ser baixo não significa necessariamente que é inexistente.</a:t>
            </a:r>
            <a:endParaRPr lang="pt-BR" dirty="0"/>
          </a:p>
        </p:txBody>
      </p:sp>
      <p:sp>
        <p:nvSpPr>
          <p:cNvPr id="4" name="Espaço Reservado para Número de Slide 3"/>
          <p:cNvSpPr>
            <a:spLocks noGrp="1"/>
          </p:cNvSpPr>
          <p:nvPr>
            <p:ph type="sldNum" sz="quarter" idx="10"/>
          </p:nvPr>
        </p:nvSpPr>
        <p:spPr/>
        <p:txBody>
          <a:bodyPr/>
          <a:lstStyle/>
          <a:p>
            <a:fld id="{D5A64ABD-A7C6-4EA3-AFB4-6CACD319E4DD}" type="slidenum">
              <a:rPr lang="pt-BR" smtClean="0"/>
              <a:pPr/>
              <a:t>11</a:t>
            </a:fld>
            <a:endParaRPr lang="pt-BR"/>
          </a:p>
        </p:txBody>
      </p:sp>
    </p:spTree>
    <p:extLst>
      <p:ext uri="{BB962C8B-B14F-4D97-AF65-F5344CB8AC3E}">
        <p14:creationId xmlns:p14="http://schemas.microsoft.com/office/powerpoint/2010/main" val="120972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2">
        <a:schemeClr val="bg2"/>
      </p:bgRef>
    </p:bg>
    <p:spTree>
      <p:nvGrpSpPr>
        <p:cNvPr id="1" name=""/>
        <p:cNvGrpSpPr/>
        <p:nvPr/>
      </p:nvGrpSpPr>
      <p:grpSpPr>
        <a:xfrm>
          <a:off x="0" y="0"/>
          <a:ext cx="0" cy="0"/>
          <a:chOff x="0" y="0"/>
          <a:chExt cx="0" cy="0"/>
        </a:xfrm>
      </p:grpSpPr>
      <p:sp>
        <p:nvSpPr>
          <p:cNvPr id="9" name="Títu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estilo do título mestre</a:t>
            </a:r>
            <a:endParaRPr kumimoji="0" lang="en-US"/>
          </a:p>
        </p:txBody>
      </p:sp>
      <p:sp>
        <p:nvSpPr>
          <p:cNvPr id="17" name="Subtítu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30" name="Espaço Reservado para Data 29"/>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19" name="Espaço Reservado para Rodapé 18"/>
          <p:cNvSpPr>
            <a:spLocks noGrp="1"/>
          </p:cNvSpPr>
          <p:nvPr>
            <p:ph type="ftr" sz="quarter" idx="11"/>
          </p:nvPr>
        </p:nvSpPr>
        <p:spPr/>
        <p:txBody>
          <a:bodyPr/>
          <a:lstStyle/>
          <a:p>
            <a:endParaRPr lang="pt-BR"/>
          </a:p>
        </p:txBody>
      </p:sp>
      <p:sp>
        <p:nvSpPr>
          <p:cNvPr id="27" name="Espaço Reservado para Número de Slide 26"/>
          <p:cNvSpPr>
            <a:spLocks noGrp="1"/>
          </p:cNvSpPr>
          <p:nvPr>
            <p:ph type="sldNum" sz="quarter" idx="12"/>
          </p:nvPr>
        </p:nvSpPr>
        <p:spPr/>
        <p:txBody>
          <a:bodyPr/>
          <a:lstStyle/>
          <a:p>
            <a:fld id="{E64B181F-4FBE-4DFC-A752-3702984C876A}"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64B181F-4FBE-4DFC-A752-3702984C876A}"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914401"/>
            <a:ext cx="2057400" cy="5211763"/>
          </a:xfrm>
        </p:spPr>
        <p:txBody>
          <a:bodyPr vert="eaVer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57200" y="914401"/>
            <a:ext cx="6019800" cy="5211763"/>
          </a:xfrm>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64B181F-4FBE-4DFC-A752-3702984C876A}"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64B181F-4FBE-4DFC-A752-3702984C876A}"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os estilos do texto mestre</a:t>
            </a:r>
          </a:p>
        </p:txBody>
      </p:sp>
      <p:sp>
        <p:nvSpPr>
          <p:cNvPr id="4" name="Espaço Reservado para Data 3"/>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64B181F-4FBE-4DFC-A752-3702984C876A}"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p>
            <a:r>
              <a:rPr kumimoji="0" lang="pt-BR" smtClean="0"/>
              <a:t>Clique para editar o estilo do título mestre</a:t>
            </a:r>
            <a:endParaRPr kumimoji="0" lang="en-US"/>
          </a:p>
        </p:txBody>
      </p:sp>
      <p:sp>
        <p:nvSpPr>
          <p:cNvPr id="3" name="Espaço Reservado para Conteúd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64B181F-4FBE-4DFC-A752-3702984C876A}"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tIns="45720" anchor="b"/>
          <a:lstStyle>
            <a:lvl1pPr>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4" name="Espaço Reservado para Tex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5" name="Espaço Reservado para Conteúd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64B181F-4FBE-4DFC-A752-3702984C876A}"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64B181F-4FBE-4DFC-A752-3702984C876A}"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64B181F-4FBE-4DFC-A752-3702984C876A}"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t-BR" smtClean="0"/>
              <a:t>Clique para editar os estilos do texto mestre</a:t>
            </a:r>
          </a:p>
        </p:txBody>
      </p:sp>
      <p:sp>
        <p:nvSpPr>
          <p:cNvPr id="4" name="Espaço Reservado para Conteúd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64B181F-4FBE-4DFC-A752-3702984C876A}"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Retângulo com Único Canto Aparado e Arredondad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ângulo retângu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ítu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pt-BR" smtClean="0"/>
              <a:t>Clique para editar o estilo do título mestre</a:t>
            </a:r>
            <a:endParaRPr kumimoji="0" lang="en-US"/>
          </a:p>
        </p:txBody>
      </p:sp>
      <p:sp>
        <p:nvSpPr>
          <p:cNvPr id="4" name="Espaço Reservado para Tex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t-BR" smtClean="0"/>
              <a:t>Clique para editar os estilos do texto mestre</a:t>
            </a:r>
          </a:p>
        </p:txBody>
      </p:sp>
      <p:sp>
        <p:nvSpPr>
          <p:cNvPr id="5" name="Espaço Reservado para Data 4"/>
          <p:cNvSpPr>
            <a:spLocks noGrp="1"/>
          </p:cNvSpPr>
          <p:nvPr>
            <p:ph type="dt" sz="half" idx="10"/>
          </p:nvPr>
        </p:nvSpPr>
        <p:spPr/>
        <p:txBody>
          <a:bodyPr/>
          <a:lstStyle/>
          <a:p>
            <a:fld id="{C66A0FAA-F2E4-49BD-BBAE-0C3338D9C45C}" type="datetimeFigureOut">
              <a:rPr lang="pt-BR" smtClean="0"/>
              <a:pPr/>
              <a:t>17/06/2015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a:xfrm>
            <a:off x="8077200" y="6356350"/>
            <a:ext cx="609600" cy="365125"/>
          </a:xfrm>
        </p:spPr>
        <p:txBody>
          <a:bodyPr/>
          <a:lstStyle/>
          <a:p>
            <a:fld id="{E64B181F-4FBE-4DFC-A752-3702984C876A}" type="slidenum">
              <a:rPr lang="pt-BR" smtClean="0"/>
              <a:pPr/>
              <a:t>‹nº›</a:t>
            </a:fld>
            <a:endParaRPr lang="pt-BR"/>
          </a:p>
        </p:txBody>
      </p:sp>
      <p:sp>
        <p:nvSpPr>
          <p:cNvPr id="3" name="Espaço Reservado para Imagem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t-BR" smtClean="0"/>
              <a:t>Clique no ícone para adicionar uma imagem</a:t>
            </a:r>
            <a:endParaRPr kumimoji="0" lang="en-US" dirty="0"/>
          </a:p>
        </p:txBody>
      </p:sp>
      <p:sp>
        <p:nvSpPr>
          <p:cNvPr id="10" name="Forma liv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a liv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a liv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a liv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ço Reservado para Títu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pt-BR" smtClean="0"/>
              <a:t>Clique para editar o estilo do título mestre</a:t>
            </a:r>
            <a:endParaRPr kumimoji="0" lang="en-US"/>
          </a:p>
        </p:txBody>
      </p:sp>
      <p:sp>
        <p:nvSpPr>
          <p:cNvPr id="30" name="Espaço Reservado para Tex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0" name="Espaço Reservado para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66A0FAA-F2E4-49BD-BBAE-0C3338D9C45C}" type="datetimeFigureOut">
              <a:rPr lang="pt-BR" smtClean="0"/>
              <a:pPr/>
              <a:t>17/06/2015</a:t>
            </a:fld>
            <a:endParaRPr lang="pt-BR"/>
          </a:p>
        </p:txBody>
      </p:sp>
      <p:sp>
        <p:nvSpPr>
          <p:cNvPr id="22" name="Espaço Reservado para Rodapé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t-BR"/>
          </a:p>
        </p:txBody>
      </p:sp>
      <p:sp>
        <p:nvSpPr>
          <p:cNvPr id="18" name="Espaço Reservado para Número de Slid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64B181F-4FBE-4DFC-A752-3702984C876A}" type="slidenum">
              <a:rPr lang="pt-BR" smtClean="0"/>
              <a:pPr/>
              <a:t>‹nº›</a:t>
            </a:fld>
            <a:endParaRPr lang="pt-BR"/>
          </a:p>
        </p:txBody>
      </p:sp>
      <p:grpSp>
        <p:nvGrpSpPr>
          <p:cNvPr id="2" name="Grupo 1"/>
          <p:cNvGrpSpPr/>
          <p:nvPr/>
        </p:nvGrpSpPr>
        <p:grpSpPr>
          <a:xfrm>
            <a:off x="-19017" y="202408"/>
            <a:ext cx="9180548" cy="649224"/>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bin"/><Relationship Id="rId1" Type="http://schemas.microsoft.com/office/2007/relationships/media" Target="../media/media2.bin"/><Relationship Id="rId5" Type="http://schemas.openxmlformats.org/officeDocument/2006/relationships/image" Target="../media/image18.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5qv4qS2DMk0"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oan6S2xxWAY"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Q2o5dzO7Jro"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a8z7XecGRE0"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E3MezlF2gCQ"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k9f4Zf-t2bs" TargetMode="Externa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p_IJ_zcUZM" TargetMode="Externa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bin"/><Relationship Id="rId1" Type="http://schemas.microsoft.com/office/2007/relationships/media" Target="../media/media1.bin"/><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33400" y="1371600"/>
            <a:ext cx="7851648" cy="1193304"/>
          </a:xfrm>
        </p:spPr>
        <p:txBody>
          <a:bodyPr>
            <a:normAutofit/>
          </a:bodyPr>
          <a:lstStyle/>
          <a:p>
            <a:r>
              <a:rPr lang="pt-BR" dirty="0" smtClean="0"/>
              <a:t>Personalidade em Peixes </a:t>
            </a:r>
            <a:endParaRPr lang="pt-BR" dirty="0"/>
          </a:p>
        </p:txBody>
      </p:sp>
      <p:sp>
        <p:nvSpPr>
          <p:cNvPr id="3" name="Subtítulo 2"/>
          <p:cNvSpPr>
            <a:spLocks noGrp="1"/>
          </p:cNvSpPr>
          <p:nvPr>
            <p:ph type="subTitle" idx="1"/>
          </p:nvPr>
        </p:nvSpPr>
        <p:spPr>
          <a:xfrm>
            <a:off x="323528" y="3933056"/>
            <a:ext cx="4320480" cy="2232248"/>
          </a:xfrm>
        </p:spPr>
        <p:txBody>
          <a:bodyPr>
            <a:normAutofit/>
          </a:bodyPr>
          <a:lstStyle/>
          <a:p>
            <a:pPr algn="ctr"/>
            <a:r>
              <a:rPr lang="pt-BR" b="1" dirty="0" smtClean="0"/>
              <a:t>Acadêmicas :</a:t>
            </a:r>
          </a:p>
          <a:p>
            <a:pPr algn="l"/>
            <a:r>
              <a:rPr lang="pt-BR" dirty="0" smtClean="0"/>
              <a:t>Juliana de Souza K. </a:t>
            </a:r>
            <a:r>
              <a:rPr lang="pt-BR" dirty="0" err="1" smtClean="0"/>
              <a:t>Mazeika</a:t>
            </a:r>
            <a:endParaRPr lang="pt-BR" dirty="0" smtClean="0"/>
          </a:p>
          <a:p>
            <a:pPr algn="l"/>
            <a:r>
              <a:rPr lang="pt-BR" dirty="0" smtClean="0"/>
              <a:t>Pâmela dos Santos Oliveira</a:t>
            </a:r>
          </a:p>
          <a:p>
            <a:pPr algn="l"/>
            <a:endParaRPr lang="pt-BR" dirty="0" smtClean="0"/>
          </a:p>
          <a:p>
            <a:endParaRPr lang="pt-BR" dirty="0"/>
          </a:p>
        </p:txBody>
      </p:sp>
      <p:pic>
        <p:nvPicPr>
          <p:cNvPr id="1026" name="Picture 2" descr="C:\Users\ufpr\Pictures\fish001.jpg"/>
          <p:cNvPicPr>
            <a:picLocks noChangeAspect="1" noChangeArrowheads="1"/>
          </p:cNvPicPr>
          <p:nvPr/>
        </p:nvPicPr>
        <p:blipFill>
          <a:blip r:embed="rId2" cstate="print"/>
          <a:srcRect/>
          <a:stretch>
            <a:fillRect/>
          </a:stretch>
        </p:blipFill>
        <p:spPr bwMode="auto">
          <a:xfrm>
            <a:off x="5076056" y="2924944"/>
            <a:ext cx="3558074" cy="3789040"/>
          </a:xfrm>
          <a:prstGeom prst="rect">
            <a:avLst/>
          </a:prstGeom>
          <a:noFill/>
        </p:spPr>
      </p:pic>
      <p:pic>
        <p:nvPicPr>
          <p:cNvPr id="5" name="Picture 4" descr="D:\Meus doumentos\Kamila\Facú\4° período\Bioquimica 2\simbolo-da-zootecni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368152" cy="108012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800" b="1" dirty="0" smtClean="0"/>
              <a:t>Exemplos de perfis</a:t>
            </a:r>
            <a:endParaRPr lang="pt-BR" sz="3800" b="1" dirty="0"/>
          </a:p>
        </p:txBody>
      </p:sp>
      <p:pic>
        <p:nvPicPr>
          <p:cNvPr id="4" name="LSLB70SoSf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847088"/>
            <a:ext cx="8188885" cy="4606248"/>
          </a:xfrm>
          <a:prstGeom prst="rect">
            <a:avLst/>
          </a:prstGeom>
        </p:spPr>
      </p:pic>
    </p:spTree>
    <p:extLst>
      <p:ext uri="{BB962C8B-B14F-4D97-AF65-F5344CB8AC3E}">
        <p14:creationId xmlns:p14="http://schemas.microsoft.com/office/powerpoint/2010/main" val="211985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0872" y="704088"/>
            <a:ext cx="8229600" cy="1143000"/>
          </a:xfrm>
        </p:spPr>
        <p:txBody>
          <a:bodyPr>
            <a:normAutofit/>
          </a:bodyPr>
          <a:lstStyle/>
          <a:p>
            <a:pPr algn="ctr"/>
            <a:r>
              <a:rPr lang="pt-BR" sz="3800" b="1" dirty="0" smtClean="0"/>
              <a:t>Perfis de Personalidade</a:t>
            </a:r>
            <a:endParaRPr lang="pt-BR" sz="3800" b="1" dirty="0"/>
          </a:p>
        </p:txBody>
      </p:sp>
      <p:sp>
        <p:nvSpPr>
          <p:cNvPr id="4" name="Retângulo 3"/>
          <p:cNvSpPr/>
          <p:nvPr/>
        </p:nvSpPr>
        <p:spPr>
          <a:xfrm>
            <a:off x="2286000" y="1028343"/>
            <a:ext cx="4572000" cy="369332"/>
          </a:xfrm>
          <a:prstGeom prst="rect">
            <a:avLst/>
          </a:prstGeom>
        </p:spPr>
        <p:txBody>
          <a:bodyPr>
            <a:spAutoFit/>
          </a:bodyPr>
          <a:lstStyle/>
          <a:p>
            <a:endParaRPr lang="pt-BR" dirty="0"/>
          </a:p>
        </p:txBody>
      </p:sp>
      <p:graphicFrame>
        <p:nvGraphicFramePr>
          <p:cNvPr id="5" name="Tabela 4"/>
          <p:cNvGraphicFramePr>
            <a:graphicFrameLocks noGrp="1"/>
          </p:cNvGraphicFramePr>
          <p:nvPr>
            <p:extLst>
              <p:ext uri="{D42A27DB-BD31-4B8C-83A1-F6EECF244321}">
                <p14:modId xmlns:p14="http://schemas.microsoft.com/office/powerpoint/2010/main" val="2019264850"/>
              </p:ext>
            </p:extLst>
          </p:nvPr>
        </p:nvGraphicFramePr>
        <p:xfrm>
          <a:off x="1639403" y="2348880"/>
          <a:ext cx="6100949" cy="2230120"/>
        </p:xfrm>
        <a:graphic>
          <a:graphicData uri="http://schemas.openxmlformats.org/drawingml/2006/table">
            <a:tbl>
              <a:tblPr firstRow="1" bandRow="1">
                <a:tableStyleId>{5C22544A-7EE6-4342-B048-85BDC9FD1C3A}</a:tableStyleId>
              </a:tblPr>
              <a:tblGrid>
                <a:gridCol w="2032000"/>
                <a:gridCol w="2432496"/>
                <a:gridCol w="1636453"/>
              </a:tblGrid>
              <a:tr h="370840">
                <a:tc>
                  <a:txBody>
                    <a:bodyPr/>
                    <a:lstStyle/>
                    <a:p>
                      <a:pPr algn="ctr"/>
                      <a:r>
                        <a:rPr lang="pt-BR" sz="1600" dirty="0" smtClean="0"/>
                        <a:t>PROATIVO/</a:t>
                      </a:r>
                    </a:p>
                    <a:p>
                      <a:pPr algn="ctr"/>
                      <a:r>
                        <a:rPr lang="pt-BR" sz="1600" dirty="0" smtClean="0"/>
                        <a:t>OUSADO</a:t>
                      </a:r>
                      <a:endParaRPr lang="pt-BR" sz="1600" dirty="0"/>
                    </a:p>
                  </a:txBody>
                  <a:tcPr/>
                </a:tc>
                <a:tc>
                  <a:txBody>
                    <a:bodyPr/>
                    <a:lstStyle/>
                    <a:p>
                      <a:pPr algn="ctr"/>
                      <a:r>
                        <a:rPr lang="pt-BR" sz="1600" dirty="0" smtClean="0"/>
                        <a:t>COMPORTAMENTO</a:t>
                      </a:r>
                      <a:endParaRPr lang="pt-BR" sz="1600" dirty="0"/>
                    </a:p>
                  </a:txBody>
                  <a:tcPr/>
                </a:tc>
                <a:tc>
                  <a:txBody>
                    <a:bodyPr/>
                    <a:lstStyle/>
                    <a:p>
                      <a:pPr algn="ctr"/>
                      <a:r>
                        <a:rPr lang="pt-BR" sz="1600" dirty="0" smtClean="0"/>
                        <a:t>REATIVO/</a:t>
                      </a:r>
                    </a:p>
                    <a:p>
                      <a:pPr algn="ctr"/>
                      <a:r>
                        <a:rPr lang="pt-BR" sz="1600" dirty="0" smtClean="0"/>
                        <a:t>TÍMIDO</a:t>
                      </a:r>
                      <a:endParaRPr lang="pt-BR" sz="1600" dirty="0"/>
                    </a:p>
                  </a:txBody>
                  <a:tcPr/>
                </a:tc>
              </a:tr>
              <a:tr h="370840">
                <a:tc>
                  <a:txBody>
                    <a:bodyPr/>
                    <a:lstStyle/>
                    <a:p>
                      <a:pPr algn="ctr"/>
                      <a:r>
                        <a:rPr lang="pt-BR" dirty="0" smtClean="0"/>
                        <a:t>Alta</a:t>
                      </a:r>
                      <a:endParaRPr lang="pt-BR" dirty="0"/>
                    </a:p>
                  </a:txBody>
                  <a:tcPr/>
                </a:tc>
                <a:tc>
                  <a:txBody>
                    <a:bodyPr/>
                    <a:lstStyle/>
                    <a:p>
                      <a:pPr algn="ctr"/>
                      <a:r>
                        <a:rPr lang="pt-BR" dirty="0" smtClean="0"/>
                        <a:t>Agressividade</a:t>
                      </a:r>
                      <a:endParaRPr lang="pt-BR" dirty="0"/>
                    </a:p>
                  </a:txBody>
                  <a:tcPr/>
                </a:tc>
                <a:tc>
                  <a:txBody>
                    <a:bodyPr/>
                    <a:lstStyle/>
                    <a:p>
                      <a:pPr algn="ctr"/>
                      <a:r>
                        <a:rPr lang="pt-BR" dirty="0" smtClean="0"/>
                        <a:t>Baixa</a:t>
                      </a:r>
                      <a:endParaRPr lang="pt-BR" dirty="0"/>
                    </a:p>
                  </a:txBody>
                  <a:tcPr/>
                </a:tc>
              </a:tr>
              <a:tr h="370840">
                <a:tc>
                  <a:txBody>
                    <a:bodyPr/>
                    <a:lstStyle/>
                    <a:p>
                      <a:pPr algn="ctr"/>
                      <a:r>
                        <a:rPr lang="pt-BR" dirty="0" smtClean="0"/>
                        <a:t>Alto</a:t>
                      </a:r>
                      <a:endParaRPr lang="pt-BR" dirty="0"/>
                    </a:p>
                  </a:txBody>
                  <a:tcPr/>
                </a:tc>
                <a:tc>
                  <a:txBody>
                    <a:bodyPr/>
                    <a:lstStyle/>
                    <a:p>
                      <a:pPr algn="ctr"/>
                      <a:r>
                        <a:rPr lang="pt-BR" dirty="0" smtClean="0"/>
                        <a:t>Comportamentos exploratórios</a:t>
                      </a:r>
                      <a:endParaRPr lang="pt-BR" dirty="0"/>
                    </a:p>
                  </a:txBody>
                  <a:tcPr/>
                </a:tc>
                <a:tc>
                  <a:txBody>
                    <a:bodyPr/>
                    <a:lstStyle/>
                    <a:p>
                      <a:pPr algn="ctr"/>
                      <a:r>
                        <a:rPr lang="pt-BR" dirty="0" smtClean="0"/>
                        <a:t>Baixo</a:t>
                      </a:r>
                      <a:endParaRPr lang="pt-BR" dirty="0"/>
                    </a:p>
                  </a:txBody>
                  <a:tcPr/>
                </a:tc>
              </a:tr>
              <a:tr h="370840">
                <a:tc>
                  <a:txBody>
                    <a:bodyPr/>
                    <a:lstStyle/>
                    <a:p>
                      <a:pPr algn="ctr"/>
                      <a:r>
                        <a:rPr lang="pt-BR" dirty="0" smtClean="0"/>
                        <a:t>Baixo</a:t>
                      </a:r>
                      <a:endParaRPr lang="pt-BR" dirty="0"/>
                    </a:p>
                  </a:txBody>
                  <a:tcPr/>
                </a:tc>
                <a:tc>
                  <a:txBody>
                    <a:bodyPr/>
                    <a:lstStyle/>
                    <a:p>
                      <a:pPr algn="ctr"/>
                      <a:r>
                        <a:rPr lang="pt-BR" dirty="0" smtClean="0"/>
                        <a:t>Comportamentos</a:t>
                      </a:r>
                      <a:r>
                        <a:rPr lang="pt-BR" baseline="0" dirty="0" smtClean="0"/>
                        <a:t> de congelamento</a:t>
                      </a:r>
                      <a:endParaRPr lang="pt-BR" dirty="0"/>
                    </a:p>
                  </a:txBody>
                  <a:tcPr/>
                </a:tc>
                <a:tc>
                  <a:txBody>
                    <a:bodyPr/>
                    <a:lstStyle/>
                    <a:p>
                      <a:pPr algn="ctr"/>
                      <a:r>
                        <a:rPr lang="pt-BR" dirty="0" smtClean="0"/>
                        <a:t>Alto</a:t>
                      </a:r>
                      <a:endParaRPr lang="pt-BR" dirty="0"/>
                    </a:p>
                  </a:txBody>
                  <a:tcPr/>
                </a:tc>
              </a:tr>
            </a:tbl>
          </a:graphicData>
        </a:graphic>
      </p:graphicFrame>
      <p:sp>
        <p:nvSpPr>
          <p:cNvPr id="6" name="CaixaDeTexto 5"/>
          <p:cNvSpPr txBox="1"/>
          <p:nvPr/>
        </p:nvSpPr>
        <p:spPr>
          <a:xfrm flipH="1">
            <a:off x="1763688" y="4581128"/>
            <a:ext cx="5861206" cy="707886"/>
          </a:xfrm>
          <a:prstGeom prst="rect">
            <a:avLst/>
          </a:prstGeom>
          <a:noFill/>
        </p:spPr>
        <p:txBody>
          <a:bodyPr wrap="square" rtlCol="0">
            <a:spAutoFit/>
          </a:bodyPr>
          <a:lstStyle/>
          <a:p>
            <a:r>
              <a:rPr lang="pt-BR" sz="1100" dirty="0" smtClean="0"/>
              <a:t>ADAPTADO DE: Animal </a:t>
            </a:r>
            <a:r>
              <a:rPr lang="pt-BR" sz="1100" dirty="0" err="1"/>
              <a:t>Personalities</a:t>
            </a:r>
            <a:r>
              <a:rPr lang="pt-BR" sz="1100" dirty="0"/>
              <a:t> </a:t>
            </a:r>
            <a:r>
              <a:rPr lang="pt-BR" sz="1100" dirty="0" err="1"/>
              <a:t>Behavior</a:t>
            </a:r>
            <a:r>
              <a:rPr lang="pt-BR" sz="1100" dirty="0"/>
              <a:t>, </a:t>
            </a:r>
            <a:r>
              <a:rPr lang="pt-BR" sz="1100" dirty="0" err="1"/>
              <a:t>Physiology</a:t>
            </a:r>
            <a:r>
              <a:rPr lang="pt-BR" sz="1100" dirty="0"/>
              <a:t>, </a:t>
            </a:r>
            <a:r>
              <a:rPr lang="pt-BR" sz="1100" dirty="0" err="1"/>
              <a:t>and</a:t>
            </a:r>
            <a:r>
              <a:rPr lang="pt-BR" sz="1100" dirty="0"/>
              <a:t> </a:t>
            </a:r>
            <a:r>
              <a:rPr lang="pt-BR" sz="1100" dirty="0" err="1"/>
              <a:t>Evolution</a:t>
            </a:r>
            <a:r>
              <a:rPr lang="pt-BR" sz="1100" dirty="0"/>
              <a:t>. </a:t>
            </a:r>
            <a:r>
              <a:rPr lang="it-IT" sz="1100" dirty="0"/>
              <a:t>CLAUDIO CARERE AND DARIO MAESTRIPIERI</a:t>
            </a:r>
            <a:endParaRPr lang="pt-BR" sz="1100" dirty="0"/>
          </a:p>
          <a:p>
            <a:endParaRPr lang="pt-BR" dirty="0"/>
          </a:p>
        </p:txBody>
      </p:sp>
    </p:spTree>
    <p:extLst>
      <p:ext uri="{BB962C8B-B14F-4D97-AF65-F5344CB8AC3E}">
        <p14:creationId xmlns:p14="http://schemas.microsoft.com/office/powerpoint/2010/main" val="2297649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64704"/>
            <a:ext cx="8229600" cy="866360"/>
          </a:xfrm>
        </p:spPr>
        <p:txBody>
          <a:bodyPr>
            <a:normAutofit/>
          </a:bodyPr>
          <a:lstStyle/>
          <a:p>
            <a:pPr algn="ctr"/>
            <a:r>
              <a:rPr lang="pt-BR" sz="3800" b="1" dirty="0" smtClean="0"/>
              <a:t>Fisiologia X Perfis</a:t>
            </a:r>
            <a:endParaRPr lang="pt-BR" sz="3800" b="1" dirty="0"/>
          </a:p>
        </p:txBody>
      </p:sp>
      <p:pic>
        <p:nvPicPr>
          <p:cNvPr id="4" name="5qv4qS2DMk0"/>
          <p:cNvPicPr>
            <a:picLocks noRot="1" noChangeAspect="1"/>
          </p:cNvPicPr>
          <p:nvPr>
            <a:videoFile r:link="rId1"/>
          </p:nvPr>
        </p:nvPicPr>
        <p:blipFill>
          <a:blip r:embed="rId4"/>
          <a:stretch>
            <a:fillRect/>
          </a:stretch>
        </p:blipFill>
        <p:spPr>
          <a:xfrm>
            <a:off x="539552" y="1631064"/>
            <a:ext cx="8060871" cy="4534240"/>
          </a:xfrm>
          <a:prstGeom prst="rect">
            <a:avLst/>
          </a:prstGeom>
        </p:spPr>
      </p:pic>
    </p:spTree>
    <p:extLst>
      <p:ext uri="{BB962C8B-B14F-4D97-AF65-F5344CB8AC3E}">
        <p14:creationId xmlns:p14="http://schemas.microsoft.com/office/powerpoint/2010/main" val="150827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184" y="764704"/>
            <a:ext cx="8229600" cy="866360"/>
          </a:xfrm>
        </p:spPr>
        <p:txBody>
          <a:bodyPr>
            <a:normAutofit/>
          </a:bodyPr>
          <a:lstStyle/>
          <a:p>
            <a:pPr algn="ctr"/>
            <a:r>
              <a:rPr lang="pt-BR" sz="3800" b="1" dirty="0" smtClean="0"/>
              <a:t>Espécies mais estudadas</a:t>
            </a:r>
            <a:endParaRPr lang="pt-BR" sz="3800" dirty="0"/>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79712" y="2204864"/>
            <a:ext cx="2520280" cy="2636912"/>
          </a:xfrm>
          <a:prstGeom prst="rect">
            <a:avLst/>
          </a:prstGeom>
          <a:noFill/>
          <a:ln w="9525">
            <a:noFill/>
            <a:miter lim="800000"/>
            <a:headEnd/>
            <a:tailEnd/>
          </a:ln>
        </p:spPr>
      </p:pic>
      <p:pic>
        <p:nvPicPr>
          <p:cNvPr id="5" name="Picture 2" descr="http://www.indiana.edu/~martinsl/Teaching/ZFish/zfish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016" y="2276872"/>
            <a:ext cx="2448272" cy="25922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60648"/>
            <a:ext cx="8229600" cy="1143000"/>
          </a:xfrm>
        </p:spPr>
        <p:txBody>
          <a:bodyPr>
            <a:normAutofit/>
          </a:bodyPr>
          <a:lstStyle/>
          <a:p>
            <a:pPr algn="ctr"/>
            <a:r>
              <a:rPr lang="pt-BR" sz="3800" b="1" dirty="0" smtClean="0"/>
              <a:t>Esgana gato (</a:t>
            </a:r>
            <a:r>
              <a:rPr lang="pt-BR" sz="3800" b="1" i="1" dirty="0" err="1"/>
              <a:t>Gasterosteus</a:t>
            </a:r>
            <a:r>
              <a:rPr lang="pt-BR" sz="3800" b="1" i="1" dirty="0"/>
              <a:t> </a:t>
            </a:r>
            <a:r>
              <a:rPr lang="pt-BR" sz="3800" b="1" i="1" dirty="0" err="1" smtClean="0"/>
              <a:t>aculeatus</a:t>
            </a:r>
            <a:r>
              <a:rPr lang="pt-BR" sz="3800" b="1" dirty="0"/>
              <a:t>)</a:t>
            </a:r>
          </a:p>
        </p:txBody>
      </p:sp>
      <p:pic>
        <p:nvPicPr>
          <p:cNvPr id="4" name="oan6S2xxWAY"/>
          <p:cNvPicPr>
            <a:picLocks noRot="1" noChangeAspect="1"/>
          </p:cNvPicPr>
          <p:nvPr>
            <a:videoFile r:link="rId1"/>
          </p:nvPr>
        </p:nvPicPr>
        <p:blipFill>
          <a:blip r:embed="rId4"/>
          <a:stretch>
            <a:fillRect/>
          </a:stretch>
        </p:blipFill>
        <p:spPr>
          <a:xfrm>
            <a:off x="467544" y="1556792"/>
            <a:ext cx="8192910" cy="4608512"/>
          </a:xfrm>
          <a:prstGeom prst="rect">
            <a:avLst/>
          </a:prstGeom>
        </p:spPr>
      </p:pic>
    </p:spTree>
    <p:extLst>
      <p:ext uri="{BB962C8B-B14F-4D97-AF65-F5344CB8AC3E}">
        <p14:creationId xmlns:p14="http://schemas.microsoft.com/office/powerpoint/2010/main" val="238989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32656"/>
            <a:ext cx="8229600" cy="1143000"/>
          </a:xfrm>
        </p:spPr>
        <p:txBody>
          <a:bodyPr>
            <a:normAutofit/>
          </a:bodyPr>
          <a:lstStyle/>
          <a:p>
            <a:pPr algn="ctr"/>
            <a:r>
              <a:rPr lang="pt-BR" sz="3800" b="1" dirty="0" smtClean="0"/>
              <a:t>Paulistinha (</a:t>
            </a:r>
            <a:r>
              <a:rPr lang="pt-BR" sz="3800" b="1" i="1" dirty="0" err="1"/>
              <a:t>Danio</a:t>
            </a:r>
            <a:r>
              <a:rPr lang="pt-BR" sz="3800" b="1" i="1" dirty="0"/>
              <a:t> </a:t>
            </a:r>
            <a:r>
              <a:rPr lang="pt-BR" sz="3800" b="1" i="1" dirty="0" err="1" smtClean="0"/>
              <a:t>rerio</a:t>
            </a:r>
            <a:r>
              <a:rPr lang="pt-BR" sz="3800" b="1" dirty="0" smtClean="0"/>
              <a:t>)</a:t>
            </a:r>
            <a:endParaRPr lang="pt-BR" sz="3800" b="1" dirty="0"/>
          </a:p>
        </p:txBody>
      </p:sp>
      <p:pic>
        <p:nvPicPr>
          <p:cNvPr id="4" name="Q2o5dzO7Jro"/>
          <p:cNvPicPr>
            <a:picLocks noRot="1" noChangeAspect="1"/>
          </p:cNvPicPr>
          <p:nvPr>
            <a:videoFile r:link="rId1"/>
          </p:nvPr>
        </p:nvPicPr>
        <p:blipFill>
          <a:blip r:embed="rId4"/>
          <a:stretch>
            <a:fillRect/>
          </a:stretch>
        </p:blipFill>
        <p:spPr>
          <a:xfrm>
            <a:off x="683568" y="1475656"/>
            <a:ext cx="7825095" cy="4401616"/>
          </a:xfrm>
          <a:prstGeom prst="rect">
            <a:avLst/>
          </a:prstGeom>
        </p:spPr>
      </p:pic>
    </p:spTree>
    <p:extLst>
      <p:ext uri="{BB962C8B-B14F-4D97-AF65-F5344CB8AC3E}">
        <p14:creationId xmlns:p14="http://schemas.microsoft.com/office/powerpoint/2010/main" val="143896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620688"/>
            <a:ext cx="8229600" cy="866360"/>
          </a:xfrm>
        </p:spPr>
        <p:txBody>
          <a:bodyPr>
            <a:normAutofit/>
          </a:bodyPr>
          <a:lstStyle/>
          <a:p>
            <a:pPr algn="ctr"/>
            <a:r>
              <a:rPr lang="pt-BR" sz="3800" b="1" dirty="0" smtClean="0"/>
              <a:t>Família dos </a:t>
            </a:r>
            <a:r>
              <a:rPr lang="pt-BR" sz="3800" b="1" dirty="0" err="1" smtClean="0"/>
              <a:t>Ciclídeos</a:t>
            </a:r>
            <a:endParaRPr lang="pt-BR" sz="3800" b="1" dirty="0"/>
          </a:p>
        </p:txBody>
      </p:sp>
      <p:sp>
        <p:nvSpPr>
          <p:cNvPr id="3" name="Espaço Reservado para Conteúdo 2"/>
          <p:cNvSpPr>
            <a:spLocks noGrp="1"/>
          </p:cNvSpPr>
          <p:nvPr>
            <p:ph idx="1"/>
          </p:nvPr>
        </p:nvSpPr>
        <p:spPr/>
        <p:txBody>
          <a:bodyPr/>
          <a:lstStyle/>
          <a:p>
            <a:endParaRPr lang="pt-BR"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048" y="3140968"/>
            <a:ext cx="3328864" cy="235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msmarine.com.br/fotos/133140864797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056" y="3140968"/>
            <a:ext cx="3521968" cy="235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499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000" b="1" dirty="0" smtClean="0">
                <a:solidFill>
                  <a:schemeClr val="accent2">
                    <a:lumMod val="50000"/>
                  </a:schemeClr>
                </a:solidFill>
              </a:rPr>
              <a:t>Afinal como a personalidade têm sido mensurada?</a:t>
            </a:r>
            <a:endParaRPr lang="pt-BR" sz="3000" dirty="0"/>
          </a:p>
        </p:txBody>
      </p:sp>
      <p:sp>
        <p:nvSpPr>
          <p:cNvPr id="3" name="Espaço Reservado para Conteúdo 2"/>
          <p:cNvSpPr>
            <a:spLocks noGrp="1"/>
          </p:cNvSpPr>
          <p:nvPr>
            <p:ph idx="1"/>
          </p:nvPr>
        </p:nvSpPr>
        <p:spPr>
          <a:xfrm>
            <a:off x="457200" y="2204864"/>
            <a:ext cx="8229600" cy="4119736"/>
          </a:xfrm>
        </p:spPr>
        <p:txBody>
          <a:bodyPr/>
          <a:lstStyle/>
          <a:p>
            <a:r>
              <a:rPr lang="pt-BR" b="1" dirty="0"/>
              <a:t>Resposta de cada individuo à disponibilidade de alimentos ;</a:t>
            </a:r>
          </a:p>
          <a:p>
            <a:r>
              <a:rPr lang="pt-BR" b="1" dirty="0"/>
              <a:t>Resposta a pressão de predação ; </a:t>
            </a:r>
            <a:endParaRPr lang="pt-BR" b="1" dirty="0" smtClean="0"/>
          </a:p>
          <a:p>
            <a:r>
              <a:rPr lang="pt-BR" b="1" dirty="0" smtClean="0"/>
              <a:t>Resposta </a:t>
            </a:r>
            <a:r>
              <a:rPr lang="pt-BR" b="1" dirty="0"/>
              <a:t>à</a:t>
            </a:r>
            <a:r>
              <a:rPr lang="pt-BR" b="1" dirty="0" smtClean="0"/>
              <a:t> novidade;</a:t>
            </a:r>
            <a:endParaRPr lang="pt-BR" b="1" dirty="0"/>
          </a:p>
          <a:p>
            <a:r>
              <a:rPr lang="pt-BR" b="1" dirty="0"/>
              <a:t>Concorrência entre membros de uma mesma população.</a:t>
            </a:r>
          </a:p>
          <a:p>
            <a:endParaRPr lang="pt-B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3204" y="701824"/>
            <a:ext cx="8229600" cy="710952"/>
          </a:xfrm>
        </p:spPr>
        <p:txBody>
          <a:bodyPr>
            <a:normAutofit/>
          </a:bodyPr>
          <a:lstStyle/>
          <a:p>
            <a:pPr algn="ctr"/>
            <a:r>
              <a:rPr lang="pt-BR" sz="3800" b="1" dirty="0" smtClean="0"/>
              <a:t>Metodologia- Método do Espelho</a:t>
            </a:r>
            <a:endParaRPr lang="pt-BR" sz="3800" dirty="0"/>
          </a:p>
        </p:txBody>
      </p:sp>
      <p:pic>
        <p:nvPicPr>
          <p:cNvPr id="4" name="a8z7XecGRE0"/>
          <p:cNvPicPr>
            <a:picLocks noRot="1" noChangeAspect="1"/>
          </p:cNvPicPr>
          <p:nvPr>
            <a:videoFile r:link="rId1"/>
          </p:nvPr>
        </p:nvPicPr>
        <p:blipFill>
          <a:blip r:embed="rId4"/>
          <a:stretch>
            <a:fillRect/>
          </a:stretch>
        </p:blipFill>
        <p:spPr>
          <a:xfrm>
            <a:off x="611560" y="1772816"/>
            <a:ext cx="7936882" cy="4464496"/>
          </a:xfrm>
          <a:prstGeom prst="rect">
            <a:avLst/>
          </a:prstGeom>
        </p:spPr>
      </p:pic>
    </p:spTree>
    <p:extLst>
      <p:ext uri="{BB962C8B-B14F-4D97-AF65-F5344CB8AC3E}">
        <p14:creationId xmlns:p14="http://schemas.microsoft.com/office/powerpoint/2010/main" val="187311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260648"/>
            <a:ext cx="8229600" cy="1143000"/>
          </a:xfrm>
        </p:spPr>
        <p:txBody>
          <a:bodyPr>
            <a:normAutofit/>
          </a:bodyPr>
          <a:lstStyle/>
          <a:p>
            <a:pPr algn="ctr"/>
            <a:r>
              <a:rPr lang="pt-BR" sz="3800" b="1" dirty="0" smtClean="0"/>
              <a:t>Método- Exposição a riscos</a:t>
            </a:r>
            <a:endParaRPr lang="pt-BR" sz="3800" b="1" dirty="0"/>
          </a:p>
        </p:txBody>
      </p:sp>
      <p:pic>
        <p:nvPicPr>
          <p:cNvPr id="4" name="E3MezlF2gCQ"/>
          <p:cNvPicPr>
            <a:picLocks noRot="1" noChangeAspect="1"/>
          </p:cNvPicPr>
          <p:nvPr>
            <a:videoFile r:link="rId1"/>
          </p:nvPr>
        </p:nvPicPr>
        <p:blipFill>
          <a:blip r:embed="rId4"/>
          <a:stretch>
            <a:fillRect/>
          </a:stretch>
        </p:blipFill>
        <p:spPr>
          <a:xfrm>
            <a:off x="528310" y="1700808"/>
            <a:ext cx="8064896" cy="4536504"/>
          </a:xfrm>
          <a:prstGeom prst="rect">
            <a:avLst/>
          </a:prstGeom>
        </p:spPr>
      </p:pic>
    </p:spTree>
    <p:extLst>
      <p:ext uri="{BB962C8B-B14F-4D97-AF65-F5344CB8AC3E}">
        <p14:creationId xmlns:p14="http://schemas.microsoft.com/office/powerpoint/2010/main" val="14209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8063" y="692696"/>
            <a:ext cx="8229600" cy="938368"/>
          </a:xfrm>
        </p:spPr>
        <p:txBody>
          <a:bodyPr>
            <a:normAutofit/>
          </a:bodyPr>
          <a:lstStyle/>
          <a:p>
            <a:pPr algn="ctr"/>
            <a:r>
              <a:rPr lang="pt-BR" sz="3800" b="1" dirty="0" smtClean="0"/>
              <a:t>Tópicos da apresentação</a:t>
            </a:r>
            <a:endParaRPr lang="pt-BR" sz="3800" b="1" dirty="0"/>
          </a:p>
        </p:txBody>
      </p:sp>
      <p:sp>
        <p:nvSpPr>
          <p:cNvPr id="3" name="Espaço Reservado para Conteúdo 2"/>
          <p:cNvSpPr>
            <a:spLocks noGrp="1"/>
          </p:cNvSpPr>
          <p:nvPr>
            <p:ph idx="1"/>
          </p:nvPr>
        </p:nvSpPr>
        <p:spPr>
          <a:xfrm>
            <a:off x="457200" y="2636912"/>
            <a:ext cx="4618856" cy="4389120"/>
          </a:xfrm>
        </p:spPr>
        <p:txBody>
          <a:bodyPr/>
          <a:lstStyle/>
          <a:p>
            <a:pPr marL="514350" indent="-514350">
              <a:buAutoNum type="arabicPeriod"/>
            </a:pPr>
            <a:r>
              <a:rPr lang="pt-BR" dirty="0" smtClean="0"/>
              <a:t>Vídeo: O que significa “Personalidade</a:t>
            </a:r>
            <a:r>
              <a:rPr lang="pt-BR" dirty="0"/>
              <a:t> </a:t>
            </a:r>
            <a:r>
              <a:rPr lang="pt-BR" dirty="0" smtClean="0"/>
              <a:t>Em Peixes”?</a:t>
            </a:r>
          </a:p>
          <a:p>
            <a:pPr marL="514350" indent="-514350">
              <a:buAutoNum type="arabicPeriod"/>
            </a:pPr>
            <a:r>
              <a:rPr lang="pt-BR" dirty="0" smtClean="0"/>
              <a:t>Ressalvas sobre o tema </a:t>
            </a:r>
          </a:p>
          <a:p>
            <a:pPr marL="514350" indent="-514350">
              <a:buAutoNum type="arabicPeriod"/>
            </a:pPr>
            <a:r>
              <a:rPr lang="pt-BR" dirty="0" smtClean="0"/>
              <a:t>Conclusão</a:t>
            </a:r>
            <a:endParaRPr lang="pt-BR" dirty="0"/>
          </a:p>
        </p:txBody>
      </p:sp>
      <p:pic>
        <p:nvPicPr>
          <p:cNvPr id="6" name="Imagem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1367" y="2204864"/>
            <a:ext cx="3456384" cy="3240419"/>
          </a:xfrm>
          <a:prstGeom prst="rect">
            <a:avLst/>
          </a:prstGeom>
        </p:spPr>
      </p:pic>
      <p:sp>
        <p:nvSpPr>
          <p:cNvPr id="4" name="CaixaDeTexto 3"/>
          <p:cNvSpPr txBox="1"/>
          <p:nvPr/>
        </p:nvSpPr>
        <p:spPr>
          <a:xfrm>
            <a:off x="6011447" y="5655987"/>
            <a:ext cx="2736304" cy="261610"/>
          </a:xfrm>
          <a:prstGeom prst="rect">
            <a:avLst/>
          </a:prstGeom>
          <a:noFill/>
        </p:spPr>
        <p:txBody>
          <a:bodyPr wrap="square" rtlCol="0">
            <a:spAutoFit/>
          </a:bodyPr>
          <a:lstStyle/>
          <a:p>
            <a:r>
              <a:rPr lang="pt-BR" sz="1100" dirty="0"/>
              <a:t>Retirado de: giphy.com/</a:t>
            </a:r>
            <a:r>
              <a:rPr lang="pt-BR" sz="1100" dirty="0" err="1"/>
              <a:t>search</a:t>
            </a:r>
            <a:r>
              <a:rPr lang="pt-BR" sz="1100" dirty="0"/>
              <a:t>/</a:t>
            </a:r>
            <a:r>
              <a:rPr lang="pt-BR" sz="1100" dirty="0" err="1"/>
              <a:t>fish</a:t>
            </a:r>
            <a:endParaRPr lang="pt-BR" sz="1100" dirty="0"/>
          </a:p>
        </p:txBody>
      </p:sp>
    </p:spTree>
    <p:extLst>
      <p:ext uri="{BB962C8B-B14F-4D97-AF65-F5344CB8AC3E}">
        <p14:creationId xmlns:p14="http://schemas.microsoft.com/office/powerpoint/2010/main" val="3480633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1196" y="322748"/>
            <a:ext cx="8229600" cy="1143000"/>
          </a:xfrm>
        </p:spPr>
        <p:txBody>
          <a:bodyPr>
            <a:normAutofit/>
          </a:bodyPr>
          <a:lstStyle/>
          <a:p>
            <a:pPr algn="ctr"/>
            <a:r>
              <a:rPr lang="pt-BR" sz="3800" b="1" dirty="0" smtClean="0"/>
              <a:t>Método- Ambiente</a:t>
            </a:r>
            <a:endParaRPr lang="pt-BR" sz="3800" b="1" dirty="0"/>
          </a:p>
        </p:txBody>
      </p:sp>
      <p:sp>
        <p:nvSpPr>
          <p:cNvPr id="3" name="Espaço Reservado para Conteúdo 2"/>
          <p:cNvSpPr>
            <a:spLocks noGrp="1"/>
          </p:cNvSpPr>
          <p:nvPr>
            <p:ph idx="1"/>
          </p:nvPr>
        </p:nvSpPr>
        <p:spPr>
          <a:xfrm>
            <a:off x="421196" y="1484784"/>
            <a:ext cx="8229600" cy="4389120"/>
          </a:xfrm>
        </p:spPr>
        <p:txBody>
          <a:bodyPr/>
          <a:lstStyle/>
          <a:p>
            <a:r>
              <a:rPr lang="pt-BR" dirty="0" smtClean="0"/>
              <a:t>Link da tradução no </a:t>
            </a:r>
            <a:r>
              <a:rPr lang="pt-BR" dirty="0" err="1" smtClean="0"/>
              <a:t>Youtube</a:t>
            </a:r>
            <a:r>
              <a:rPr lang="pt-BR" dirty="0" smtClean="0"/>
              <a:t>: https</a:t>
            </a:r>
            <a:r>
              <a:rPr lang="pt-BR" dirty="0"/>
              <a:t>://</a:t>
            </a:r>
            <a:r>
              <a:rPr lang="pt-BR" dirty="0" smtClean="0"/>
              <a:t>www.youtube.com/watch?v=qfcgNuiHVx8&amp;feature=youtu.be </a:t>
            </a:r>
          </a:p>
          <a:p>
            <a:pPr marL="0" indent="0">
              <a:buNone/>
            </a:pPr>
            <a:endParaRPr lang="pt-BR" dirty="0"/>
          </a:p>
          <a:p>
            <a:pPr marL="0" indent="0">
              <a:buNone/>
            </a:pPr>
            <a:endParaRPr lang="pt-BR" dirty="0"/>
          </a:p>
        </p:txBody>
      </p:sp>
      <p:pic>
        <p:nvPicPr>
          <p:cNvPr id="6" name="Sociabilidade e ousadia afetam o comportamento coletivo em esgana-gat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2900001"/>
            <a:ext cx="6396372" cy="3597959"/>
          </a:xfrm>
          <a:prstGeom prst="rect">
            <a:avLst/>
          </a:prstGeom>
        </p:spPr>
      </p:pic>
    </p:spTree>
    <p:extLst>
      <p:ext uri="{BB962C8B-B14F-4D97-AF65-F5344CB8AC3E}">
        <p14:creationId xmlns:p14="http://schemas.microsoft.com/office/powerpoint/2010/main" val="3259369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996720"/>
          </a:xfrm>
        </p:spPr>
        <p:txBody>
          <a:bodyPr>
            <a:normAutofit/>
          </a:bodyPr>
          <a:lstStyle/>
          <a:p>
            <a:pPr algn="ctr"/>
            <a:r>
              <a:rPr lang="pt-BR" sz="3000" b="1" dirty="0" smtClean="0"/>
              <a:t>QUAIS SÃO OS PROBLEMAS ENCONTRADOS NESTA ÁREA?</a:t>
            </a:r>
            <a:endParaRPr lang="pt-BR" sz="3000" b="1" dirty="0"/>
          </a:p>
        </p:txBody>
      </p:sp>
      <p:sp>
        <p:nvSpPr>
          <p:cNvPr id="3" name="Espaço Reservado para Conteúdo 2"/>
          <p:cNvSpPr>
            <a:spLocks noGrp="1"/>
          </p:cNvSpPr>
          <p:nvPr>
            <p:ph idx="1"/>
          </p:nvPr>
        </p:nvSpPr>
        <p:spPr>
          <a:xfrm>
            <a:off x="467544" y="1700808"/>
            <a:ext cx="8229600" cy="4389120"/>
          </a:xfrm>
        </p:spPr>
        <p:txBody>
          <a:bodyPr/>
          <a:lstStyle/>
          <a:p>
            <a:pPr marL="0" indent="0" algn="just">
              <a:buNone/>
            </a:pPr>
            <a:r>
              <a:rPr lang="pt-BR" sz="2400" dirty="0" smtClean="0"/>
              <a:t> </a:t>
            </a:r>
          </a:p>
          <a:p>
            <a:pPr algn="just"/>
            <a:r>
              <a:rPr lang="pt-BR" sz="2400" b="1" dirty="0" smtClean="0"/>
              <a:t>Problemas com terminologia;</a:t>
            </a:r>
          </a:p>
          <a:p>
            <a:pPr algn="just"/>
            <a:r>
              <a:rPr lang="pt-BR" sz="2400" b="1" dirty="0" smtClean="0"/>
              <a:t>Problemas com metodologia;</a:t>
            </a:r>
            <a:endParaRPr lang="pt-BR" sz="2400" dirty="0" smtClean="0"/>
          </a:p>
          <a:p>
            <a:pPr algn="just"/>
            <a:r>
              <a:rPr lang="pt-BR" sz="2400" b="1" dirty="0" smtClean="0"/>
              <a:t>Falta de atenção aos fatores externos;</a:t>
            </a:r>
          </a:p>
          <a:p>
            <a:pPr marL="0" indent="0" algn="just">
              <a:buNone/>
            </a:pPr>
            <a:endParaRPr lang="pt-BR" sz="2400" b="1" dirty="0" smtClean="0"/>
          </a:p>
          <a:p>
            <a:pPr algn="just"/>
            <a:endParaRPr lang="pt-BR" sz="2400" b="1" dirty="0" smtClean="0"/>
          </a:p>
          <a:p>
            <a:endParaRPr lang="pt-BR" dirty="0"/>
          </a:p>
        </p:txBody>
      </p:sp>
      <p:pic>
        <p:nvPicPr>
          <p:cNvPr id="4" name="Picture 2"/>
          <p:cNvPicPr>
            <a:picLocks noChangeAspect="1" noChangeArrowheads="1"/>
          </p:cNvPicPr>
          <p:nvPr/>
        </p:nvPicPr>
        <p:blipFill>
          <a:blip r:embed="rId3" cstate="print"/>
          <a:srcRect/>
          <a:stretch>
            <a:fillRect/>
          </a:stretch>
        </p:blipFill>
        <p:spPr bwMode="auto">
          <a:xfrm>
            <a:off x="2483768" y="4221088"/>
            <a:ext cx="3857124"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800" b="1" dirty="0" smtClean="0"/>
              <a:t>Genética:</a:t>
            </a:r>
            <a:endParaRPr lang="pt-BR" sz="3800" b="1" dirty="0"/>
          </a:p>
        </p:txBody>
      </p:sp>
      <p:sp>
        <p:nvSpPr>
          <p:cNvPr id="3" name="Espaço Reservado para Conteúdo 2"/>
          <p:cNvSpPr>
            <a:spLocks noGrp="1"/>
          </p:cNvSpPr>
          <p:nvPr>
            <p:ph idx="1"/>
          </p:nvPr>
        </p:nvSpPr>
        <p:spPr/>
        <p:txBody>
          <a:bodyPr/>
          <a:lstStyle/>
          <a:p>
            <a:pPr algn="just"/>
            <a:r>
              <a:rPr lang="pt-BR" dirty="0" err="1"/>
              <a:t>H</a:t>
            </a:r>
            <a:r>
              <a:rPr lang="pt-BR" dirty="0" err="1" smtClean="0"/>
              <a:t>erdabilidade</a:t>
            </a:r>
            <a:r>
              <a:rPr lang="pt-BR" dirty="0" smtClean="0"/>
              <a:t> de comportamentos pode ser de baixa ou moderada = importância de se reconhecer fatores ambientais!</a:t>
            </a:r>
          </a:p>
        </p:txBody>
      </p:sp>
      <p:pic>
        <p:nvPicPr>
          <p:cNvPr id="2050" name="Picture 2"/>
          <p:cNvPicPr>
            <a:picLocks noChangeAspect="1" noChangeArrowheads="1"/>
          </p:cNvPicPr>
          <p:nvPr/>
        </p:nvPicPr>
        <p:blipFill>
          <a:blip r:embed="rId3" cstate="print"/>
          <a:srcRect/>
          <a:stretch>
            <a:fillRect/>
          </a:stretch>
        </p:blipFill>
        <p:spPr bwMode="auto">
          <a:xfrm>
            <a:off x="2699792" y="3663358"/>
            <a:ext cx="4294981" cy="23292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67544" y="620688"/>
            <a:ext cx="8229600" cy="650336"/>
          </a:xfrm>
        </p:spPr>
        <p:txBody>
          <a:bodyPr>
            <a:normAutofit/>
          </a:bodyPr>
          <a:lstStyle/>
          <a:p>
            <a:pPr algn="ctr"/>
            <a:r>
              <a:rPr lang="pt-BR" sz="3800" b="1" dirty="0" smtClean="0"/>
              <a:t>Aplicação</a:t>
            </a:r>
            <a:endParaRPr lang="pt-BR" sz="3800" b="1" dirty="0"/>
          </a:p>
        </p:txBody>
      </p:sp>
      <p:sp>
        <p:nvSpPr>
          <p:cNvPr id="3" name="Espaço Reservado para Conteúdo 2"/>
          <p:cNvSpPr>
            <a:spLocks noGrp="1"/>
          </p:cNvSpPr>
          <p:nvPr>
            <p:ph idx="1"/>
          </p:nvPr>
        </p:nvSpPr>
        <p:spPr>
          <a:xfrm>
            <a:off x="395536" y="1340768"/>
            <a:ext cx="8229600" cy="4389120"/>
          </a:xfrm>
        </p:spPr>
        <p:txBody>
          <a:bodyPr/>
          <a:lstStyle/>
          <a:p>
            <a:pPr algn="just"/>
            <a:r>
              <a:rPr lang="pt-BR" dirty="0"/>
              <a:t>E</a:t>
            </a:r>
            <a:r>
              <a:rPr lang="pt-BR" dirty="0" smtClean="0"/>
              <a:t>mbora </a:t>
            </a:r>
            <a:r>
              <a:rPr lang="pt-BR" dirty="0"/>
              <a:t>seja extensa em número de espécies avaliadas, a aplicação do conceito de personalidade </a:t>
            </a:r>
            <a:r>
              <a:rPr lang="pt-BR" dirty="0" smtClean="0"/>
              <a:t>está ainda em sua fase inicial.</a:t>
            </a:r>
          </a:p>
          <a:p>
            <a:pPr algn="just"/>
            <a:endParaRPr lang="pt-BR" dirty="0"/>
          </a:p>
          <a:p>
            <a:pPr marL="0" indent="0" algn="just">
              <a:buNone/>
            </a:pPr>
            <a:endParaRPr lang="pt-BR" dirty="0"/>
          </a:p>
        </p:txBody>
      </p:sp>
      <p:pic>
        <p:nvPicPr>
          <p:cNvPr id="4" name="Imagem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31840" y="2636912"/>
            <a:ext cx="3779912" cy="3779912"/>
          </a:xfrm>
          <a:prstGeom prst="rect">
            <a:avLst/>
          </a:prstGeom>
        </p:spPr>
      </p:pic>
    </p:spTree>
    <p:extLst>
      <p:ext uri="{BB962C8B-B14F-4D97-AF65-F5344CB8AC3E}">
        <p14:creationId xmlns:p14="http://schemas.microsoft.com/office/powerpoint/2010/main" val="907286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404664"/>
            <a:ext cx="8229600" cy="1143000"/>
          </a:xfrm>
        </p:spPr>
        <p:txBody>
          <a:bodyPr>
            <a:normAutofit/>
          </a:bodyPr>
          <a:lstStyle/>
          <a:p>
            <a:pPr algn="ctr"/>
            <a:r>
              <a:rPr lang="pt-BR" sz="3800" b="1" dirty="0" err="1" smtClean="0"/>
              <a:t>Aquarismo</a:t>
            </a:r>
            <a:endParaRPr lang="pt-BR" sz="3800" b="1" dirty="0"/>
          </a:p>
        </p:txBody>
      </p:sp>
      <p:sp>
        <p:nvSpPr>
          <p:cNvPr id="3" name="Espaço Reservado para Conteúdo 2"/>
          <p:cNvSpPr>
            <a:spLocks noGrp="1"/>
          </p:cNvSpPr>
          <p:nvPr>
            <p:ph idx="1"/>
          </p:nvPr>
        </p:nvSpPr>
        <p:spPr>
          <a:xfrm>
            <a:off x="457200" y="1844824"/>
            <a:ext cx="8229600" cy="2069584"/>
          </a:xfrm>
        </p:spPr>
        <p:txBody>
          <a:bodyPr>
            <a:normAutofit/>
          </a:bodyPr>
          <a:lstStyle/>
          <a:p>
            <a:pPr algn="just"/>
            <a:r>
              <a:rPr lang="pt-BR" sz="2200" dirty="0" smtClean="0"/>
              <a:t>Por apresentar </a:t>
            </a:r>
            <a:r>
              <a:rPr lang="pt-BR" sz="2200" dirty="0"/>
              <a:t>essa característica mais “individualista”, a personalidade pode ser uma ferramenta de destaque na área de piscicultura de </a:t>
            </a:r>
            <a:r>
              <a:rPr lang="pt-BR" sz="2200" b="1" dirty="0"/>
              <a:t>peixes </a:t>
            </a:r>
            <a:r>
              <a:rPr lang="pt-BR" sz="2200" b="1" dirty="0" smtClean="0"/>
              <a:t>ornamentais.</a:t>
            </a:r>
            <a:endParaRPr lang="pt-BR" dirty="0"/>
          </a:p>
        </p:txBody>
      </p:sp>
      <p:pic>
        <p:nvPicPr>
          <p:cNvPr id="41985" name="Picture 1" descr="C:\Users\ufpr\Pictures\Aquario-de-Agua-Salgada-Com-Peixes-Ornamentais-Coloridos.jpg"/>
          <p:cNvPicPr>
            <a:picLocks noChangeAspect="1" noChangeArrowheads="1"/>
          </p:cNvPicPr>
          <p:nvPr/>
        </p:nvPicPr>
        <p:blipFill>
          <a:blip r:embed="rId3" cstate="print"/>
          <a:srcRect/>
          <a:stretch>
            <a:fillRect/>
          </a:stretch>
        </p:blipFill>
        <p:spPr bwMode="auto">
          <a:xfrm>
            <a:off x="2771800" y="3789040"/>
            <a:ext cx="3744416" cy="2664296"/>
          </a:xfrm>
          <a:prstGeom prst="rect">
            <a:avLst/>
          </a:prstGeom>
          <a:noFill/>
        </p:spPr>
      </p:pic>
    </p:spTree>
    <p:extLst>
      <p:ext uri="{BB962C8B-B14F-4D97-AF65-F5344CB8AC3E}">
        <p14:creationId xmlns:p14="http://schemas.microsoft.com/office/powerpoint/2010/main" val="3742611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Entrevista com um </a:t>
            </a:r>
            <a:r>
              <a:rPr lang="pt-BR" dirty="0" err="1" smtClean="0"/>
              <a:t>aquarista</a:t>
            </a:r>
            <a:endParaRPr lang="pt-BR" dirty="0"/>
          </a:p>
        </p:txBody>
      </p:sp>
      <p:pic>
        <p:nvPicPr>
          <p:cNvPr id="4" name="k9f4Zf-t2bs"/>
          <p:cNvPicPr>
            <a:picLocks noRot="1" noChangeAspect="1"/>
          </p:cNvPicPr>
          <p:nvPr>
            <a:videoFile r:link="rId1"/>
          </p:nvPr>
        </p:nvPicPr>
        <p:blipFill>
          <a:blip r:embed="rId4"/>
          <a:stretch>
            <a:fillRect/>
          </a:stretch>
        </p:blipFill>
        <p:spPr>
          <a:xfrm>
            <a:off x="611560" y="1847088"/>
            <a:ext cx="7804843" cy="4390224"/>
          </a:xfrm>
          <a:prstGeom prst="rect">
            <a:avLst/>
          </a:prstGeom>
        </p:spPr>
      </p:pic>
    </p:spTree>
    <p:extLst>
      <p:ext uri="{BB962C8B-B14F-4D97-AF65-F5344CB8AC3E}">
        <p14:creationId xmlns:p14="http://schemas.microsoft.com/office/powerpoint/2010/main" val="13213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BR" dirty="0" smtClean="0"/>
              <a:t>Teste de agressividade no peixe </a:t>
            </a:r>
            <a:r>
              <a:rPr lang="pt-BR" dirty="0" err="1" smtClean="0"/>
              <a:t>Betta</a:t>
            </a:r>
            <a:r>
              <a:rPr lang="pt-BR" dirty="0" smtClean="0"/>
              <a:t> </a:t>
            </a:r>
            <a:r>
              <a:rPr lang="pt-BR" dirty="0" err="1" smtClean="0"/>
              <a:t>splendens</a:t>
            </a:r>
            <a:endParaRPr lang="pt-BR" dirty="0"/>
          </a:p>
        </p:txBody>
      </p:sp>
      <p:pic>
        <p:nvPicPr>
          <p:cNvPr id="4" name="-p_IJ_zcUZM"/>
          <p:cNvPicPr>
            <a:picLocks noRot="1" noChangeAspect="1"/>
          </p:cNvPicPr>
          <p:nvPr>
            <a:videoFile r:link="rId1"/>
          </p:nvPr>
        </p:nvPicPr>
        <p:blipFill>
          <a:blip r:embed="rId4"/>
          <a:stretch>
            <a:fillRect/>
          </a:stretch>
        </p:blipFill>
        <p:spPr>
          <a:xfrm>
            <a:off x="457200" y="1847088"/>
            <a:ext cx="8060871" cy="4534240"/>
          </a:xfrm>
          <a:prstGeom prst="rect">
            <a:avLst/>
          </a:prstGeom>
        </p:spPr>
      </p:pic>
    </p:spTree>
    <p:extLst>
      <p:ext uri="{BB962C8B-B14F-4D97-AF65-F5344CB8AC3E}">
        <p14:creationId xmlns:p14="http://schemas.microsoft.com/office/powerpoint/2010/main" val="39146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04664"/>
            <a:ext cx="8229600" cy="938368"/>
          </a:xfrm>
        </p:spPr>
        <p:txBody>
          <a:bodyPr>
            <a:normAutofit/>
          </a:bodyPr>
          <a:lstStyle/>
          <a:p>
            <a:pPr algn="ctr"/>
            <a:r>
              <a:rPr lang="pt-BR" sz="3800" b="1" dirty="0" smtClean="0"/>
              <a:t>Produção</a:t>
            </a:r>
            <a:endParaRPr lang="pt-BR" sz="3800" b="1" dirty="0"/>
          </a:p>
        </p:txBody>
      </p:sp>
      <p:sp>
        <p:nvSpPr>
          <p:cNvPr id="3" name="Espaço Reservado para Conteúdo 2"/>
          <p:cNvSpPr>
            <a:spLocks noGrp="1"/>
          </p:cNvSpPr>
          <p:nvPr>
            <p:ph idx="1"/>
          </p:nvPr>
        </p:nvSpPr>
        <p:spPr>
          <a:xfrm>
            <a:off x="457200" y="1484784"/>
            <a:ext cx="8229600" cy="1637536"/>
          </a:xfrm>
        </p:spPr>
        <p:txBody>
          <a:bodyPr>
            <a:normAutofit/>
          </a:bodyPr>
          <a:lstStyle/>
          <a:p>
            <a:r>
              <a:rPr lang="pt-BR" dirty="0" smtClean="0"/>
              <a:t>Há dificuldade de  aplicar o tema na produção devido </a:t>
            </a:r>
            <a:r>
              <a:rPr lang="pt-BR" dirty="0"/>
              <a:t>o</a:t>
            </a:r>
            <a:r>
              <a:rPr lang="pt-BR" dirty="0" smtClean="0"/>
              <a:t> custo de investimento a pesquisa e o fato da produção em alta escala se relacionar a lucratividade.</a:t>
            </a:r>
          </a:p>
          <a:p>
            <a:pPr>
              <a:buNone/>
            </a:pPr>
            <a:endParaRPr lang="pt-BR" dirty="0" smtClean="0"/>
          </a:p>
          <a:p>
            <a:pPr>
              <a:buNone/>
            </a:pPr>
            <a:endParaRPr lang="pt-BR" dirty="0"/>
          </a:p>
          <a:p>
            <a:endParaRPr lang="pt-BR" dirty="0"/>
          </a:p>
        </p:txBody>
      </p:sp>
      <p:pic>
        <p:nvPicPr>
          <p:cNvPr id="6147" name="Picture 3"/>
          <p:cNvPicPr>
            <a:picLocks noChangeAspect="1" noChangeArrowheads="1"/>
          </p:cNvPicPr>
          <p:nvPr/>
        </p:nvPicPr>
        <p:blipFill>
          <a:blip r:embed="rId3" cstate="print"/>
          <a:srcRect/>
          <a:stretch>
            <a:fillRect/>
          </a:stretch>
        </p:blipFill>
        <p:spPr bwMode="auto">
          <a:xfrm>
            <a:off x="827584" y="3284984"/>
            <a:ext cx="3744416" cy="3168352"/>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4788024" y="3284984"/>
            <a:ext cx="3960440" cy="3168352"/>
          </a:xfrm>
          <a:prstGeom prst="rect">
            <a:avLst/>
          </a:prstGeom>
          <a:noFill/>
          <a:ln w="9525">
            <a:noFill/>
            <a:miter lim="800000"/>
            <a:headEnd/>
            <a:tailEnd/>
          </a:ln>
        </p:spPr>
      </p:pic>
    </p:spTree>
    <p:extLst>
      <p:ext uri="{BB962C8B-B14F-4D97-AF65-F5344CB8AC3E}">
        <p14:creationId xmlns:p14="http://schemas.microsoft.com/office/powerpoint/2010/main" val="234564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81419" y="548680"/>
            <a:ext cx="8229600" cy="638944"/>
          </a:xfrm>
        </p:spPr>
        <p:txBody>
          <a:bodyPr>
            <a:normAutofit/>
          </a:bodyPr>
          <a:lstStyle/>
          <a:p>
            <a:pPr algn="ctr"/>
            <a:r>
              <a:rPr lang="pt-BR" sz="3800" b="1" dirty="0" smtClean="0"/>
              <a:t>Conclusão</a:t>
            </a:r>
            <a:r>
              <a:rPr lang="pt-BR" sz="3800" dirty="0" smtClean="0"/>
              <a:t>:</a:t>
            </a:r>
            <a:endParaRPr lang="pt-BR" sz="3800" dirty="0"/>
          </a:p>
        </p:txBody>
      </p:sp>
      <p:sp>
        <p:nvSpPr>
          <p:cNvPr id="3" name="Espaço Reservado para Conteúdo 2"/>
          <p:cNvSpPr>
            <a:spLocks noGrp="1"/>
          </p:cNvSpPr>
          <p:nvPr>
            <p:ph idx="1"/>
          </p:nvPr>
        </p:nvSpPr>
        <p:spPr>
          <a:xfrm>
            <a:off x="251520" y="1234440"/>
            <a:ext cx="8229600" cy="5506928"/>
          </a:xfrm>
        </p:spPr>
        <p:txBody>
          <a:bodyPr>
            <a:normAutofit/>
          </a:bodyPr>
          <a:lstStyle/>
          <a:p>
            <a:r>
              <a:rPr lang="pt-BR" sz="2000" dirty="0" smtClean="0"/>
              <a:t>O assunto  é ainda bastante polêmico;</a:t>
            </a:r>
          </a:p>
          <a:p>
            <a:pPr marL="0" indent="0">
              <a:buNone/>
            </a:pPr>
            <a:endParaRPr lang="pt-BR" sz="2000" dirty="0" smtClean="0"/>
          </a:p>
          <a:p>
            <a:r>
              <a:rPr lang="pt-BR" sz="2000" dirty="0" smtClean="0"/>
              <a:t>Há a necessidade de uma padronização da metodologia e terminologia utilizada;</a:t>
            </a:r>
          </a:p>
          <a:p>
            <a:endParaRPr lang="pt-BR" sz="2000" dirty="0"/>
          </a:p>
          <a:p>
            <a:r>
              <a:rPr lang="pt-BR" sz="2000" dirty="0" smtClean="0"/>
              <a:t>É interessante avaliar um individuo, </a:t>
            </a:r>
          </a:p>
          <a:p>
            <a:pPr marL="0" indent="0">
              <a:buNone/>
            </a:pPr>
            <a:r>
              <a:rPr lang="pt-BR" sz="2000" dirty="0" smtClean="0"/>
              <a:t>mas nos atuais sistemas isso pode ser inviável;</a:t>
            </a:r>
          </a:p>
          <a:p>
            <a:pPr marL="0" indent="0">
              <a:buNone/>
            </a:pPr>
            <a:endParaRPr lang="pt-BR" sz="2000" dirty="0"/>
          </a:p>
          <a:p>
            <a:r>
              <a:rPr lang="pt-BR" sz="2000" dirty="0" smtClean="0"/>
              <a:t>Em termos de “bem-estar”, avaliar</a:t>
            </a:r>
          </a:p>
          <a:p>
            <a:pPr marL="0" indent="0">
              <a:buNone/>
            </a:pPr>
            <a:r>
              <a:rPr lang="pt-BR" sz="2000" dirty="0"/>
              <a:t>u</a:t>
            </a:r>
            <a:r>
              <a:rPr lang="pt-BR" sz="2000" dirty="0" smtClean="0"/>
              <a:t>m individuo pode trazer benefícios</a:t>
            </a:r>
            <a:r>
              <a:rPr lang="pt-BR" dirty="0"/>
              <a:t>;</a:t>
            </a:r>
            <a:endParaRPr lang="pt-BR" dirty="0" smtClean="0"/>
          </a:p>
          <a:p>
            <a:pPr marL="0" indent="0">
              <a:buNone/>
            </a:pPr>
            <a:endParaRPr lang="pt-BR" dirty="0"/>
          </a:p>
          <a:p>
            <a:r>
              <a:rPr lang="pt-BR" sz="2000" dirty="0"/>
              <a:t>Mais estudos sobre a relação </a:t>
            </a:r>
            <a:r>
              <a:rPr lang="pt-BR" sz="2000" dirty="0" smtClean="0"/>
              <a:t>personalidade-</a:t>
            </a:r>
            <a:endParaRPr lang="pt-BR" sz="2000" dirty="0"/>
          </a:p>
          <a:p>
            <a:pPr marL="0" indent="0">
              <a:buNone/>
            </a:pPr>
            <a:r>
              <a:rPr lang="pt-BR" sz="2000" dirty="0"/>
              <a:t>ambiente externo são </a:t>
            </a:r>
            <a:r>
              <a:rPr lang="pt-BR" sz="2000" dirty="0" smtClean="0"/>
              <a:t>importantes.</a:t>
            </a:r>
            <a:endParaRPr lang="pt-BR" sz="2000" dirty="0"/>
          </a:p>
          <a:p>
            <a:pPr marL="0" indent="0">
              <a:buNone/>
            </a:pPr>
            <a:endParaRPr lang="pt-BR" sz="2000" dirty="0" smtClean="0"/>
          </a:p>
          <a:p>
            <a:pPr marL="0" indent="0">
              <a:buNone/>
            </a:pPr>
            <a:endParaRPr lang="pt-BR" dirty="0"/>
          </a:p>
          <a:p>
            <a:pPr marL="0" indent="0">
              <a:buNone/>
            </a:pPr>
            <a:endParaRPr lang="pt-BR" dirty="0" smtClean="0"/>
          </a:p>
          <a:p>
            <a:pPr marL="0" indent="0">
              <a:buNone/>
            </a:pPr>
            <a:endParaRPr lang="pt-BR" dirty="0" smtClean="0"/>
          </a:p>
          <a:p>
            <a:pPr marL="0" indent="0">
              <a:buNone/>
            </a:pPr>
            <a:endParaRPr lang="pt-BR" dirty="0"/>
          </a:p>
          <a:p>
            <a:endParaRPr lang="pt-BR" dirty="0"/>
          </a:p>
          <a:p>
            <a:endParaRPr lang="pt-BR"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6096" y="2564904"/>
            <a:ext cx="3528392" cy="32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67544" y="476672"/>
            <a:ext cx="8229600" cy="854968"/>
          </a:xfrm>
        </p:spPr>
        <p:txBody>
          <a:bodyPr>
            <a:normAutofit/>
          </a:bodyPr>
          <a:lstStyle/>
          <a:p>
            <a:pPr algn="ctr"/>
            <a:r>
              <a:rPr lang="pt-BR" sz="3800" b="1" dirty="0" smtClean="0"/>
              <a:t>Opinião do grupo</a:t>
            </a:r>
            <a:r>
              <a:rPr lang="pt-BR" sz="3800" dirty="0" smtClean="0"/>
              <a:t>:</a:t>
            </a:r>
            <a:endParaRPr lang="pt-BR" sz="3800" dirty="0"/>
          </a:p>
        </p:txBody>
      </p:sp>
      <p:sp>
        <p:nvSpPr>
          <p:cNvPr id="3" name="Espaço Reservado para Conteúdo 2"/>
          <p:cNvSpPr>
            <a:spLocks noGrp="1"/>
          </p:cNvSpPr>
          <p:nvPr>
            <p:ph idx="1"/>
          </p:nvPr>
        </p:nvSpPr>
        <p:spPr>
          <a:xfrm>
            <a:off x="251520" y="1484784"/>
            <a:ext cx="9036496" cy="3744416"/>
          </a:xfrm>
        </p:spPr>
        <p:txBody>
          <a:bodyPr>
            <a:normAutofit fontScale="40000" lnSpcReduction="20000"/>
          </a:bodyPr>
          <a:lstStyle/>
          <a:p>
            <a:r>
              <a:rPr lang="pt-BR" sz="6500" dirty="0" smtClean="0"/>
              <a:t>Diante de pesquisas realizadas para o trabalho, o grupo acredita que o tema personalidade existe sim em peixes e pode ser aplicado em algumas situações. No entanto, acreditamos que é preciso muito cuidado na interpretação dos resultados, evitando atribuir aos animais projeções provenientes de nossas percepções e não da realidade.</a:t>
            </a:r>
          </a:p>
          <a:p>
            <a:endParaRPr lang="pt-BR" sz="3800" dirty="0"/>
          </a:p>
          <a:p>
            <a:endParaRPr lang="pt-BR" sz="3800" dirty="0" smtClean="0"/>
          </a:p>
          <a:p>
            <a:endParaRPr lang="pt-BR" sz="2000" dirty="0"/>
          </a:p>
          <a:p>
            <a:endParaRPr lang="pt-BR" sz="2000" dirty="0" smtClean="0"/>
          </a:p>
          <a:p>
            <a:endParaRPr lang="pt-BR" sz="2000" dirty="0"/>
          </a:p>
          <a:p>
            <a:endParaRPr lang="pt-BR" sz="1800" dirty="0" smtClean="0"/>
          </a:p>
          <a:p>
            <a:endParaRPr lang="pt-BR" sz="2000" dirty="0" smtClean="0"/>
          </a:p>
          <a:p>
            <a:pPr marL="0" indent="0">
              <a:buNone/>
            </a:pPr>
            <a:r>
              <a:rPr lang="pt-BR" sz="2000" dirty="0" smtClean="0"/>
              <a:t>    </a:t>
            </a:r>
          </a:p>
          <a:p>
            <a:pPr marL="0" indent="0">
              <a:buNone/>
            </a:pPr>
            <a:r>
              <a:rPr lang="pt-BR" sz="2000" dirty="0" smtClean="0"/>
              <a:t> </a:t>
            </a:r>
          </a:p>
          <a:p>
            <a:pPr marL="0" indent="0">
              <a:buNone/>
            </a:pPr>
            <a:endParaRPr lang="pt-BR" dirty="0" smtClean="0"/>
          </a:p>
          <a:p>
            <a:pPr marL="0" indent="0">
              <a:buNone/>
            </a:pPr>
            <a:endParaRPr lang="pt-BR" dirty="0"/>
          </a:p>
          <a:p>
            <a:endParaRPr lang="pt-BR" dirty="0"/>
          </a:p>
          <a:p>
            <a:endParaRPr lang="pt-BR" dirty="0"/>
          </a:p>
        </p:txBody>
      </p:sp>
      <p:pic>
        <p:nvPicPr>
          <p:cNvPr id="6" name="Image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3848" y="3873258"/>
            <a:ext cx="2818284" cy="2429332"/>
          </a:xfrm>
          <a:prstGeom prst="rect">
            <a:avLst/>
          </a:prstGeom>
        </p:spPr>
      </p:pic>
    </p:spTree>
    <p:extLst>
      <p:ext uri="{BB962C8B-B14F-4D97-AF65-F5344CB8AC3E}">
        <p14:creationId xmlns:p14="http://schemas.microsoft.com/office/powerpoint/2010/main" val="31851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548680"/>
            <a:ext cx="8229600" cy="1143000"/>
          </a:xfrm>
        </p:spPr>
        <p:txBody>
          <a:bodyPr>
            <a:normAutofit/>
          </a:bodyPr>
          <a:lstStyle/>
          <a:p>
            <a:pPr algn="ctr"/>
            <a:r>
              <a:rPr lang="pt-BR" sz="3800" b="1" dirty="0" smtClean="0"/>
              <a:t>Apresentação do tema</a:t>
            </a:r>
            <a:endParaRPr lang="pt-BR" sz="3800" b="1" dirty="0"/>
          </a:p>
        </p:txBody>
      </p:sp>
      <p:pic>
        <p:nvPicPr>
          <p:cNvPr id="5" name="fS13TLcdnQ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873" y="1710154"/>
            <a:ext cx="8229600" cy="4629150"/>
          </a:xfrm>
          <a:prstGeom prst="rect">
            <a:avLst/>
          </a:prstGeom>
        </p:spPr>
      </p:pic>
    </p:spTree>
    <p:extLst>
      <p:ext uri="{BB962C8B-B14F-4D97-AF65-F5344CB8AC3E}">
        <p14:creationId xmlns:p14="http://schemas.microsoft.com/office/powerpoint/2010/main" val="39183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76672"/>
            <a:ext cx="8229600" cy="1143000"/>
          </a:xfrm>
        </p:spPr>
        <p:txBody>
          <a:bodyPr>
            <a:normAutofit/>
          </a:bodyPr>
          <a:lstStyle/>
          <a:p>
            <a:pPr algn="ctr"/>
            <a:r>
              <a:rPr lang="pt-BR" sz="3800" b="1" dirty="0" smtClean="0"/>
              <a:t>Palavras chaves:</a:t>
            </a:r>
            <a:endParaRPr lang="pt-BR" sz="3800" b="1" dirty="0"/>
          </a:p>
        </p:txBody>
      </p:sp>
      <p:sp>
        <p:nvSpPr>
          <p:cNvPr id="3" name="Espaço Reservado para Conteúdo 2"/>
          <p:cNvSpPr>
            <a:spLocks noGrp="1"/>
          </p:cNvSpPr>
          <p:nvPr>
            <p:ph idx="1"/>
          </p:nvPr>
        </p:nvSpPr>
        <p:spPr>
          <a:xfrm>
            <a:off x="1033264" y="4797152"/>
            <a:ext cx="2674640" cy="862461"/>
          </a:xfrm>
        </p:spPr>
        <p:txBody>
          <a:bodyPr/>
          <a:lstStyle/>
          <a:p>
            <a:pPr marL="0" indent="0" algn="ctr">
              <a:buNone/>
            </a:pPr>
            <a:r>
              <a:rPr lang="pt-BR" sz="2200" b="1" dirty="0" smtClean="0"/>
              <a:t>Comportamento individual </a:t>
            </a:r>
            <a:endParaRPr lang="pt-BR" sz="2800" dirty="0" smtClean="0"/>
          </a:p>
        </p:txBody>
      </p:sp>
      <p:sp>
        <p:nvSpPr>
          <p:cNvPr id="4" name="CaixaDeTexto 3"/>
          <p:cNvSpPr txBox="1"/>
          <p:nvPr/>
        </p:nvSpPr>
        <p:spPr>
          <a:xfrm>
            <a:off x="5220072" y="5125834"/>
            <a:ext cx="2808312" cy="430887"/>
          </a:xfrm>
          <a:prstGeom prst="rect">
            <a:avLst/>
          </a:prstGeom>
          <a:noFill/>
        </p:spPr>
        <p:txBody>
          <a:bodyPr wrap="square" rtlCol="0">
            <a:spAutoFit/>
          </a:bodyPr>
          <a:lstStyle/>
          <a:p>
            <a:pPr algn="ctr"/>
            <a:r>
              <a:rPr lang="pt-BR" sz="2200" b="1" dirty="0" smtClean="0"/>
              <a:t>Consistência</a:t>
            </a:r>
            <a:endParaRPr lang="pt-BR" sz="2200" b="1" dirty="0"/>
          </a:p>
        </p:txBody>
      </p:sp>
      <p:pic>
        <p:nvPicPr>
          <p:cNvPr id="1026" name="Picture 2" descr="http://www.super-science-fair-projects.com/image-files/comet_soccer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7911" y="2204864"/>
            <a:ext cx="3248025" cy="24003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0lifestyle.com/wp-content/uploads/et_temp/120822_consistency-is-key_500_youanew1-12840_429x210.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8024" y="2632770"/>
            <a:ext cx="4086225"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692696"/>
            <a:ext cx="8229600" cy="794352"/>
          </a:xfrm>
        </p:spPr>
        <p:txBody>
          <a:bodyPr>
            <a:normAutofit/>
          </a:bodyPr>
          <a:lstStyle/>
          <a:p>
            <a:pPr algn="ctr"/>
            <a:r>
              <a:rPr lang="pt-BR" sz="3800" b="1" dirty="0" smtClean="0"/>
              <a:t>O termo</a:t>
            </a:r>
            <a:endParaRPr lang="pt-BR" sz="3800" b="1" dirty="0"/>
          </a:p>
        </p:txBody>
      </p:sp>
      <p:pic>
        <p:nvPicPr>
          <p:cNvPr id="2050" name="Picture 2" descr="C:\Users\Juliana\Desktop\Piscicu- projeto\oterm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1726679"/>
            <a:ext cx="5895975" cy="2638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johnbrandt.typepad.com/.a/6a010535c28758970b0120a6a8225e970c-800w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2160" y="4401108"/>
            <a:ext cx="3024336" cy="226825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95536" y="4469050"/>
            <a:ext cx="5544616" cy="400110"/>
          </a:xfrm>
          <a:prstGeom prst="rect">
            <a:avLst/>
          </a:prstGeom>
          <a:noFill/>
        </p:spPr>
        <p:txBody>
          <a:bodyPr wrap="square" rtlCol="0">
            <a:spAutoFit/>
          </a:bodyPr>
          <a:lstStyle/>
          <a:p>
            <a:r>
              <a:rPr lang="pt-BR" sz="1000" dirty="0" smtClean="0"/>
              <a:t>FONTE: Animal </a:t>
            </a:r>
            <a:r>
              <a:rPr lang="pt-BR" sz="1000" dirty="0" err="1" smtClean="0"/>
              <a:t>Personalities</a:t>
            </a:r>
            <a:r>
              <a:rPr lang="pt-BR" sz="1000" dirty="0" smtClean="0"/>
              <a:t> </a:t>
            </a:r>
            <a:r>
              <a:rPr lang="pt-BR" sz="1000" dirty="0" err="1" smtClean="0"/>
              <a:t>Behavior</a:t>
            </a:r>
            <a:r>
              <a:rPr lang="pt-BR" sz="1000" dirty="0"/>
              <a:t>, </a:t>
            </a:r>
            <a:r>
              <a:rPr lang="pt-BR" sz="1000" dirty="0" err="1"/>
              <a:t>Physiology</a:t>
            </a:r>
            <a:r>
              <a:rPr lang="pt-BR" sz="1000" dirty="0"/>
              <a:t>, </a:t>
            </a:r>
            <a:r>
              <a:rPr lang="pt-BR" sz="1000" dirty="0" err="1" smtClean="0"/>
              <a:t>and</a:t>
            </a:r>
            <a:r>
              <a:rPr lang="pt-BR" sz="1000" dirty="0"/>
              <a:t> </a:t>
            </a:r>
            <a:r>
              <a:rPr lang="pt-BR" sz="1000" dirty="0" err="1" smtClean="0"/>
              <a:t>Evolution</a:t>
            </a:r>
            <a:r>
              <a:rPr lang="pt-BR" sz="1000" dirty="0" smtClean="0"/>
              <a:t>. </a:t>
            </a:r>
            <a:r>
              <a:rPr lang="it-IT" sz="1000" dirty="0"/>
              <a:t>CLAUDIO CARERE AND DARIO MAESTRIPIERI</a:t>
            </a:r>
            <a:endParaRPr lang="pt-BR" sz="1000" dirty="0"/>
          </a:p>
        </p:txBody>
      </p:sp>
    </p:spTree>
    <p:extLst>
      <p:ext uri="{BB962C8B-B14F-4D97-AF65-F5344CB8AC3E}">
        <p14:creationId xmlns:p14="http://schemas.microsoft.com/office/powerpoint/2010/main" val="541054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800" b="1" dirty="0" smtClean="0"/>
              <a:t>Literatura</a:t>
            </a:r>
            <a:endParaRPr lang="pt-BR" sz="3800" b="1" dirty="0"/>
          </a:p>
        </p:txBody>
      </p:sp>
      <p:sp>
        <p:nvSpPr>
          <p:cNvPr id="3" name="Espaço Reservado para Conteúdo 2"/>
          <p:cNvSpPr>
            <a:spLocks noGrp="1"/>
          </p:cNvSpPr>
          <p:nvPr>
            <p:ph idx="1"/>
          </p:nvPr>
        </p:nvSpPr>
        <p:spPr>
          <a:xfrm>
            <a:off x="467544" y="2060848"/>
            <a:ext cx="8229600" cy="1368152"/>
          </a:xfrm>
        </p:spPr>
        <p:txBody>
          <a:bodyPr>
            <a:normAutofit/>
          </a:bodyPr>
          <a:lstStyle/>
          <a:p>
            <a:pPr marL="0" indent="0" algn="just">
              <a:buNone/>
            </a:pPr>
            <a:r>
              <a:rPr lang="pt-BR" sz="2000" dirty="0" smtClean="0"/>
              <a:t>Em comparação com estudos em outros vertebrados, a literatura sobre personalidade em peixes é menos profunda.</a:t>
            </a:r>
          </a:p>
          <a:p>
            <a:endParaRPr lang="pt-BR" dirty="0"/>
          </a:p>
        </p:txBody>
      </p:sp>
      <p:pic>
        <p:nvPicPr>
          <p:cNvPr id="1026" name="Picture 2"/>
          <p:cNvPicPr>
            <a:picLocks noChangeAspect="1" noChangeArrowheads="1"/>
          </p:cNvPicPr>
          <p:nvPr/>
        </p:nvPicPr>
        <p:blipFill>
          <a:blip r:embed="rId3" cstate="print"/>
          <a:srcRect/>
          <a:stretch>
            <a:fillRect/>
          </a:stretch>
        </p:blipFill>
        <p:spPr bwMode="auto">
          <a:xfrm rot="20017619">
            <a:off x="1061880" y="3978515"/>
            <a:ext cx="1965232" cy="254423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775461">
            <a:off x="3017616" y="4042080"/>
            <a:ext cx="1669312" cy="2387163"/>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228184" y="4005064"/>
            <a:ext cx="1728192" cy="24829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800" b="1" dirty="0" smtClean="0"/>
              <a:t>Questionamentos</a:t>
            </a:r>
            <a:r>
              <a:rPr lang="pt-BR" sz="3800" dirty="0" smtClean="0"/>
              <a:t>:</a:t>
            </a:r>
            <a:endParaRPr lang="pt-BR" sz="3800" dirty="0"/>
          </a:p>
        </p:txBody>
      </p:sp>
      <p:sp>
        <p:nvSpPr>
          <p:cNvPr id="3" name="Espaço Reservado para Conteúdo 2"/>
          <p:cNvSpPr>
            <a:spLocks noGrp="1"/>
          </p:cNvSpPr>
          <p:nvPr>
            <p:ph idx="1"/>
          </p:nvPr>
        </p:nvSpPr>
        <p:spPr/>
        <p:txBody>
          <a:bodyPr/>
          <a:lstStyle/>
          <a:p>
            <a:r>
              <a:rPr lang="pt-BR" dirty="0" smtClean="0"/>
              <a:t>QUAIS SÃO OS PERFIS DE PERSONALIDADE ?</a:t>
            </a:r>
          </a:p>
          <a:p>
            <a:r>
              <a:rPr lang="pt-BR" dirty="0"/>
              <a:t>COMO A PERSONALIDADE É MENSURADA? </a:t>
            </a:r>
            <a:endParaRPr lang="pt-BR" dirty="0" smtClean="0"/>
          </a:p>
          <a:p>
            <a:r>
              <a:rPr lang="pt-BR" dirty="0" smtClean="0"/>
              <a:t>QUAIS SÃO OS PROBLEMAS ENCONTRADOS NESTA ÁREA?</a:t>
            </a:r>
          </a:p>
          <a:p>
            <a:endParaRPr lang="pt-BR" dirty="0"/>
          </a:p>
        </p:txBody>
      </p:sp>
      <p:pic>
        <p:nvPicPr>
          <p:cNvPr id="3074" name="Picture 2"/>
          <p:cNvPicPr>
            <a:picLocks noChangeAspect="1" noChangeArrowheads="1"/>
          </p:cNvPicPr>
          <p:nvPr/>
        </p:nvPicPr>
        <p:blipFill>
          <a:blip r:embed="rId3" cstate="print"/>
          <a:srcRect/>
          <a:stretch>
            <a:fillRect/>
          </a:stretch>
        </p:blipFill>
        <p:spPr bwMode="auto">
          <a:xfrm>
            <a:off x="4499992" y="4005064"/>
            <a:ext cx="405765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476672"/>
            <a:ext cx="7128792" cy="1143000"/>
          </a:xfrm>
        </p:spPr>
        <p:txBody>
          <a:bodyPr>
            <a:normAutofit/>
          </a:bodyPr>
          <a:lstStyle/>
          <a:p>
            <a:pPr algn="ctr"/>
            <a:r>
              <a:rPr lang="pt-BR" sz="3800" b="1" dirty="0" smtClean="0"/>
              <a:t>Proativos/Ousados</a:t>
            </a:r>
            <a:endParaRPr lang="pt-BR" sz="3800" b="1" dirty="0"/>
          </a:p>
        </p:txBody>
      </p:sp>
      <p:sp>
        <p:nvSpPr>
          <p:cNvPr id="3" name="Espaço Reservado para Conteúdo 2"/>
          <p:cNvSpPr>
            <a:spLocks noGrp="1"/>
          </p:cNvSpPr>
          <p:nvPr>
            <p:ph idx="1"/>
          </p:nvPr>
        </p:nvSpPr>
        <p:spPr>
          <a:xfrm>
            <a:off x="457200" y="1772816"/>
            <a:ext cx="8229600" cy="4389120"/>
          </a:xfrm>
        </p:spPr>
        <p:txBody>
          <a:bodyPr/>
          <a:lstStyle/>
          <a:p>
            <a:pPr algn="just"/>
            <a:r>
              <a:rPr lang="pt-BR" dirty="0" smtClean="0"/>
              <a:t>Indivíduos com comportamentos mais exploratórios e na natureza são mais propensos a correr riscos</a:t>
            </a:r>
            <a:r>
              <a:rPr lang="pt-BR" dirty="0"/>
              <a:t>.</a:t>
            </a:r>
          </a:p>
        </p:txBody>
      </p:sp>
      <p:pic>
        <p:nvPicPr>
          <p:cNvPr id="11265" name="Picture 1" descr="C:\Users\ufpr\Pictures\400px-Kole_Tang_Fish.jpg"/>
          <p:cNvPicPr>
            <a:picLocks noChangeAspect="1" noChangeArrowheads="1"/>
          </p:cNvPicPr>
          <p:nvPr/>
        </p:nvPicPr>
        <p:blipFill>
          <a:blip r:embed="rId3" cstate="print"/>
          <a:srcRect/>
          <a:stretch>
            <a:fillRect/>
          </a:stretch>
        </p:blipFill>
        <p:spPr bwMode="auto">
          <a:xfrm>
            <a:off x="323528" y="3195852"/>
            <a:ext cx="3808931" cy="2537404"/>
          </a:xfrm>
          <a:prstGeom prst="rect">
            <a:avLst/>
          </a:prstGeom>
          <a:noFill/>
        </p:spPr>
      </p:pic>
      <p:pic>
        <p:nvPicPr>
          <p:cNvPr id="11266" name="Picture 2" descr="C:\Users\ufpr\Pictures\bad_news_beauties_02 (1).jpg"/>
          <p:cNvPicPr>
            <a:picLocks noChangeAspect="1" noChangeArrowheads="1"/>
          </p:cNvPicPr>
          <p:nvPr/>
        </p:nvPicPr>
        <p:blipFill>
          <a:blip r:embed="rId4" cstate="print"/>
          <a:srcRect/>
          <a:stretch>
            <a:fillRect/>
          </a:stretch>
        </p:blipFill>
        <p:spPr bwMode="auto">
          <a:xfrm>
            <a:off x="4788024" y="3218656"/>
            <a:ext cx="4176464" cy="25146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48680"/>
            <a:ext cx="8229600" cy="1143000"/>
          </a:xfrm>
        </p:spPr>
        <p:txBody>
          <a:bodyPr>
            <a:normAutofit/>
          </a:bodyPr>
          <a:lstStyle/>
          <a:p>
            <a:pPr algn="ctr"/>
            <a:r>
              <a:rPr lang="pt-BR" sz="3800" b="1" dirty="0" smtClean="0"/>
              <a:t>Reativos/Tímidos</a:t>
            </a:r>
            <a:endParaRPr lang="pt-BR" sz="3800" b="1" dirty="0"/>
          </a:p>
        </p:txBody>
      </p:sp>
      <p:sp>
        <p:nvSpPr>
          <p:cNvPr id="3" name="Espaço Reservado para Conteúdo 2"/>
          <p:cNvSpPr>
            <a:spLocks noGrp="1"/>
          </p:cNvSpPr>
          <p:nvPr>
            <p:ph idx="1"/>
          </p:nvPr>
        </p:nvSpPr>
        <p:spPr/>
        <p:txBody>
          <a:bodyPr/>
          <a:lstStyle/>
          <a:p>
            <a:pPr algn="just"/>
            <a:r>
              <a:rPr lang="pt-BR" sz="2200" dirty="0" smtClean="0"/>
              <a:t>Se escondem,  </a:t>
            </a:r>
            <a:r>
              <a:rPr lang="pt-PT" sz="2200" dirty="0" smtClean="0"/>
              <a:t>recuam ou ficam vigilantes quando confrontados com um estímulo aversivo.</a:t>
            </a:r>
            <a:endParaRPr lang="pt-BR" dirty="0"/>
          </a:p>
        </p:txBody>
      </p:sp>
      <p:pic>
        <p:nvPicPr>
          <p:cNvPr id="10243" name="Picture 3" descr="C:\Users\ufpr\Pictures\2-110531113A30-L.jpg"/>
          <p:cNvPicPr>
            <a:picLocks noChangeAspect="1" noChangeArrowheads="1"/>
          </p:cNvPicPr>
          <p:nvPr/>
        </p:nvPicPr>
        <p:blipFill>
          <a:blip r:embed="rId3" cstate="print"/>
          <a:srcRect/>
          <a:stretch>
            <a:fillRect/>
          </a:stretch>
        </p:blipFill>
        <p:spPr bwMode="auto">
          <a:xfrm>
            <a:off x="871589" y="3573016"/>
            <a:ext cx="3700411" cy="2664296"/>
          </a:xfrm>
          <a:prstGeom prst="rect">
            <a:avLst/>
          </a:prstGeom>
          <a:noFill/>
        </p:spPr>
      </p:pic>
      <p:pic>
        <p:nvPicPr>
          <p:cNvPr id="10244" name="Picture 4"/>
          <p:cNvPicPr>
            <a:picLocks noChangeAspect="1" noChangeArrowheads="1"/>
          </p:cNvPicPr>
          <p:nvPr/>
        </p:nvPicPr>
        <p:blipFill>
          <a:blip r:embed="rId4" cstate="print"/>
          <a:srcRect/>
          <a:stretch>
            <a:fillRect/>
          </a:stretch>
        </p:blipFill>
        <p:spPr bwMode="auto">
          <a:xfrm>
            <a:off x="4716016" y="3573016"/>
            <a:ext cx="3857253"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x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2780</TotalTime>
  <Words>3746</Words>
  <Application>Microsoft Office PowerPoint</Application>
  <PresentationFormat>Apresentação na tela (4:3)</PresentationFormat>
  <Paragraphs>225</Paragraphs>
  <Slides>29</Slides>
  <Notes>26</Notes>
  <HiddenSlides>0</HiddenSlides>
  <MMClips>10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29</vt:i4>
      </vt:variant>
    </vt:vector>
  </HeadingPairs>
  <TitlesOfParts>
    <vt:vector size="34" baseType="lpstr">
      <vt:lpstr>Arial</vt:lpstr>
      <vt:lpstr>Calibri</vt:lpstr>
      <vt:lpstr>Constantia</vt:lpstr>
      <vt:lpstr>Wingdings 2</vt:lpstr>
      <vt:lpstr>Fluxo</vt:lpstr>
      <vt:lpstr>Personalidade em Peixes </vt:lpstr>
      <vt:lpstr>Tópicos da apresentação</vt:lpstr>
      <vt:lpstr>Apresentação do tema</vt:lpstr>
      <vt:lpstr>Palavras chaves:</vt:lpstr>
      <vt:lpstr>O termo</vt:lpstr>
      <vt:lpstr>Literatura</vt:lpstr>
      <vt:lpstr>Questionamentos:</vt:lpstr>
      <vt:lpstr>Proativos/Ousados</vt:lpstr>
      <vt:lpstr>Reativos/Tímidos</vt:lpstr>
      <vt:lpstr>Exemplos de perfis</vt:lpstr>
      <vt:lpstr>Perfis de Personalidade</vt:lpstr>
      <vt:lpstr>Fisiologia X Perfis</vt:lpstr>
      <vt:lpstr>Espécies mais estudadas</vt:lpstr>
      <vt:lpstr>Esgana gato (Gasterosteus aculeatus)</vt:lpstr>
      <vt:lpstr>Paulistinha (Danio rerio)</vt:lpstr>
      <vt:lpstr>Família dos Ciclídeos</vt:lpstr>
      <vt:lpstr>Afinal como a personalidade têm sido mensurada?</vt:lpstr>
      <vt:lpstr>Metodologia- Método do Espelho</vt:lpstr>
      <vt:lpstr>Método- Exposição a riscos</vt:lpstr>
      <vt:lpstr>Método- Ambiente</vt:lpstr>
      <vt:lpstr>QUAIS SÃO OS PROBLEMAS ENCONTRADOS NESTA ÁREA?</vt:lpstr>
      <vt:lpstr>Genética:</vt:lpstr>
      <vt:lpstr>Aplicação</vt:lpstr>
      <vt:lpstr>Aquarismo</vt:lpstr>
      <vt:lpstr>Entrevista com um aquarista</vt:lpstr>
      <vt:lpstr>Teste de agressividade no peixe Betta splendens</vt:lpstr>
      <vt:lpstr>Produção</vt:lpstr>
      <vt:lpstr>Conclusão:</vt:lpstr>
      <vt:lpstr>Opinião do grupo: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Personalidade em Peixes ?</dc:title>
  <dc:creator>Marcos Rayeç</dc:creator>
  <cp:lastModifiedBy>Antonio Ostrensky</cp:lastModifiedBy>
  <cp:revision>202</cp:revision>
  <dcterms:created xsi:type="dcterms:W3CDTF">2015-05-06T18:03:05Z</dcterms:created>
  <dcterms:modified xsi:type="dcterms:W3CDTF">2015-06-17T18:49:37Z</dcterms:modified>
</cp:coreProperties>
</file>