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6"/>
  </p:notesMasterIdLst>
  <p:sldIdLst>
    <p:sldId id="343" r:id="rId2"/>
    <p:sldId id="342" r:id="rId3"/>
    <p:sldId id="284" r:id="rId4"/>
    <p:sldId id="256" r:id="rId5"/>
    <p:sldId id="340" r:id="rId6"/>
    <p:sldId id="308" r:id="rId7"/>
    <p:sldId id="285" r:id="rId8"/>
    <p:sldId id="318" r:id="rId9"/>
    <p:sldId id="344" r:id="rId10"/>
    <p:sldId id="366" r:id="rId11"/>
    <p:sldId id="367" r:id="rId12"/>
    <p:sldId id="371" r:id="rId13"/>
    <p:sldId id="369" r:id="rId14"/>
    <p:sldId id="370" r:id="rId15"/>
    <p:sldId id="372" r:id="rId16"/>
    <p:sldId id="326" r:id="rId17"/>
    <p:sldId id="373" r:id="rId18"/>
    <p:sldId id="283" r:id="rId19"/>
    <p:sldId id="268" r:id="rId20"/>
    <p:sldId id="257" r:id="rId21"/>
    <p:sldId id="265" r:id="rId22"/>
    <p:sldId id="266" r:id="rId23"/>
    <p:sldId id="267" r:id="rId24"/>
    <p:sldId id="260" r:id="rId25"/>
    <p:sldId id="316" r:id="rId26"/>
    <p:sldId id="262" r:id="rId27"/>
    <p:sldId id="269" r:id="rId28"/>
    <p:sldId id="272" r:id="rId29"/>
    <p:sldId id="273" r:id="rId30"/>
    <p:sldId id="280" r:id="rId31"/>
    <p:sldId id="281" r:id="rId32"/>
    <p:sldId id="277" r:id="rId33"/>
    <p:sldId id="278" r:id="rId34"/>
    <p:sldId id="275" r:id="rId35"/>
    <p:sldId id="282" r:id="rId36"/>
    <p:sldId id="276" r:id="rId37"/>
    <p:sldId id="346" r:id="rId38"/>
    <p:sldId id="348" r:id="rId39"/>
    <p:sldId id="349" r:id="rId40"/>
    <p:sldId id="347" r:id="rId41"/>
    <p:sldId id="330" r:id="rId42"/>
    <p:sldId id="334" r:id="rId43"/>
    <p:sldId id="291" r:id="rId44"/>
    <p:sldId id="350" r:id="rId45"/>
    <p:sldId id="328" r:id="rId46"/>
    <p:sldId id="329" r:id="rId47"/>
    <p:sldId id="356" r:id="rId48"/>
    <p:sldId id="357" r:id="rId49"/>
    <p:sldId id="341" r:id="rId50"/>
    <p:sldId id="310" r:id="rId51"/>
    <p:sldId id="327" r:id="rId52"/>
    <p:sldId id="322" r:id="rId53"/>
    <p:sldId id="323" r:id="rId54"/>
    <p:sldId id="324" r:id="rId55"/>
    <p:sldId id="312" r:id="rId56"/>
    <p:sldId id="331" r:id="rId57"/>
    <p:sldId id="294" r:id="rId58"/>
    <p:sldId id="315" r:id="rId59"/>
    <p:sldId id="351" r:id="rId60"/>
    <p:sldId id="295" r:id="rId61"/>
    <p:sldId id="311" r:id="rId62"/>
    <p:sldId id="319" r:id="rId63"/>
    <p:sldId id="307" r:id="rId64"/>
    <p:sldId id="332" r:id="rId65"/>
    <p:sldId id="335" r:id="rId66"/>
    <p:sldId id="337" r:id="rId67"/>
    <p:sldId id="336" r:id="rId68"/>
    <p:sldId id="354" r:id="rId69"/>
    <p:sldId id="355" r:id="rId70"/>
    <p:sldId id="353" r:id="rId71"/>
    <p:sldId id="359" r:id="rId72"/>
    <p:sldId id="301" r:id="rId73"/>
    <p:sldId id="293" r:id="rId74"/>
    <p:sldId id="363" r:id="rId75"/>
    <p:sldId id="302" r:id="rId76"/>
    <p:sldId id="292" r:id="rId77"/>
    <p:sldId id="362" r:id="rId78"/>
    <p:sldId id="306" r:id="rId79"/>
    <p:sldId id="364" r:id="rId80"/>
    <p:sldId id="365" r:id="rId81"/>
    <p:sldId id="358" r:id="rId82"/>
    <p:sldId id="305" r:id="rId83"/>
    <p:sldId id="317" r:id="rId84"/>
    <p:sldId id="352" r:id="rId85"/>
    <p:sldId id="303" r:id="rId86"/>
    <p:sldId id="320" r:id="rId87"/>
    <p:sldId id="300" r:id="rId88"/>
    <p:sldId id="314" r:id="rId89"/>
    <p:sldId id="299" r:id="rId90"/>
    <p:sldId id="313" r:id="rId91"/>
    <p:sldId id="321" r:id="rId92"/>
    <p:sldId id="298" r:id="rId93"/>
    <p:sldId id="296" r:id="rId94"/>
    <p:sldId id="304" r:id="rId95"/>
    <p:sldId id="286" r:id="rId96"/>
    <p:sldId id="333" r:id="rId97"/>
    <p:sldId id="297" r:id="rId98"/>
    <p:sldId id="290" r:id="rId99"/>
    <p:sldId id="338" r:id="rId100"/>
    <p:sldId id="264" r:id="rId101"/>
    <p:sldId id="339" r:id="rId102"/>
    <p:sldId id="374" r:id="rId103"/>
    <p:sldId id="309" r:id="rId104"/>
    <p:sldId id="375" r:id="rId10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A5332"/>
    <a:srgbClr val="F9401B"/>
    <a:srgbClr val="6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68" autoAdjust="0"/>
    <p:restoredTop sz="85868" autoAdjust="0"/>
  </p:normalViewPr>
  <p:slideViewPr>
    <p:cSldViewPr>
      <p:cViewPr varScale="1">
        <p:scale>
          <a:sx n="101" d="100"/>
          <a:sy n="101" d="100"/>
        </p:scale>
        <p:origin x="2358" y="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8F6DE-1361-4DBA-8A82-8751D4757B5A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484C1-8485-43C5-BDC9-84B6B9317B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080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6661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Problemas</a:t>
            </a:r>
            <a:r>
              <a:rPr lang="pt-BR" baseline="0" dirty="0" smtClean="0"/>
              <a:t> com vestuário.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64269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Operação destinada à eliminação da contaminação microbiológica, com a utilização de água limpa ou artificial, submetida ou não a tratamento para eliminar odores e sabores desagradáveis, através do emprego de água potável corrente.</a:t>
            </a:r>
          </a:p>
          <a:p>
            <a:r>
              <a:rPr lang="pt-BR" dirty="0" smtClean="0"/>
              <a:t>Podem ser usados como câmara de espera.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3741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Câmara de espera com gelo, onde faz sensibilização.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Insensibilizar o animal para realizar a sangria. O Tempo vária de espécie pra espécie. A média é de 15-20 min.</a:t>
            </a:r>
          </a:p>
          <a:p>
            <a:r>
              <a:rPr lang="pt-BR" dirty="0" smtClean="0"/>
              <a:t>Insensibilização: sem ocasionar sofrimento excessivo ao pescado vivo animal para realizar a sangria. O Tempo vária de espécie pra espécie. A média é de 15-20 min.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765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 o atordoamento os peixes chegam no Transportador com Mesa para Sangria onde os operadores efetuam de forma manual cortes nas guelras dos peixes para que ocorra a sangria dos mesmos no próximo processo.</a:t>
            </a:r>
          </a:p>
          <a:p>
            <a:r>
              <a:rPr lang="pt-BR" baseline="0" dirty="0" smtClean="0"/>
              <a:t> -Entrada- saída dos peixes- seguido para espera no tanque de gelo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2765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798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Lavagem: redução da microbiota superficial do pescado, com o emprego de água corrente, </a:t>
            </a:r>
            <a:r>
              <a:rPr lang="pt-BR" dirty="0" err="1" smtClean="0"/>
              <a:t>hiperclorada</a:t>
            </a:r>
            <a:r>
              <a:rPr lang="pt-BR" dirty="0" smtClean="0"/>
              <a:t> com 5ppm de cloro </a:t>
            </a:r>
          </a:p>
          <a:p>
            <a:r>
              <a:rPr lang="pt-BR" dirty="0" smtClean="0"/>
              <a:t>residual livre, sob pressão e que atinja toda a superfície do pescado.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VIDEO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Ao preparar qualquer espécie, também é aconselhável eliminar as brânquias.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de eviscerado, extraídas as brânquias e escamado (se isso for necessário), procedem-se aos cortes, que são variados e dependem do produto que se queira obter e do tamanho do peixe.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que fazer com a polpa?</a:t>
            </a:r>
          </a:p>
          <a:p>
            <a:r>
              <a:rPr lang="pt-BR" dirty="0" smtClean="0"/>
              <a:t>-Basicamente</a:t>
            </a:r>
            <a:r>
              <a:rPr lang="pt-BR" baseline="0" dirty="0" smtClean="0"/>
              <a:t> dois caminhos: merenda escolar ou industrialização.</a:t>
            </a:r>
          </a:p>
          <a:p>
            <a:r>
              <a:rPr lang="pt-BR" baseline="0" dirty="0" smtClean="0"/>
              <a:t>Merenda escolar- Polpa de forma natural, ou seja, carne moída normalmente com molho, </a:t>
            </a:r>
            <a:r>
              <a:rPr lang="pt-BR" baseline="0" dirty="0" err="1" smtClean="0"/>
              <a:t>kibes</a:t>
            </a:r>
            <a:r>
              <a:rPr lang="pt-BR" baseline="0" dirty="0" smtClean="0"/>
              <a:t> caseiros, almondegas e hamburguês caseiros.</a:t>
            </a:r>
          </a:p>
          <a:p>
            <a:r>
              <a:rPr lang="pt-BR" baseline="0" dirty="0" smtClean="0"/>
              <a:t>Industrialização- geração de subprodutos como: </a:t>
            </a:r>
            <a:r>
              <a:rPr lang="pt-BR" baseline="0" dirty="0" err="1" smtClean="0"/>
              <a:t>fishburguers</a:t>
            </a:r>
            <a:r>
              <a:rPr lang="pt-BR" baseline="0" dirty="0" smtClean="0"/>
              <a:t>, </a:t>
            </a:r>
            <a:r>
              <a:rPr lang="pt-BR" baseline="0" dirty="0" err="1" smtClean="0"/>
              <a:t>steak</a:t>
            </a:r>
            <a:r>
              <a:rPr lang="pt-BR" baseline="0" dirty="0" smtClean="0"/>
              <a:t> e empanados, </a:t>
            </a:r>
            <a:r>
              <a:rPr lang="pt-BR" baseline="0" dirty="0" err="1" smtClean="0"/>
              <a:t>lingüiça</a:t>
            </a:r>
            <a:r>
              <a:rPr lang="pt-BR" baseline="0" dirty="0" smtClean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(RIISPOA), entende-se como entreposto de pescado o estabelecimento dotado de dependências e instalações adequadas ao recebimento, manipulação, </a:t>
            </a:r>
            <a:r>
              <a:rPr lang="pt-BR" dirty="0" err="1" smtClean="0"/>
              <a:t>frigoriﬁcação</a:t>
            </a:r>
            <a:r>
              <a:rPr lang="pt-BR" dirty="0" smtClean="0"/>
              <a:t>, distribuição e comércio do pescado.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97981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MAPA:</a:t>
            </a:r>
            <a:r>
              <a:rPr lang="pt-BR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Ministério da Agricultura, Pecuária e Abastecimento.</a:t>
            </a:r>
            <a:endParaRPr lang="pt-BR" sz="1200" b="0" i="0" u="non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1084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4648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14007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Camara</a:t>
            </a:r>
            <a:r>
              <a:rPr lang="pt-BR" baseline="0" dirty="0" smtClean="0"/>
              <a:t> fria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14007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9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As</a:t>
            </a:r>
            <a:r>
              <a:rPr lang="pt-BR" baseline="0" dirty="0" smtClean="0"/>
              <a:t> barreiras de acesso evitam entrada de animais e pessoas.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pt-BR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Indústria Brasileira de Pescados Amazônicos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Frigorífico Peixe Brasil, na cidade de Alexânia, aproximadamente 90 km de Brasília 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9466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Frigorifico peixe </a:t>
            </a:r>
            <a:r>
              <a:rPr lang="pt-BR" dirty="0" err="1" smtClean="0"/>
              <a:t>zippy</a:t>
            </a:r>
            <a:r>
              <a:rPr lang="pt-BR" dirty="0" smtClean="0"/>
              <a:t> alimentos.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28118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Frigorifico peixe </a:t>
            </a:r>
            <a:r>
              <a:rPr lang="pt-BR" dirty="0" err="1" smtClean="0"/>
              <a:t>zippy</a:t>
            </a:r>
            <a:r>
              <a:rPr lang="pt-BR" dirty="0" smtClean="0"/>
              <a:t> alimentos.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2811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dirty="0" smtClean="0"/>
              <a:t>As docas podem ser usadas como cisternas de água.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2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dirty="0" smtClean="0"/>
              <a:t>As docas podem ser usadas como cisternas de água.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Tomada elétrica com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proteção contra água, armadilha luminosa e adesiva para inseto,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óculo de passagem (sem portas).</a:t>
            </a:r>
          </a:p>
          <a:p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Pessoal da área suja não deve trabalhar na área limpa e vice-versa.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Nesta dependência ficam armazenadas as embalagens que serão usadas durante a operação </a:t>
            </a:r>
          </a:p>
          <a:p>
            <a:r>
              <a:rPr lang="pt-BR" dirty="0" smtClean="0"/>
              <a:t>diária.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411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dirty="0" smtClean="0"/>
              <a:t>Câmara</a:t>
            </a:r>
            <a:r>
              <a:rPr lang="pt-BR" baseline="0" dirty="0" smtClean="0"/>
              <a:t> de espera, pode não ter essa área. Ter apenas tanque de depuração e insensibilização.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68006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2409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dirty="0" smtClean="0"/>
              <a:t>Piso antiderrapante,</a:t>
            </a:r>
            <a:r>
              <a:rPr lang="pt-BR" baseline="0" dirty="0" smtClean="0"/>
              <a:t> resistente com grade ou grelha de aço </a:t>
            </a:r>
            <a:r>
              <a:rPr lang="pt-BR" baseline="0" dirty="0" err="1" smtClean="0"/>
              <a:t>inoxidavel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88882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dirty="0" smtClean="0"/>
              <a:t>Piso antiderrapante,</a:t>
            </a:r>
            <a:r>
              <a:rPr lang="pt-BR" baseline="0" dirty="0" smtClean="0"/>
              <a:t> resistente com grade ou grelha de aço </a:t>
            </a:r>
            <a:r>
              <a:rPr lang="pt-BR" baseline="0" dirty="0" err="1" smtClean="0"/>
              <a:t>inoxidavel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dirty="0" smtClean="0"/>
              <a:t>Piso antiderrapante,</a:t>
            </a:r>
            <a:r>
              <a:rPr lang="pt-BR" baseline="0" dirty="0" smtClean="0"/>
              <a:t> resistente com grade ou grelha de aço </a:t>
            </a:r>
            <a:r>
              <a:rPr lang="pt-BR" baseline="0" dirty="0" err="1" smtClean="0"/>
              <a:t>inoxidavel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86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dirty="0" smtClean="0"/>
              <a:t>Piso antiderrapante,</a:t>
            </a:r>
            <a:r>
              <a:rPr lang="pt-BR" baseline="0" dirty="0" smtClean="0"/>
              <a:t> resistente com grade ou grelha de aço </a:t>
            </a:r>
            <a:r>
              <a:rPr lang="pt-BR" baseline="0" dirty="0" err="1" smtClean="0"/>
              <a:t>inoxidavel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88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89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52773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pt-BR" dirty="0" smtClean="0"/>
              <a:t>Piso antiderrapante,</a:t>
            </a:r>
            <a:r>
              <a:rPr lang="pt-BR" baseline="0" dirty="0" smtClean="0"/>
              <a:t> resistente com grade ou grelha de aço </a:t>
            </a:r>
            <a:r>
              <a:rPr lang="pt-BR" baseline="0" dirty="0" err="1" smtClean="0"/>
              <a:t>inoxidavel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6319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2379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pt-BR" dirty="0" smtClean="0"/>
              <a:t>A água é um dos elementos de consumo mais importante no processo de industrialização </a:t>
            </a:r>
          </a:p>
          <a:p>
            <a:r>
              <a:rPr lang="pt-BR" dirty="0" smtClean="0"/>
              <a:t>de pescado.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Resíduo</a:t>
            </a:r>
            <a:r>
              <a:rPr lang="pt-BR" baseline="0" dirty="0" smtClean="0"/>
              <a:t> de tilápia + substrato (serragem ou palha). Monitoramento da </a:t>
            </a:r>
            <a:r>
              <a:rPr lang="pt-BR" baseline="0" dirty="0" err="1" smtClean="0"/>
              <a:t>temp</a:t>
            </a:r>
            <a:r>
              <a:rPr lang="pt-BR" baseline="0" dirty="0" smtClean="0"/>
              <a:t> na </a:t>
            </a:r>
            <a:r>
              <a:rPr lang="pt-BR" baseline="0" dirty="0" err="1" smtClean="0"/>
              <a:t>composteira</a:t>
            </a:r>
            <a:r>
              <a:rPr lang="pt-BR" baseline="0" dirty="0" smtClean="0"/>
              <a:t>. Revirar o composto a cada 3 dias. Avaliar </a:t>
            </a:r>
            <a:r>
              <a:rPr lang="pt-BR" baseline="0" dirty="0" err="1" smtClean="0"/>
              <a:t>consistencia</a:t>
            </a:r>
            <a:r>
              <a:rPr lang="pt-BR" baseline="0" dirty="0" smtClean="0"/>
              <a:t> (não escorrer pelos dedos)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r>
              <a:rPr lang="pt-BR" dirty="0" smtClean="0"/>
              <a:t>Evitar expor o pescado ao sol;</a:t>
            </a:r>
          </a:p>
          <a:p>
            <a:r>
              <a:rPr lang="pt-BR" dirty="0" smtClean="0"/>
              <a:t> Evitar o contato do pescado com superfícies ou</a:t>
            </a:r>
          </a:p>
          <a:p>
            <a:r>
              <a:rPr lang="pt-BR" dirty="0" smtClean="0"/>
              <a:t>materiais contaminados por microrganismos ou com </a:t>
            </a:r>
          </a:p>
          <a:p>
            <a:r>
              <a:rPr lang="pt-BR" dirty="0" smtClean="0"/>
              <a:t>substâncias químicas;</a:t>
            </a:r>
          </a:p>
          <a:p>
            <a:r>
              <a:rPr lang="pt-BR" dirty="0" smtClean="0"/>
              <a:t> Evitar manipulação com elementos pontiagudos;</a:t>
            </a:r>
          </a:p>
          <a:p>
            <a:r>
              <a:rPr lang="pt-BR" dirty="0" smtClean="0"/>
              <a:t> O pescado não deve entrar em contato com o piso, nem </a:t>
            </a:r>
          </a:p>
          <a:p>
            <a:r>
              <a:rPr lang="pt-BR" dirty="0" smtClean="0"/>
              <a:t>com materiais de madeira;</a:t>
            </a:r>
          </a:p>
          <a:p>
            <a:r>
              <a:rPr lang="pt-BR" dirty="0" smtClean="0"/>
              <a:t> Imediatamente após a captura, deve ser procedida a </a:t>
            </a:r>
          </a:p>
          <a:p>
            <a:r>
              <a:rPr lang="pt-BR" dirty="0" smtClean="0"/>
              <a:t>refrigeração com gelo ou com a mistura de água e gelo, </a:t>
            </a:r>
          </a:p>
          <a:p>
            <a:r>
              <a:rPr lang="pt-BR" dirty="0" smtClean="0"/>
              <a:t>baixando a temperatura para 0˚C;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484C1-8485-43C5-BDC9-84B6B9317B87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565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987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270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9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432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614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52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81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7252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807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6691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64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E88FF-7673-4CEE-A0E6-8115F6FB0B45}" type="datetimeFigureOut">
              <a:rPr lang="pt-BR" smtClean="0"/>
              <a:t>02/12/2013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2CE4C-9985-4A33-9576-5824C3207ED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06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://mecpescado.webnode.com/produtos/" TargetMode="External"/><Relationship Id="rId3" Type="http://schemas.openxmlformats.org/officeDocument/2006/relationships/hyperlink" Target="http://www.canaldoprodutor.com.br/sites/default/files/Manual_de_Ind_Pescado.pdf" TargetMode="External"/><Relationship Id="rId7" Type="http://schemas.openxmlformats.org/officeDocument/2006/relationships/hyperlink" Target="http://sistemasweb.agricultura.gov.br/sislegis/action/detalhaAto.do?method=abreLegislacaoFederal&amp;chave=50674&amp;tipoLegis=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nucleoestudo.ufla.br/naqua/arquivos/Pescados%20processados.pdf" TargetMode="External"/><Relationship Id="rId5" Type="http://schemas.openxmlformats.org/officeDocument/2006/relationships/hyperlink" Target="http://www.ifpr.edu.br/pronatec/wp-content/uploads/2013/06/Instalacoes_Agroindustriais.pdf" TargetMode="External"/><Relationship Id="rId4" Type="http://schemas.openxmlformats.org/officeDocument/2006/relationships/hyperlink" Target="http://www.cpafap.embrapa.br/aquicultura/wp-content/uploads/2011/10/apresentacao_rose-vidotti_tecnologias-para-o-aproveitamento-integral-de-peixes.pdf" TargetMode="External"/><Relationship Id="rId9" Type="http://schemas.openxmlformats.org/officeDocument/2006/relationships/hyperlink" Target="http://www.paa.sc.gov.br/Manual%20Manipula%E7%E3o%20de%20Alimentos.pdf" TargetMode="Externa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m-porto.pt/files/guia/files/geral.pdf" TargetMode="External"/><Relationship Id="rId3" Type="http://schemas.openxmlformats.org/officeDocument/2006/relationships/hyperlink" Target="http://www.nativpescados.com.br/nativ2009/" TargetMode="External"/><Relationship Id="rId7" Type="http://schemas.openxmlformats.org/officeDocument/2006/relationships/hyperlink" Target="http://qualittas.com.br/uploads/documentos/Boas%20Praticas%20de%20Fabricacao%20dentro%20do%20Frigorifico%20-%20Sheyla%20A.%20B.%20Brandao.pdf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ebrae.com.br/atender/setor/leite-ederivados/o-setor/legislacao/RIISPOA-Dec.30691-52.pdf" TargetMode="External"/><Relationship Id="rId5" Type="http://schemas.openxmlformats.org/officeDocument/2006/relationships/hyperlink" Target="http://zippyalimentos.com.br/site/frigorifico" TargetMode="External"/><Relationship Id="rId4" Type="http://schemas.openxmlformats.org/officeDocument/2006/relationships/hyperlink" Target="http://peixebrasil.com.br/index.php?lang=pt_BR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s://www.youtube.com/watch?v=YAIEhba7VOU" TargetMode="Externa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blqtVznKTY" TargetMode="External"/><Relationship Id="rId4" Type="http://schemas.openxmlformats.org/officeDocument/2006/relationships/image" Target="../media/image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oEzYdMFsdw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7.jp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5LKIFJbHZ8" TargetMode="External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4e5NLEWLFqI" TargetMode="External"/><Relationship Id="rId3" Type="http://schemas.openxmlformats.org/officeDocument/2006/relationships/image" Target="../media/image72.jp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gif"/><Relationship Id="rId7" Type="http://schemas.openxmlformats.org/officeDocument/2006/relationships/image" Target="../media/image83.jpe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png"/><Relationship Id="rId1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7.jpg"/><Relationship Id="rId4" Type="http://schemas.openxmlformats.org/officeDocument/2006/relationships/image" Target="../media/image9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dknwqnuHQ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8B6_3-H08U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7.jp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hyperlink" Target="https://www.youtube.com/watch?v=l55QqrlOeNQ" TargetMode="External"/><Relationship Id="rId4" Type="http://schemas.openxmlformats.org/officeDocument/2006/relationships/hyperlink" Target="https://www.youtube.com/watch?v=kk1YVW6Z48w" TargetMode="External"/><Relationship Id="rId9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pn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0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4" Type="http://schemas.openxmlformats.org/officeDocument/2006/relationships/image" Target="../media/image1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6983" y="1340768"/>
            <a:ext cx="9144000" cy="20082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BOAS PRÁTICAS DE FABRICAÇÃO EM ABATEDOUROS DE PEIXES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AutoShape 2" descr="data:image/jpeg;base64,/9j/4AAQSkZJRgABAQAAAQABAAD/2wCEAAkGBhMSERUTEhQVFBUWFxUaGBcXGRgYFhsaGBcaFxgYFhkYGyYeGBojGhgaHy8gJScsLCwsGB4xNTAqNSYrLCkBCQoKDgwOGg8PGiwkHyQsLCwsLCwsLCwsLCwsLCwsLCwsLCwsLCwsLCwsLCksLCwsLCksLCwsKSkpKSwsKSwsLP/AABEIAL8BBwMBIgACEQEDEQH/xAAcAAEAAgMBAQEAAAAAAAAAAAAABAUCAwYHAQj/xAA+EAABAwIDBAcFCAICAgMBAAABAAIRAyEEEjEFQVFhBhMiMnGBkQdCYqGxFCNScsHR4fCS8TNDgqJTY8Ik/8QAGAEBAQEBAQAAAAAAAAAAAAAAAAECAwT/xAAjEQEBAAICAgEEAwAAAAAAAAAAAQIREiEDMUETIlFhBDJx/9oADAMBAAIRAxEAPwD3FERAREQEREBERAREQEREBERAREQEREBERAREQEREBERAREQEREBERAREQEREBERAREQEREBERAREQEREBERAREQEREBEVViOlOEZU6p1emHiZEzEayRYHxQWqLl2+0fBmo5gc4hoJNQN+7tunX5RzWOH9pGEcxzz1jQJiW9/kyCQTylE3HVIqTC9M8HUe2m2s3M7QEObPKSInlMq7RRERAREQEREBERAREQEREBERAREQEREBFynSDpwKRNLDM66rIE6UwdYJ1Ji9rDjoDyGN6QYqqcnXOcXHtZLMBHuUgOE3c6fVZuUibel7Q27h6AmrVYzxcJ9BdV9fpxhWNa4ud2hLRkc1x3Wa4AmV57TwQYew0PrDV5vTpH4RrUq8z8hZbBssQXOFR9R2okhzudSp7o+EfNc/qX3pNu4w/T/AAz9G1ZBuMl2/mIMDwJlbz00w2fKC51u81sg8hvd5BcBU2a+2cNaxvuUxLRya3R3ibcgs34etc0Wim1w1kOqED8b5OXwb6hPqX8G3bVenuHaSCHy3UdkkeMOhvmQlPp7h3AECpB35WgTwHa7R/LK8++xupt7DS473FpyA8KbTq74j81rr4d2UB7MzzzdAHCpFo+HTks/Vo7h/tGYQTTpEjNlDnOABPwhoOY8h8lV4jpziX9w0qTZgPiZOmVuYnO6eAjxXL7TYwsZ94XuiCwDK0D8IP4eMa75WvFYYPLACaZa0AkiAziKbeMb9f01ztTaw25tzGVO89zjmDAGmGNI96pkhrnfDeJ9aZ9Z5JJZlZRBBbl+8qkWdmncT6eK2bR2eKPVNY9zjOYUhI7UyHvM3UsAnFZy+o4VmuBqwBAcC0MpN0JzD5Kb+UVj2dqh1jIbclg/42AO7TjNi4CLHh5LczZtTNTqUnCqKhf233Nj3QzcSL/stuHoZsNUoOZV+7IeymD23QYe6oD3QSR6cVqxTurFDEUgczTDoIFKk9tzfeSCFeVNI9LDNcG5Qc8uzdZpA0I3/RTcD0mqYHNUp1nOYLuH/TmOsh1yYGovzWivUbTxhILnMrB0Pd+GoCBG4XPyVbsnZrq+NoYR7SQajXPb8LJJJ5TC3jdprt7v0Y2ycXhaddzDTLxOU/3RWqxpUw0BrRAAgBZLbqIijV9p0WGH1abT8Tmj6lBJRYseCJBBB0IuFkgIiICIiAiIgIiICIoe0Nq06Il7gDFm7z4D9Ut0JGIxDWNLnGANSuH2t0kq1zlpS2mbARc8X1Dw4MBvvJm2/Hba+0EtMBo7o3E8+J1UTrxLIgAyPpw0PJeXPO3qM3JCo7DhpzOLZ70C8E6SeOpO8lTKeAbTIAaAC2x1EaRyW0OgPae04m0ngZPyR9doIM9ktgj6wuW8ts7a+pDmsaDlM7u6VtwtZoc8EQAQItIixIMclV0tojK0agOIvqNFjXxTg99rah3juTLuaSL7HGm4zlBIaMsGx/RV2ExopgeJ11HrqPFRTjn5mkd0th3EHiPNVdWu4gOBEhx82n9rrOE3NX0tdg5zXU2uyDUzH/54hVuLyguADgZFmnslt7gbzpKi0sYerLQ6Id2T62PPRQsZinF7u2BpF7h3rpdZwklWrN2zw8S0CWkAGNJ3yN2qoNt0sQ03Y0lrhJjU+dip1LaDmFxDtA0+DrTqpFbF1HlzmuGWBY7nQLGxtddZdVFU+nDusLSQ61QaHhlHAKPVwWV/ZeA6m3NR1LGb+yB3nwutwVBtZmVzR2spMQDJF/Qqk2vgXUIcJOR0g72g6g8ue5axyu9VVNUxo61lWLVhFUS7O4xlJqO/62x2oH8KJh8OHOrYTs1LFzAJbSbl7QM2zEjeV9xIDmVqdssio0FxaznO+of2UXaFc1sPSqDrajmEscWDKyB3Y3wBvhdNX0HW9Zg39YRnouZkg6B1i2OEiV0vsawZfjK1bUMptZJMkuccx+ULjtohlKiWspPJexrnOJMAiTliIleley7AHB4epVrFpfVyPLGEEMbADcx+q6Y9eyPSiVVbS6RU6URcu0N8nqNfJVW09rOcdRIk5Pce34QbuMcfJc9isa3Kd1F+lR5lzH8AN36hXlC38N+2ekFZ5NN7zTfEtpts1/KdbjS5BXHbS2m1zSWtyCAH0wBYz3hG6eNwbLZjq7qrCztGrSNnjQsElwnlqI5qtxGPaC2uRn6yW1ALXHevxIg+qu2HZ+zzpiWVmYF4zMdmNN28WzEHl9F6ivz3svaJpYmiadiyuwT8LnBv0K/QYK06Y+n1ERGhERAREQERVO2dtil2GXqHzDeZ58v6ZbrujPbO3G0G8XnRv6u5fVcJiMW+o5z3OBcb6WtwnQQt9cGXFzsxJkk3PiVCrseb6Ru4rx5eXl/jNSqIGZrt4FxO7fpyK1kZGdmSMwME3i8fVaRVMhu+PDy9FoxWK7T8vZEDf4T8/qpNsJDa5Y4iTrLb7nCSD8vRavtGbK4niCJ9YCiisA6HHe0g+IiP7wWTGFxDt1ybQP8AcLdNAc1pAb3XOMnfwWVcPcHeIjd/Totbags0CZJIJtfdC3GctzcHTWYv6RKUfHMJIM9ksg8jH7qGzZ7gymC4FzXOPkbqaHskjUOgDx0Phr/tQTXy1BacneFryPpaI+qklVMOD7GW3adLYjib+KwxeABzuBnOQPMb/wCeakfbGiBGgLhz3xy3rXXxcho/GZPI8PCy5zkrVi9nNLamsvIHmN62DByx4DiM5EcZAvZZNxjXiJu4k/47tea14LaocSOEv01Osa8FfuH3CB4qENebuEXtDdfqrGvinFoBIcJfuvlN2kW1lVf2prKsaBzcx1960eFx81MqUmEOYXmDlp21G+beivexRY3ZrqdQVKWTJD2wXFoHESGkgX+cKPh/Z7jKk/e0W0yRMmpVdpPvFrVbBwFIjK4mHOFjxywrLCYx+QNDQ0EkHNAgBlpjnC3zvqCNsPobgqLRUquNWoCJzxkaTocjAAWzYzKn7U26GjMLNpuDS0uHdeLt/LvadVzjsYTRqB5AlpJy6hxcbnkQJVTjcY51J0ntGmZG/sOEHgLcb3W+Pax0eI2nkD2h16JD2OF+ySJE6nUfNQsXjczqop0S7OwVAX7jE2nz8lA7TnVZa+Dh2GTc6Ng6RClYagS6mCyuScO6xsNHGbfRJ0NDsTVc/DVHvYC5uTiLOykEaaFRGYfKyuwXyPaQd05i2QPAqUxoFPDO6ru1HSSQRYtO881nWY8fa2TlhwMCBYPj9QtypUDHMe1vWZBPVB0gaFtpjcezK946PV3PwtF7+86mwnxIC/P22A4Mygkl1Om2J/FAE8RdfobY2GNPD0mHVrGD0AXSLimIiKtCIiAiKu27tXqKRcLvNmDnxPIf3VS3Qh9IukjaH3bCDVI/xHE8+A8/Hjvt09u8n1vfXjzVPtCs/MXuJLiZcSTv+qjvrmDexvrv8F5M8+aaX1LESTEHh+xW8OESYH1XKfaSOMmLz6eKnAuLRAKkxZqbiMTFxczw+ihNDjm47p4FSesAgvi2v+1JZUp1DLIadOS3jjpnapq0gCHOMX0E7rA+a20T+I9kjS/G31WzHYfJ2ncIsSdDrMqF1zSMs3kEE3H8rU7G/EV4kaZRM6/2xCijFlxbwvPA7hPkFFxmIJBIBBLg3XcDP6LZSJIcANYy6cd27iroZte4QOBLj8rqGMTNTMLB5txBBn9lOIBM7suUxxI/lQ6eEDHZT7hJ8je/lCRUmjjobmOo7JG48x6Fbn7QjNbuCR5xrx1WNKhMAizgSeR3XXwzlaSO86Hcxun1+SxVbaGMIk5dGhw/8omeV0wmMu/IzSAfAmCPqt9Kk7cR3hM/g/bRbqLA2SXWDnOPNrrN+Zhc6rTVxH3kFk9oMni3+IBW0Y15EhgBcHmfjFmx9FrqUhI7XdbkJ+IyQf7wSs9htJOY+hpi/qmzSO/EvIu4ANyG1zA74j83zWeEwjoA7RJzMJNovmP95LSzExpTFw2Z4PdJ9Alba1ofUy99vZ4u7pjwCu6umvF0mMouywIs4EmXDTz1XP42lnDWgQT13aJsBDd+mv1VjtKqHsdlaZLQBJv2SIEc9VRYvFNqljAMuUMZcCSXdpx8IausvRJ2m0+tY2uDVAcxjGWIgiRbTgp+GxGIFSmGvJDKBIgt3sJg+Z0VMwNe2MrAatSe1IIa3erBmEaXOPVkdb2GGm4OgCATHCP1WOTfF8+01fs9MEkh1VxPD3RuKmV8Tmq4hxDoyuG87w0G/qqw0gKAAeT1dUgAjiN2/cpmJ/5a/AsdvtcN3HS61KzY0tY6tUw1FhL3vewRAsGuBN9coaPmv0bTbAA4AL8+9FsW9mPwnVjM8uDdNG3z+QEX8F+hF3x9JBERaURF8c4ASbAIMMRXDGue4w1oJJ5Bec7V2y6tULpjcAdAFebb6QtrsNOiczZ7R0Ji4yg6if7x4najni8SOS8/lyvqJrbZipntNHODuW3DNov7zbBc/SqPJOcwL6R/KjjFFgcCTrY8VMcSu5xOM2dQaPtFRlFx0BAnxWmu9kTTLXtIBaQZDgdCI3Lx7bQxNSu57HVcx0LQSSI7uZvcE7jYzyXY9Fw+nhw2oDIm24FxLiB4T6ldcv1HPj+15jm5hefDdf8AZVeR1F2YdoQdLETpMWCs8VipygWga81CxNa5aTInwOnI8bpjCor9vOqyH5hGjpl0aQ78X6LJtIZ4BJOoPKLz/d4VacO59SNzju3brq0pVINpGWRfSDET8vRUbeqALQRZwJPAn6LfTpABvw3d58fNZVcKS0iwFo4eI+a1HKAZPeEen7LCsmuBOXUvOby1A/RRnVgXZ47zssctx8wPot1TFta3MASWWnz/AHUM4gzAaNMw4TG5ZXSaQ7I5o90gD8s3R0lzwSIe0Bt7T/uVEbWMtl8ANIPiZifl6KM97WgSSerMnnP8j6rG2pFnTqNAlz4GUsIGuYz+/wAltbiGAhoDnX6snw7UjzVTTrCCAwm2e/E6D5raMRUg3ayQ07tfePpK53JqYrCvXJILadyM1/xCwUepinAntMYLEbzOr1ofiBJPWF0FrwG8Nw81iacaCLmN7jP0WLdta0i4vGAS57yWyZcTDYd+wFoUnY/RvF4u+Hw+Vhj72rLG+IHedbwXzC4Zoq9aKXWupu7JcA5giJimXtB8dV6t0e6dUKwDHtdh3xbOMtN0a5HG3kb+K74ePG/2Tn8RwO0fZbj2slppVDqQ2WmeWaZ9VxuJ6PVabyK7Hse6xzC55NOhn0AX6Ya4ESDI5LVisGyo0tqMa8Hc4Aj5rrfDNfb0sz17fnehs4tEyBaCfdY38LAbOPgtvVlpzNADiMlJo7LgPxEc16xtP2bUXdrDuNJ25p7dPyae75QuI250axGGzF9MgRHXMmrPjoWW5ea830c8b+XS541zxYJFMk5KfbqO1k7x+iPJc173NvVLQ0jWCZmOFgEqiBlFqQMm4JqHcJFp+iiYjaAZ2rio4NDKbRMbgGzvPy1XXHGuWVjqPZphM+1szO0yjSMu4ZoaAP8AGfNe2LiPZb0TfhMO6pW/5q5DnD8Ijst8gu3Xpk1GRERUFi8SCLab9PNZIg/PGObXw9aoKdVoc1zgaLrFpk93lw8lHq9KsS0g1mERxGo5O0cvSfaj0C+0f/14cHrmCHhur2jQxvcPmPALzA7eOXJVpggWMT4XB0PJefGcOq653n3pZ09pMeA5sGed/A81lkD7HTcqGaLjNMGmfzdn0jTkrA4kAWez5rfThZUl2EY0nedICk4fFQBY2/onxVK+vec4k8BZbaFdzjFyEt6SRfVZDRvud3HVQ9oVRFgRm9b7xy/vJZukQATpIkAb448FhhcKHOkuudxv52U2abMNRDKbnOOkN8Z5+BKxwzyTeACdea3bc2iKAazJTqU8kuDhMknvC1iIVNhekDbNZSa3nJd9bDyWMsuM27+LxXyXUdIGA5cuYxqP1C2jAyBJFjY7/P8A2qyljXHUwpQxltVw5/h1y8Mx91Mbs5oBk63MrIYWnua0+U/30Vecbw/voF9OPIG/5/unKsccYl1m02glwAA+AD0lt1W1sdTMg0swI1Ja2TwsFHxGJc83cQNwEmCo7MPMGDY6m3iYWL5DST9qpENs9pkgBrs143yNwUVjGWhr3DKRLret95W5tGLAgQdw3a3/AFWX2YxmeTlGs6meAXPdyuo11JtswrS4gCAYghvpc8AFZDBfdlzO8HNA3TzWGBFrNDRwcNfOdVMfTpyALQBaYJPEHcvV4/HxeXPPaK+k4FtF9SkGPkfesymxvDxE35qLjKLTANKrRpsBDX0znaSD3j4qVVqgWe52/KysMzCT8YUKqSxpLRVpiP8AqcKjCd/Z3BbsjMatn7fxGFq58LXNae/TLSBA3ltgeExK9v2DtZuJw9Os2we0GOB3jyK8DxdcVCZyVIaIgdW4eR1cuj9n3Tv7E4YbEA9S90sfvYXGO0Pwk87Lfjy11XR7QvhE6o10iRoV9Xccvt32fYfES5g6mofeZoT8TdD46qt6KeyqjhavX1nnEVR3S4Q1v5W8ea7pFNAiIqCIiAiIgLm9uez7B4olz6Ya8++zsu841XSIg8g2v7EalzQqsfyeMp/ybb5LittdA8bhb1KLo/E3tN9R+q/Si+OaDY3XO+PH4a5V+TxVc3VTcLttzbWPyXvXSD2bYLFSTT6t59+n2T5jQrzTpD7GcVSl1Aiu3ho/0OqxcLGtyqLD7dc65ym+hE7vFTKeN3nsjXgPL+Vy1fB1qLsrw5jhucIPoVtw9e8vJMcf0XOpxXG0tqZySQS0CPLjfxULZ1Juuqz+2NI3KEakXmAm9zTWG8buOgpVv7/pSG1uf99VzNPbLZgZieQ/cqbRxzzowhcr18NXtfNrDXXldfHwdfEKqJrQSKZPC8DzJV70a6I4jHNLqdeg0t7zCHl7fESPUWK5cM879q/bPaNAiBv8AsqdSLmAIudfDVdXR9j9Y9/FgD/66Yn1cSrrAeyPBMINXrMQR/8AK4lv+OgW8f4ud/tYXyYz083q7bpR2Saka5AS3zcOyPVU9XaLHuzF5Y73SHS0co/VfozDbKo02ZGU2NbwDRCh1eiODcZdhqJP5G/svRj/ABpj6rnc9+3gdHpGAcr3j8zYI826FTD0rj3qVVp924d5CCQfAL3E9EsHEfZqMfkb+y2YXo5haZmnQpNPJo/Zdfp/ti6vw8cwj8Q9s08Niw03gsD2/wDsQVoZsbH1nhlHCPYSbvcDSaOJMOMr3sBfVrhGdPHGeyLHVHgVq9JrIu5ozO8BmELqtk+yDA0spqB9d7YM1HEiR8OgXcotTGRXxrYEDQL6iKgiIgIiICIiAiIgIiICIiAiIghbR2LQriK1JlQfE0Fc5ivZRs5//SWfkc5v0K7BEHnWK9iWEddlWszzB+oXJba9nxwjortz0vdrNGnJ/DzXuSwq0muBa4Ag6g3BWLhPhd14PT6IUh2h2mneP1/lSsLsRgPZaDGo7rx5AwV3m1OgTmEvwTg2daT+4fyn3fouZxrDTMV6bqLhvdYf+L+6RylefLHKJdoFbBtjVwPAmD/7W+a07IxxweKZXGbLMPnew66cNfJW1PFBwiRUHEESFX4+kwyItxkN/vquPK43cXH8PZ6VUOaHNMggEHkVmuL9m+289N2GcZdSAymZlh03nQgj0XaL345TKbhehERaQREQEREBERAREQEREBERAREQEREBERAREQEREBERAREQFhVotcIcA4HcRIWaIKLEdB8C+5w9MHi0ZXerYKp8f7M2u/4sRVpjg7LUHq4Zvmu1RSyX2OQ6JdATg6zqzq7qri3KBlDWgTOg3rr0RJJJqAiIqCIiAiIgIiICIiAiIgIiICIiAiIgIiICIiAiIgIiICIiAiIgIiICIiAiIgIiICIiAiIgIiICIiAiIgIiIP/Z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602451" y="4005064"/>
            <a:ext cx="7993063" cy="197708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 algn="ctr">
              <a:buNone/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JESSIKA F. ROCHA MENSEN</a:t>
            </a:r>
          </a:p>
          <a:p>
            <a:pPr marL="0" indent="0" algn="ctr">
              <a:buNone/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ZOOTECNIA-UFPR</a:t>
            </a:r>
          </a:p>
          <a:p>
            <a:pPr marL="0" indent="0" algn="ctr">
              <a:buNone/>
            </a:pP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(PISCICULTURA)</a:t>
            </a:r>
          </a:p>
          <a:p>
            <a:pPr marL="0" indent="0" algn="r">
              <a:buNone/>
            </a:pPr>
            <a:r>
              <a:rPr lang="pt-BR" sz="2000" dirty="0" smtClean="0">
                <a:latin typeface="+mj-lt"/>
                <a:cs typeface="MV Boli" pitchFamily="2" charset="0"/>
              </a:rPr>
              <a:t>jessikactba@hotmail.com</a:t>
            </a:r>
            <a:endParaRPr lang="pt-BR" sz="2000" dirty="0">
              <a:latin typeface="+mj-lt"/>
              <a:cs typeface="MV Boli" pitchFamily="2" charset="0"/>
            </a:endParaRPr>
          </a:p>
        </p:txBody>
      </p:sp>
      <p:sp>
        <p:nvSpPr>
          <p:cNvPr id="6" name="AutoShape 4" descr="data:image/jpeg;base64,/9j/4AAQSkZJRgABAQAAAQABAAD/2wCEAAkGBhMSERUTEhQVFBUWFxUaGBcXGRgYFhsaGBcaFxgYFhkYGyYeGBojGhgaHy8gJScsLCwsGB4xNTAqNSYrLCkBCQoKDgwOGg8PGiwkHyQsLCwsLCwsLCwsLCwsLCwsLCwsLCwsLCwsLCwsLCksLCwsLCksLCwsKSkpKSwsKSwsLP/AABEIAL8BBwMBIgACEQEDEQH/xAAcAAEAAgMBAQEAAAAAAAAAAAAABAUCAwYHAQj/xAA+EAABAwIDBAcFCAICAgMBAAABAAIRAyEEEjEFQVFhBhMiMnGBkQdCYqGxFCNScsHR4fCS8TNDgqJTY8Ik/8QAGAEBAQEBAQAAAAAAAAAAAAAAAAECAwT/xAAjEQEBAAICAgEEAwAAAAAAAAAAAQIREiEDMUETIlFhBDJx/9oADAMBAAIRAxEAPwD3FERAREQEREBERAREQEREBERAREQEREBERAREQEREBERAREQEREBERAREQEREBERAREQEREBERAREQEREBERAREQEREBEVViOlOEZU6p1emHiZEzEayRYHxQWqLl2+0fBmo5gc4hoJNQN+7tunX5RzWOH9pGEcxzz1jQJiW9/kyCQTylE3HVIqTC9M8HUe2m2s3M7QEObPKSInlMq7RRERAREQEREBERAREQEREBERAREQEREBFynSDpwKRNLDM66rIE6UwdYJ1Ji9rDjoDyGN6QYqqcnXOcXHtZLMBHuUgOE3c6fVZuUibel7Q27h6AmrVYzxcJ9BdV9fpxhWNa4ud2hLRkc1x3Wa4AmV57TwQYew0PrDV5vTpH4RrUq8z8hZbBssQXOFR9R2okhzudSp7o+EfNc/qX3pNu4w/T/AAz9G1ZBuMl2/mIMDwJlbz00w2fKC51u81sg8hvd5BcBU2a+2cNaxvuUxLRya3R3ibcgs34etc0Wim1w1kOqED8b5OXwb6hPqX8G3bVenuHaSCHy3UdkkeMOhvmQlPp7h3AECpB35WgTwHa7R/LK8++xupt7DS473FpyA8KbTq74j81rr4d2UB7MzzzdAHCpFo+HTks/Vo7h/tGYQTTpEjNlDnOABPwhoOY8h8lV4jpziX9w0qTZgPiZOmVuYnO6eAjxXL7TYwsZ94XuiCwDK0D8IP4eMa75WvFYYPLACaZa0AkiAziKbeMb9f01ztTaw25tzGVO89zjmDAGmGNI96pkhrnfDeJ9aZ9Z5JJZlZRBBbl+8qkWdmncT6eK2bR2eKPVNY9zjOYUhI7UyHvM3UsAnFZy+o4VmuBqwBAcC0MpN0JzD5Kb+UVj2dqh1jIbclg/42AO7TjNi4CLHh5LczZtTNTqUnCqKhf233Nj3QzcSL/stuHoZsNUoOZV+7IeymD23QYe6oD3QSR6cVqxTurFDEUgczTDoIFKk9tzfeSCFeVNI9LDNcG5Qc8uzdZpA0I3/RTcD0mqYHNUp1nOYLuH/TmOsh1yYGovzWivUbTxhILnMrB0Pd+GoCBG4XPyVbsnZrq+NoYR7SQajXPb8LJJJ5TC3jdprt7v0Y2ycXhaddzDTLxOU/3RWqxpUw0BrRAAgBZLbqIijV9p0WGH1abT8Tmj6lBJRYseCJBBB0IuFkgIiICIiAiIgIiICIoe0Nq06Il7gDFm7z4D9Ut0JGIxDWNLnGANSuH2t0kq1zlpS2mbARc8X1Dw4MBvvJm2/Hba+0EtMBo7o3E8+J1UTrxLIgAyPpw0PJeXPO3qM3JCo7DhpzOLZ70C8E6SeOpO8lTKeAbTIAaAC2x1EaRyW0OgPae04m0ngZPyR9doIM9ktgj6wuW8ts7a+pDmsaDlM7u6VtwtZoc8EQAQItIixIMclV0tojK0agOIvqNFjXxTg99rah3juTLuaSL7HGm4zlBIaMsGx/RV2ExopgeJ11HrqPFRTjn5mkd0th3EHiPNVdWu4gOBEhx82n9rrOE3NX0tdg5zXU2uyDUzH/54hVuLyguADgZFmnslt7gbzpKi0sYerLQ6Id2T62PPRQsZinF7u2BpF7h3rpdZwklWrN2zw8S0CWkAGNJ3yN2qoNt0sQ03Y0lrhJjU+dip1LaDmFxDtA0+DrTqpFbF1HlzmuGWBY7nQLGxtddZdVFU+nDusLSQ61QaHhlHAKPVwWV/ZeA6m3NR1LGb+yB3nwutwVBtZmVzR2spMQDJF/Qqk2vgXUIcJOR0g72g6g8ue5axyu9VVNUxo61lWLVhFUS7O4xlJqO/62x2oH8KJh8OHOrYTs1LFzAJbSbl7QM2zEjeV9xIDmVqdssio0FxaznO+of2UXaFc1sPSqDrajmEscWDKyB3Y3wBvhdNX0HW9Zg39YRnouZkg6B1i2OEiV0vsawZfjK1bUMptZJMkuccx+ULjtohlKiWspPJexrnOJMAiTliIleley7AHB4epVrFpfVyPLGEEMbADcx+q6Y9eyPSiVVbS6RU6URcu0N8nqNfJVW09rOcdRIk5Pce34QbuMcfJc9isa3Kd1F+lR5lzH8AN36hXlC38N+2ekFZ5NN7zTfEtpts1/KdbjS5BXHbS2m1zSWtyCAH0wBYz3hG6eNwbLZjq7qrCztGrSNnjQsElwnlqI5qtxGPaC2uRn6yW1ALXHevxIg+qu2HZ+zzpiWVmYF4zMdmNN28WzEHl9F6ivz3svaJpYmiadiyuwT8LnBv0K/QYK06Y+n1ERGhERAREQERVO2dtil2GXqHzDeZ58v6ZbrujPbO3G0G8XnRv6u5fVcJiMW+o5z3OBcb6WtwnQQt9cGXFzsxJkk3PiVCrseb6Ru4rx5eXl/jNSqIGZrt4FxO7fpyK1kZGdmSMwME3i8fVaRVMhu+PDy9FoxWK7T8vZEDf4T8/qpNsJDa5Y4iTrLb7nCSD8vRavtGbK4niCJ9YCiisA6HHe0g+IiP7wWTGFxDt1ybQP8AcLdNAc1pAb3XOMnfwWVcPcHeIjd/Totbags0CZJIJtfdC3GctzcHTWYv6RKUfHMJIM9ksg8jH7qGzZ7gymC4FzXOPkbqaHskjUOgDx0Phr/tQTXy1BacneFryPpaI+qklVMOD7GW3adLYjib+KwxeABzuBnOQPMb/wCeakfbGiBGgLhz3xy3rXXxcho/GZPI8PCy5zkrVi9nNLamsvIHmN62DByx4DiM5EcZAvZZNxjXiJu4k/47tea14LaocSOEv01Osa8FfuH3CB4qENebuEXtDdfqrGvinFoBIcJfuvlN2kW1lVf2prKsaBzcx1960eFx81MqUmEOYXmDlp21G+beivexRY3ZrqdQVKWTJD2wXFoHESGkgX+cKPh/Z7jKk/e0W0yRMmpVdpPvFrVbBwFIjK4mHOFjxywrLCYx+QNDQ0EkHNAgBlpjnC3zvqCNsPobgqLRUquNWoCJzxkaTocjAAWzYzKn7U26GjMLNpuDS0uHdeLt/LvadVzjsYTRqB5AlpJy6hxcbnkQJVTjcY51J0ntGmZG/sOEHgLcb3W+Pax0eI2nkD2h16JD2OF+ySJE6nUfNQsXjczqop0S7OwVAX7jE2nz8lA7TnVZa+Dh2GTc6Ng6RClYagS6mCyuScO6xsNHGbfRJ0NDsTVc/DVHvYC5uTiLOykEaaFRGYfKyuwXyPaQd05i2QPAqUxoFPDO6ru1HSSQRYtO881nWY8fa2TlhwMCBYPj9QtypUDHMe1vWZBPVB0gaFtpjcezK946PV3PwtF7+86mwnxIC/P22A4Mygkl1Om2J/FAE8RdfobY2GNPD0mHVrGD0AXSLimIiKtCIiAiKu27tXqKRcLvNmDnxPIf3VS3Qh9IukjaH3bCDVI/xHE8+A8/Hjvt09u8n1vfXjzVPtCs/MXuJLiZcSTv+qjvrmDexvrv8F5M8+aaX1LESTEHh+xW8OESYH1XKfaSOMmLz6eKnAuLRAKkxZqbiMTFxczw+ihNDjm47p4FSesAgvi2v+1JZUp1DLIadOS3jjpnapq0gCHOMX0E7rA+a20T+I9kjS/G31WzHYfJ2ncIsSdDrMqF1zSMs3kEE3H8rU7G/EV4kaZRM6/2xCijFlxbwvPA7hPkFFxmIJBIBBLg3XcDP6LZSJIcANYy6cd27iroZte4QOBLj8rqGMTNTMLB5txBBn9lOIBM7suUxxI/lQ6eEDHZT7hJ8je/lCRUmjjobmOo7JG48x6Fbn7QjNbuCR5xrx1WNKhMAizgSeR3XXwzlaSO86Hcxun1+SxVbaGMIk5dGhw/8omeV0wmMu/IzSAfAmCPqt9Kk7cR3hM/g/bRbqLA2SXWDnOPNrrN+Zhc6rTVxH3kFk9oMni3+IBW0Y15EhgBcHmfjFmx9FrqUhI7XdbkJ+IyQf7wSs9htJOY+hpi/qmzSO/EvIu4ANyG1zA74j83zWeEwjoA7RJzMJNovmP95LSzExpTFw2Z4PdJ9Alba1ofUy99vZ4u7pjwCu6umvF0mMouywIs4EmXDTz1XP42lnDWgQT13aJsBDd+mv1VjtKqHsdlaZLQBJv2SIEc9VRYvFNqljAMuUMZcCSXdpx8IausvRJ2m0+tY2uDVAcxjGWIgiRbTgp+GxGIFSmGvJDKBIgt3sJg+Z0VMwNe2MrAatSe1IIa3erBmEaXOPVkdb2GGm4OgCATHCP1WOTfF8+01fs9MEkh1VxPD3RuKmV8Tmq4hxDoyuG87w0G/qqw0gKAAeT1dUgAjiN2/cpmJ/5a/AsdvtcN3HS61KzY0tY6tUw1FhL3vewRAsGuBN9coaPmv0bTbAA4AL8+9FsW9mPwnVjM8uDdNG3z+QEX8F+hF3x9JBERaURF8c4ASbAIMMRXDGue4w1oJJ5Bec7V2y6tULpjcAdAFebb6QtrsNOiczZ7R0Ji4yg6if7x4najni8SOS8/lyvqJrbZipntNHODuW3DNov7zbBc/SqPJOcwL6R/KjjFFgcCTrY8VMcSu5xOM2dQaPtFRlFx0BAnxWmu9kTTLXtIBaQZDgdCI3Lx7bQxNSu57HVcx0LQSSI7uZvcE7jYzyXY9Fw+nhw2oDIm24FxLiB4T6ldcv1HPj+15jm5hefDdf8AZVeR1F2YdoQdLETpMWCs8VipygWga81CxNa5aTInwOnI8bpjCor9vOqyH5hGjpl0aQ78X6LJtIZ4BJOoPKLz/d4VacO59SNzju3brq0pVINpGWRfSDET8vRUbeqALQRZwJPAn6LfTpABvw3d58fNZVcKS0iwFo4eI+a1HKAZPeEen7LCsmuBOXUvOby1A/RRnVgXZ47zssctx8wPot1TFta3MASWWnz/AHUM4gzAaNMw4TG5ZXSaQ7I5o90gD8s3R0lzwSIe0Bt7T/uVEbWMtl8ANIPiZifl6KM97WgSSerMnnP8j6rG2pFnTqNAlz4GUsIGuYz+/wAltbiGAhoDnX6snw7UjzVTTrCCAwm2e/E6D5raMRUg3ayQ07tfePpK53JqYrCvXJILadyM1/xCwUepinAntMYLEbzOr1ofiBJPWF0FrwG8Nw81iacaCLmN7jP0WLdta0i4vGAS57yWyZcTDYd+wFoUnY/RvF4u+Hw+Vhj72rLG+IHedbwXzC4Zoq9aKXWupu7JcA5giJimXtB8dV6t0e6dUKwDHtdh3xbOMtN0a5HG3kb+K74ePG/2Tn8RwO0fZbj2slppVDqQ2WmeWaZ9VxuJ6PVabyK7Hse6xzC55NOhn0AX6Ya4ESDI5LVisGyo0tqMa8Hc4Aj5rrfDNfb0sz17fnehs4tEyBaCfdY38LAbOPgtvVlpzNADiMlJo7LgPxEc16xtP2bUXdrDuNJ25p7dPyae75QuI250axGGzF9MgRHXMmrPjoWW5ea830c8b+XS541zxYJFMk5KfbqO1k7x+iPJc173NvVLQ0jWCZmOFgEqiBlFqQMm4JqHcJFp+iiYjaAZ2rio4NDKbRMbgGzvPy1XXHGuWVjqPZphM+1szO0yjSMu4ZoaAP8AGfNe2LiPZb0TfhMO6pW/5q5DnD8Ijst8gu3Xpk1GRERUFi8SCLab9PNZIg/PGObXw9aoKdVoc1zgaLrFpk93lw8lHq9KsS0g1mERxGo5O0cvSfaj0C+0f/14cHrmCHhur2jQxvcPmPALzA7eOXJVpggWMT4XB0PJefGcOq653n3pZ09pMeA5sGed/A81lkD7HTcqGaLjNMGmfzdn0jTkrA4kAWez5rfThZUl2EY0nedICk4fFQBY2/onxVK+vec4k8BZbaFdzjFyEt6SRfVZDRvud3HVQ9oVRFgRm9b7xy/vJZukQATpIkAb448FhhcKHOkuudxv52U2abMNRDKbnOOkN8Z5+BKxwzyTeACdea3bc2iKAazJTqU8kuDhMknvC1iIVNhekDbNZSa3nJd9bDyWMsuM27+LxXyXUdIGA5cuYxqP1C2jAyBJFjY7/P8A2qyljXHUwpQxltVw5/h1y8Mx91Mbs5oBk63MrIYWnua0+U/30Vecbw/voF9OPIG/5/unKsccYl1m02glwAA+AD0lt1W1sdTMg0swI1Ja2TwsFHxGJc83cQNwEmCo7MPMGDY6m3iYWL5DST9qpENs9pkgBrs143yNwUVjGWhr3DKRLret95W5tGLAgQdw3a3/AFWX2YxmeTlGs6meAXPdyuo11JtswrS4gCAYghvpc8AFZDBfdlzO8HNA3TzWGBFrNDRwcNfOdVMfTpyALQBaYJPEHcvV4/HxeXPPaK+k4FtF9SkGPkfesymxvDxE35qLjKLTANKrRpsBDX0znaSD3j4qVVqgWe52/KysMzCT8YUKqSxpLRVpiP8AqcKjCd/Z3BbsjMatn7fxGFq58LXNae/TLSBA3ltgeExK9v2DtZuJw9Os2we0GOB3jyK8DxdcVCZyVIaIgdW4eR1cuj9n3Tv7E4YbEA9S90sfvYXGO0Pwk87Lfjy11XR7QvhE6o10iRoV9Xccvt32fYfES5g6mofeZoT8TdD46qt6KeyqjhavX1nnEVR3S4Q1v5W8ea7pFNAiIqCIiAiIgLm9uez7B4olz6Ya8++zsu841XSIg8g2v7EalzQqsfyeMp/ybb5LittdA8bhb1KLo/E3tN9R+q/Si+OaDY3XO+PH4a5V+TxVc3VTcLttzbWPyXvXSD2bYLFSTT6t59+n2T5jQrzTpD7GcVSl1Aiu3ho/0OqxcLGtyqLD7dc65ym+hE7vFTKeN3nsjXgPL+Vy1fB1qLsrw5jhucIPoVtw9e8vJMcf0XOpxXG0tqZySQS0CPLjfxULZ1Juuqz+2NI3KEakXmAm9zTWG8buOgpVv7/pSG1uf99VzNPbLZgZieQ/cqbRxzzowhcr18NXtfNrDXXldfHwdfEKqJrQSKZPC8DzJV70a6I4jHNLqdeg0t7zCHl7fESPUWK5cM879q/bPaNAiBv8AsqdSLmAIudfDVdXR9j9Y9/FgD/66Yn1cSrrAeyPBMINXrMQR/8AK4lv+OgW8f4ud/tYXyYz083q7bpR2Saka5AS3zcOyPVU9XaLHuzF5Y73SHS0co/VfozDbKo02ZGU2NbwDRCh1eiODcZdhqJP5G/svRj/ABpj6rnc9+3gdHpGAcr3j8zYI826FTD0rj3qVVp924d5CCQfAL3E9EsHEfZqMfkb+y2YXo5haZmnQpNPJo/Zdfp/ti6vw8cwj8Q9s08Niw03gsD2/wDsQVoZsbH1nhlHCPYSbvcDSaOJMOMr3sBfVrhGdPHGeyLHVHgVq9JrIu5ozO8BmELqtk+yDA0spqB9d7YM1HEiR8OgXcotTGRXxrYEDQL6iKgiIgIiICIiAiIgIiICIiAiIghbR2LQriK1JlQfE0Fc5ivZRs5//SWfkc5v0K7BEHnWK9iWEddlWszzB+oXJba9nxwjortz0vdrNGnJ/DzXuSwq0muBa4Ag6g3BWLhPhd14PT6IUh2h2mneP1/lSsLsRgPZaDGo7rx5AwV3m1OgTmEvwTg2daT+4fyn3fouZxrDTMV6bqLhvdYf+L+6RylefLHKJdoFbBtjVwPAmD/7W+a07IxxweKZXGbLMPnew66cNfJW1PFBwiRUHEESFX4+kwyItxkN/vquPK43cXH8PZ6VUOaHNMggEHkVmuL9m+289N2GcZdSAymZlh03nQgj0XaL345TKbhehERaQREQEREBERAREQEREBERAREQEREBERAREQEREBERAREQFhVotcIcA4HcRIWaIKLEdB8C+5w9MHi0ZXerYKp8f7M2u/4sRVpjg7LUHq4Zvmu1RSyX2OQ6JdATg6zqzq7qri3KBlDWgTOg3rr0RJJJqAiIqCIiAiIgIiICIiAiIgIiICIiAiIgIiICIiAiIgIiICIiAiIgIiICIiAiIgIiICIiAiIgIiICIiAiIgIiI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99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259632" y="188640"/>
            <a:ext cx="684076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HIGIENE PESSOAL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</a:rPr>
              <a:t>Os bons hábitos de higiene e cuidado com </a:t>
            </a:r>
            <a:r>
              <a:rPr lang="pt-BR" dirty="0" smtClean="0">
                <a:solidFill>
                  <a:schemeClr val="bg1"/>
                </a:solidFill>
              </a:rPr>
              <a:t>a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saúde</a:t>
            </a:r>
            <a:r>
              <a:rPr lang="pt-BR" dirty="0">
                <a:solidFill>
                  <a:schemeClr val="bg1"/>
                </a:solidFill>
              </a:rPr>
              <a:t>, diminuem os riscos de </a:t>
            </a:r>
            <a:r>
              <a:rPr lang="pt-BR" dirty="0" smtClean="0">
                <a:solidFill>
                  <a:schemeClr val="bg1"/>
                </a:solidFill>
              </a:rPr>
              <a:t>contaminação</a:t>
            </a:r>
          </a:p>
          <a:p>
            <a:pPr marL="0" indent="0"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>
                <a:solidFill>
                  <a:schemeClr val="bg1"/>
                </a:solidFill>
              </a:rPr>
              <a:t>dos </a:t>
            </a:r>
            <a:r>
              <a:rPr lang="pt-BR" dirty="0" smtClean="0">
                <a:solidFill>
                  <a:schemeClr val="bg1"/>
                </a:solidFill>
              </a:rPr>
              <a:t>alimentos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62" y="4149080"/>
            <a:ext cx="2247900" cy="213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260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2" name="Picture 8" descr="http://www.logismarket.ind.br/ip/caixaplast-estrado-plastico-leve-estrado-plastico-leve-caixaplast-574406-F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" y="4124142"/>
            <a:ext cx="2757092" cy="26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://www.logismarket.ind.br/ip/plasbox-solucoes-plasticas-caixas-plasticas-fechadas-caixa-plastica-fechada-branca-634919-FG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419" y="3789039"/>
            <a:ext cx="2728676" cy="234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18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218086"/>
          </a:xfrm>
        </p:spPr>
        <p:txBody>
          <a:bodyPr>
            <a:normAutofit/>
          </a:bodyPr>
          <a:lstStyle/>
          <a:p>
            <a:r>
              <a:rPr lang="pt-BR" sz="2400" dirty="0" smtClean="0"/>
              <a:t>Constituídos de </a:t>
            </a:r>
            <a:r>
              <a:rPr lang="pt-BR" sz="2400" dirty="0"/>
              <a:t>materiais que não transmitam substâncias tóxicas, odores nem sabores, e sejam não </a:t>
            </a:r>
            <a:r>
              <a:rPr lang="pt-BR" sz="2400" dirty="0" smtClean="0"/>
              <a:t>absorventes </a:t>
            </a:r>
            <a:r>
              <a:rPr lang="pt-BR" sz="2400" dirty="0"/>
              <a:t>e resistentes à corrosão e capazes de resistir a repetidas operações de limpeza e desinfeção. </a:t>
            </a:r>
            <a:endParaRPr lang="pt-BR" sz="2400" dirty="0" smtClean="0"/>
          </a:p>
          <a:p>
            <a:r>
              <a:rPr lang="pt-BR" sz="2400" dirty="0" smtClean="0"/>
              <a:t>As </a:t>
            </a:r>
            <a:r>
              <a:rPr lang="pt-BR" sz="2400" dirty="0"/>
              <a:t>superfícies deverão ser lisas e estarem isentas de imperfeições (fendas, rachaduras, amassaduras, </a:t>
            </a:r>
            <a:r>
              <a:rPr lang="pt-BR" sz="2400" dirty="0" err="1" smtClean="0"/>
              <a:t>etc</a:t>
            </a:r>
            <a:r>
              <a:rPr lang="pt-BR" sz="2400" dirty="0" smtClean="0"/>
              <a:t>).</a:t>
            </a:r>
            <a:endParaRPr lang="pt-BR" sz="2400" dirty="0"/>
          </a:p>
          <a:p>
            <a:endParaRPr lang="pt-BR" sz="2400" dirty="0"/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12775" y="274638"/>
            <a:ext cx="8074024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EQUIPAMENTOS E ACESSÓRIOS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MSERQUEhQWFRUWGBUWGRcYFRcYGxcaHRcXGRscHRoXGyYhGBwlHhQWHy8hIycqLCwsFx8xNTAqNSYrLCkBCQoKDAwNFA8PFCkcFBwpKSkpKSkpKSkpKSkpKSkpKSkpKSkpKSkpLCwsKSkpLCwpKiwpLCkpKSkpLCkpKSkpKf/AABEIAMcA/QMBIgACEQEDEQH/xAAcAAEAAgIDAQAAAAAAAAAAAAAABQYEBwECAwj/xABAEAACAAQEBAMFBgYBAwQDAAABAgADBBEFEiExBkFRYSJxgQcTMpHwQlKhscHRFCNicoLh8TNTYxVDotIkksL/xAAVAQEBAAAAAAAAAAAAAAAAAAAAAf/EABYRAQEBAAAAAAAAAAAAAAAAAAARAf/aAAwDAQACEQMRAD8A3jCEIBCEIBCEIBCEIBCEIBCEDAIi+IOI5NHLzzmA+6o1Zz0Uc/PYREcV+0OnomCH+bN5opAyjqx1t5bxozjTimqq6gz3yhQAqqoJVVBJt1vrqYDalB7Y0LkTpJVCdGRrkDuDa/ofSL1hGPSKlc0iYrjmAdR5qdR6iPl6VioIuyso2uQct/Pl6xKUlayFXlsVI2ZSQfQiA+nbwjTGDe12oRSs1VnCxsx8LA20uQLML9h5xPYD7XUsBWKEP/cQEr6qbkehMBsmEcK1xeOYBCEIBCEIBCEIBCEIBCEIBCEIBCEIBCEIBCEIBCEIBCEYuI4lLkS2mTWCIu5P1qewgMh3AFzoIpmI+1ajlmaozOUAylR4ZjaggHkBp4jprpeKdx37T5lRTvJpJZRXDK7sRmKHSygaLceusarkYi1yr7jtaKicnfxeIV8xpMpM84vMKXyjwrc+JjvYDfn5xhTJpRzLnK0qYN1cEH9jHvh+IFWDS3ZWGt1OUj5R24gz1bZ5rlmAA1tawHIC3npvvEV1xOoebKEt5jZRsP3+967RFYXhc4uVlMPU2v2sdCYslJwI5oxPp6mXMKKWnSXIHu7E7G9wLW3Fr84gKfFEvlbwna3L5wHY4kEYpM0I5g5l/wBRmS6gMLg3HneMGpokmcrdxvHb/wBLWXLDy5j5+a5d+9xpbzgNg8O+0+qp7LMPv0Gln+IDs+//AO142Vw/7QqSqsof3cw/+3Msp9D8Lehv2j5skYwRpMHqv7RIS6kEXFmEB9U3jmPnzh32kVlLZQ/vZY/9uYSQB/S26+W3aNo8Pe1CkqLK59xMOlphGUns+3ztAXKEdVe8doBCEIBCEIBCEIBCEIBCEIBCEIBCEIBCOLxW+JOPaakDKSXmqL+7TU35AnZfX5QGfj/E0ijQNOa1/hUas3kP12jR/tI46nVkxPdpkkyySgOpYmwu1j+A2ivY7xfNqKmZOnL8TaAE+AclF+UdZU8TNmv2/wCYqMirlzpIl/xMl5QmKroxHgdWAIIYaXsRodRzj0kOoIOVH/vRXH/yG/OJrEuMqidR/wAK/uyLAe8KeLKBa3Tpra+kV3hzhGqqXmJIYAohmWa+VtQABbYm+/aIqOrcJfNmQ3PIDQ/h+USczDauTJE2olFZRtZiy631FtfFHnW+8p393Uy2lNtY7N5MNxHNRP8AeoFPwC5AzbE7kDkTAeKYkjjw635H9QY9sFl06z1aok+9lahkHO6kX16E33G24jDw/h0TJoX3ySVP2nBtfzXbzjvjB/hJzSlmLPVTbOv77H0+cBn8VYdSyCrUE13V7ky3U+DsWbY9tfOIqXioIAdShOlyNCex9YyZNSHAsR5bH5GLPgPE0uXJ/hqmnSfTkk2sAyk7kE6E7dD3EQVamC5w+RXt94aGOcfnCa4eVKWTYAH3e7HqQLA+g87x4VtC3vm/hVKoz2SWSW3NgCepv+MZFfInUz+7q5TSW6n4W8mGh+cKMKgea4YiW7KguzKhNh1I5CMyTWA7G4jNw/GZkls0prfI3+u0QddSOWLi7MSSTex118oouHD3HFXSWEqYSn/bfxp6A6r/AIkRs/h/2t002y1A9w55k5pZP926/wCQ9Y0nLweqWSJxQOlrkowLKP6l0Nu40jzpZivqrXtvY6j9YD6plT1YBlIYHUEEEHyI3j0j5ywfiKppTeRNZBzXdG80Oh89+8bH4e9r0p7LVp7pvvpdk9R8Sfj5wGxoRj0dfLmoHlOrqdmUhh8xGRAIQhAIQhAIQhAIQhAI6vMAFybAaknlHEyaACSbAbk6Aesae499oPvprSJT/wAgWFxoHPO55r0gLB7QfafJkSTLppmec4sGQiyC+pzdbaadY1JKxVZm5IY733J63O8ZFRKVx4lBiJnYOVN0OnQ7j5bwROYVWmTOE3Ikwi48Y5HQ2YaqbaXGv5RHcWsk2YHppCyAB9lrm/O5057aRFLjDIxFiVHI7/6jPk1Imag27GCo6mxNxo6lgNyBt5xMYdiBUiZJmFWGoZWIIPprEphfEc6mlvLQSyHB+JASpI+IEWJPncdoqNVQTM+ZCWYn7O5JO1hAS2PzXq5hmTnLudybcugGgHlE7TezQvRpUUdSrMqAzZbEZVbci+6W/q3te9orkymqZCBqmQ6qftW/PpHvTVl1ORvCwsQDuOh7djEGBKxhPhbwsPl8+ce02WrjWx7xnYPQ0n8TLapS8kE51AzXuCBpva5BNtdNIzOMuFaakRJ1FUrMlzCcsq+c6b2+0oF/ta6iKMHCcNw9ZEz3zT/egEoFIyk8raaHz09YgJeKOjeLVb2BvYj1jvJxBWNjdD3/AHj2NKCRdQ1jfX/R/WAy6atDWKkgjvZh+sWOp41qJlK9POyTlYWVpi5nXvf7Rt1uR1iPx+skTaaUsmjSTNTQshNrDpzYk6+K9oq9LizK2V/GdrHf59YgnOG+DJtVMdKeciMqFwsw6ObgZQBsdb7aWjwxKkn0r+7q5TSm5HdW/tYaEfWkJFUpN1OVh/iwP6GJbFsdn1UpJU+YXVNRe1zy1YC7W7nnFEdJdmllcxyNYkBjlNtjpzjC/wDRSZikPlW+pt4gOum8Wjh/2fJUyb0tUqVWZryH+EqNuV77m4BtcDSIevlTaWYZdXLMpuR3U8rhog9cew+ZSKsz3yTpbaKfhmeq6hvNSe9owJFaHFwR5cx6R7NISaLkZh1H7iMKTw8A+kwgcr7j5coCawXHJ1NMDyJrSzcXsdGF9QRs2nWN+8P8aUtWP5MwZ+ctvC49CdR3W4j5mrphp3ysyzBpYg669+cZFDXK22p36GKPqTDsVlVCZ5MxZi9VIPz6HzjLj5ew3FptPMzyZjS26qSPQ9R2MbL4f9sRFlrJd/8AySxY/wCSXsf8T6QG1oRH4TjsipTPImLMXnY6jzB1X1ESEAhCBgOsyYACSbAbk8oqNd7QESblRC6AG7XsSbaW6DuY68e4wvu/cqTnuGNtgByPW9xpGuK0MwIByn8/XlASWPY7MqWLOdNcqg+EDt184wMJp6JhMSrlvd9FmqT/AC++Qb/j5RB++dDbUduUe5rVJsdD0MBlcT8PyKNZZp6kTyy3KgAi3XT4fI6xBycTU9m7/WsZs4i+1/rt+kWWiGE1bf8A5MoUrhLeEkSmP3tNVfz36kwFGq6ETPi3684i6qiaUpK3buOXyjPxKrEqawk55kq5ClgAxH11jtLq1mfCduVtflARFJjLWyt4h15/7iXpSp1Xl9ekedXhatrYBuo39esRFdImS2BAIUfaH69PWAtGN4xPqZay501nVL5Q1ufUgXbte+kQuDcJVU+aVpl1Gp1A0623Ijyo8YuLOPURLyKgqQ8tiCLEMGsR5EG4gMfEhMpZnuqlcraahrq3ccx6x1vm1uCPQx0xSW092d2LTGNyzG5bzJjNwD2f1M2S86XNlgLut7i/RrfD5kQE/wAKYhQrJemrZF0mPmM3LmKnKFAt8Sgam66+I+cVziigk01QRQzDOl6b6r1sraE28vnGIMRyNkmgKwNrggr6EG0ZTm633BgMNarULNVpbEAgMCLqdQRcag6a84kcNrfcTFmqFLg6ZlDfO/530i8UfFtFWSRIxKQBlUKsxVLBQBYaDxSzputx5RrSfTsakSqRXdXbLLRiMx10F9gbCAkeKas1b+8WWEIA+DViepO5iOwVqmaGySZk0S1uxVCSo66DXy3+UZFPiCt4CCjj7LaEfv8AnE5hHE06jJaU2h+JWF1bzHI9wbxMELTVdyCh1HLZgfK8Z9dPae2acxmNlC3cliANhrERxHNmz5jzynjJzWTSw8t9ra6xm0GE1xpv4g07tJuRmFswtucvxFe9oui2y+AaOqQNhlQZM7KM0iabhyBYkDcXIOq5h2EU2ueZTzTKqVyODYkEFdu2w1jslUrWZTqDfoQfzEZ9FXy/eq89PfJnDOrHV9bkEm97xII6okJMXxWYHYjX8RGDT4El9JjJ00zW+WvrGxajgWhrVMzC5/uJ25pn+EnnZTqPNSw7CKBUVBlOUnKFYErdTmW40Oo8oDHqp5ktbOHAO+x8wftRkU+JZtte3P5f8xy6o68mHz+XSJjCKmnMsSKiSHQGyMF8aEnkyeL018oo8sHmTvfJ7hnWaSApQlW+Y5db6R9J4SswSJQmsHmZFzsBYM1hc25RqfgHhf3RzHMWmsAgYeJZd+duZGp7CNxiA4dgBc6AaxTcb9oqIWSQM5tYOT4b9h9od4xvabU1ACKh/lMCWA3JB59Ra2ka2/iDFErULVOGqSHdC3icglb/AKAbdBtGLMmsCA6lSRcXBFx1F498F4hm0zXlt4T8SHVWHdTpfuIyuKMbmV8xFRF5BVXcsdNSba3iCKdBz1/SIOuw9hcqb8+/+4l5mF1cp2lvIclBmYAXIHIgjQjyPIxiJPD7HXpt9bGAiJNWyGzA6bg6W+ce/wDHI/wn05+sMRphMFiSPrpEDMw6apuoJtrmXXbnAW7h/HDSuze6lTFYZXSYoN1O4B3U+W+lwbRK8RnCJlEGkSnlVCmyotw4O92fUOu+9z5RQpeKWAz89v3tGek0MPDa0BgyMUdP+oDb7wHT6/1Gek1WF1NxFq4f41VFlSauQk+TKN5fgUPKPVeTb7HfrpEX7QXomnK+HKVJF3NiiEnlkI+LqdB57wFdqcMS91AB37HzA/SIWYZspyTcEm9xsf0iYTEGU5ZylSDuQd+97EGM4SQwtoVP4/XzgMGlxUG2cAHqNr/pEmk2ymx0YWNjuOhtuO0RdXhWVW938R0sTy526RFUtRMktl1XqpGkBKV2DZh/Lax5gj8j+hifPAEyVRCql1COBqynRb32DA6NysbREUuJo2/hO3/EZ7nMMoJKmxOpsbbXA3I9bX84CNpcTRjlJyN32PkecZ0icyOGUgMAQGGhAIKnW2lwSOe+kR54cWZNW83KhOtx8Pe45RZeJ+DGoZSTpU73klrAByCb9UddGG5tygJDEcToaijSXNpss6UAAyW8elvi3U3Nze+vPlFVwvAqyazCQnvwi5yt/EFBA0JtmNyNN48qHE0c2JsfumwP46N5aekTmDcUzqSYWkMNbBgRcOBfRhp1337xBCmsDNlIKOtwyMCrA91Ox8omsM4un0oKy2upB8Bsy3PO19DtsQOt4nuJ+JqDEKYmdTlKpbBCu1+omDUKN8rDyvvFQoOHK1kmTZMr38uUQGykZxe50G72A1tfeKIXFpM33nvAMzE6sDrr1G6nWJ+o4TrpEhJ8yVnlsoYlGDsl/vhe2txp3iNlVSu1hoRplIsQe4O34CLFhvE1RIlmUjnIwIAbULfmt9uw572gICnrb/CdR00I/URM8N49Lp5oadJWol2ZSjW0voTqCCbX0PXlFVn0DrNBcnKW8UxQWZRz8NxqOlxGRXXlTMucTV0KuFZcw/tYAgjmPzgLNxhhWFGUKigmvKmMwBprEjqTYnwAdQWB2EeHA+c1KhJJnTDolmChepJIsOl+V4rlbNtLUj7R08h/uNzeyTAwqpMIGZlzt+Q9NbwF+wHCzLQM4AmMozAG4XTVQeevPnEtHAjmAgOMaTNIzfcIPodD+kawqKCXPGeWw6XG1+4jdrKCLHWIbGeHJcyURLRFcaqQoX0NuRgNKVMhpejf8xhGcesXXF8PKnI62OxBG2m/freNcYWtp5ltfW4tzuNP0gLvhXtFqaeWyNlnC1lL3JQ8tftL2PzEVk4FV1fvqmUC+TxTCMt9dfh3O19AY8KpbMVBJ72tf0jiixCbJcPJdkcbMp/A/eHYiA4q5E+SitUSmlq+zlfC3S/Q+fXSPFZi7i/W/wBbfW+0WfiT2i1FVSiQyIhP/UmAfGNwAD8F7XNr35WirvwdXyTKtIcicMyA2IbS97g+A211tpygInEsKznMpseh2P7RhyZU6VZipAJtfkSPLnEzMujGXMUy5g3RtCPK+4Pa8cgDKRsD9b/rygMSRiC5rE2I5GJGnqGRldDZlIZWG4I1B766xX6vBmU3Q5huRzH7iPWnmzJTZHVgRbwkajv9aQG3cC46p5+ZMRky7zAoacJY8YAsPeKBr2I+QjXWOBFqX/8AT1b3NyQjXa4GpIXdV3PYb9B402Iq4sDc66fn5/W0TOBY/No5nvZJs1rHQEMCQcpB3Gm2h6GAhJFer6MCrHkef9p+vSMpqQMPEAdOf6fW+0bFTiPC62mMqtkrIKgkBV8N/wDxFBdWvyNvMxqudOeU7e7DtKB0DG7AG9tQLX/3aAx8RwZwpErxcyOdune0YuH4jMTQnT7p+tInJFejjwk35g6EeY/UWMcT6VXvmtc/a5/OA7Uterc7HvHtOlB1sb5Be1jsTztsL2G+9t4r2JUExVGQEoNyN797bdo9aDF2AsST35j15+UBnYRw3LmVKrOm2lk6m4U+RLCwPeJnizhaZh5BD+8ktfKG8MwD00cd/LaI6RNRh4Tt9bc47VcguoDs4AFkN8wXc2GvUm4GxvpAeWHVaPqGs34j/G4PqpuO8WLhvjOopG/llTLJuZbC6tsM2lipsLAi19NDFf4U4TSdUZJ01gDfKyMFJbkRmG/bcxl8R8PzsPezsJks3IYDK/8Akh562uOu/KAtfGmKYfXyBM900uruALWB31JmDR15ai9zFWp+Hq5JBniSZ0i5XMmrrYC5KbsB11GhvGNSVSOpKtrz7drDUfj5c4s3C/HtRSWTSZJGvu25X18LDVSTrzG5tEFRStV9QR+3pyix4HQTahGlvlaVtd0zFT/QeTW9BcaXtE3xPT4fiSiZTo0uqLANZcpHVnIGV1tz+Imw0i4cN8FZpUm0wpKQ6qFF5oG4JPwgm5NtTFGr8Z9ntZOmqaend5IsoZbWttzPnrG+OGcCFNJVTbPYBiNhYbDsOvOJWVKCgACwGgHQR6QCEIQCEIQGHiOFS56lZihtCL8x5HcRRpXsfk+8mTWmsXLXl2FgB/UOZuTsRGxYQGjcWwYZ2VtGUlb9wbRWqqheWdduojeGO8FJPYujZHNyRa6sfzX0+Ua8xPD2lEpOXKRvfa3XoR3iikFupP5/nvE7w5x1PorKlnlA3Mticp8vuHuPW8Y9fg3NPlEM8og2O8QTfGmLTMWnoJMkqB4ZaKA0xid7sB22GgA8zFcTCKyUZgeTMIlGznIboe/XrpyN9oypMwqQQSCDoQSCD2I1Bi/cNe1MpdK5TNW1hNFs+g0DDZvPQjvAa5kTlYXBv9fnHWrpg4y3I3HkPXUjt6xlcQLMqqmbPppPuxq5SWhayj7T5Rv1O1zEek9wqmahUNfK9jkfrY7X/GAh2wiajAKC3QoCfwGoiQpcVP2tbDe2tu8SaNzB16/tz/Uxh4rQGaGKkAnfbxkdT1/OAyZU8OLqbjr9fnyixcPcVvSq0sy5c2VMILypiizWtY5raEWFjqOwjXMtJsltQVI+X7RMU2KA76dYDauPLhGIUzz2b3M9FvsFnA8gANJoJtbf/GNTe/eWbOCy/eH6iJOSubXfp38rkX8gb9It/DHF0mnVJU+nSaiMXVwo95LY7tc2z72s1iLc7CAqEusBAKH5dOmuv+JuPKMSpw1GFx4T1AjZnF3BmH1FO9bRzklMNWy/CzfdeVurk9LHz3jWErEQrWnCw5G3hP43/GAjcTkTJZSwYLa4f73U9uloyqPFTazHfcjS47jn5xNmcGBANw2pvY36f3HvYERG1eCqQSllOp52I/Qcr84DPurLdSCPy9PWwHmTHbE5U2eoEya+ZVAUsS1l5DXXLqdRca8ordbMeS6gZlIGrbZj5HlEpS45mUK/W+mxP/8APmIDM4N4OWfNZJk1kbKcjJY69SNyOwjNrOH6iRPWS4WYGNlmSzoeuZTqptvy84x5EsuyiXcsSLZdDfqCNv0jY+B4TOnOgdzOm5QudrWRdzrudTudTpAe3DPDt2WVL2Grv+bHvyAjaFLTLLRUUWVRYCMbCcISQmVLknVmO5P6DtGfAIQhAIQhAIQhAIQhAIw8SweTULlny1mLvZgDGZCAofF3ByS5YmU0vKF+JF2t1A5W5269o1/WYcr7j1jfdogcT4GpJ753lkN1R2T1sptf0gNC1uHMmu468xGGDGxOKcANNOK6lGF1J5jmD3G0VStwnmlgYDwwXiCdSTM8lyhNgRbwsOjKdD5/K0Xyh46w+ppZkuskhGCm6BMyzO0voegNrcjpprGbLZTZhb8vTtHDC/19fOAjavMkxjKW0u5shYkqOmY76flGVIqwRa2U6eFhYgevLz+cWjhzir+GRpMyVLnyHYM0t1FwdLMr2Ootpe/pF0xmiwmvo3nmYEaWty2izZZOwy/audANQeUBqyXPZb2J1FiNww6EHQjsYhMSw1shMpfDe7Abgct/siMj+MKMQ4JTk9rH1A29PxiQSoBAKEHoRpbv1X5kQFbw/Enl6bjodonaavV+evff678o9hLUhgyKwbe6jNfqGtdT5adQYgMSpmlIAASCbl/I7Dp3MBZJfXkPTyueQ10JFouXDWMYaQkqrpkVlBUTrFlbNuZqm+v9XiGumWNXYdjbDR9RyPMev16xLipUi4gL1xZ7K1lSzU0E1fd2LFC2ZCvVHvp8yO8UCTiKlsj+Fgdjpc9ja2mw0iRpsUmhDLWYwlMQSgbwlhzy3sfTX8IuvDmGYRVKsucpE7Lks7+F2P20YWytyAOW3QnWAoc6UGGUgEdCNvLe3obRGTsF/wC1e/NTz8j1i+cVey+oorzKYmfJF7odJqDsbWfT17c48uFcOzKJzgj7oIt62/KA68EcNugVmBM2ZoqDkD+p/KN34Bgop5dt3OrN1PQdhEXwfgBl3nTB4mFlB3VdyT0J/Id4tIgOYQhAIQhAIQhAIQhAIQhAIQhAIQhAY1fh0uchSYoZT15dwdwe4imVPsuXMzJUPrsjKpUdNQAfWL5CA0HiGGWZkcWKkqR0IMQlRRMm3iHLqI3rxFwdLqbsPBN+8BcN/cOfnvFDxH2f1clGd/dTFW5/llrgeTAXt2gNbEwlnUfXy6jyiYq8OVr8j1+t4i5qMgsy+RGqn/6nysYC08PYjh2VJdVTqGVsy1Cktcn/ALo5qOmoFthrE5xX7K5LymqqOYso2LmxBkuBqW00X+5flGtRM579/wBYyZOJzhKaSkxhLYgmXmOViNtNr8+9h0gIqRXDNkc5T1N7Htf6MSE0WFrb9bWPnbRh30PWLZw1wthtWssPMcTxfPJewE08shFjYdL5jHjxR7MaikBmU150ncyz8aD+k/bHY6+cBTjhUgqwKZWOodSdDyBQnKV+R78ohKlTKUXPjJ0HRRzPXsP9RPU9SHNhuNwfi+R3P0I9KiSjLlcBhy7eR3X+0+hgIvDMaFrPYX58j5j9d+8SucW639bxEDh8l1CHQnnuP3jtP/68uUuiqygeZIufOA2Vw5i9ZMpzJaaTJbwjN4mtzVGOoB2PnpaNj4LwWJbI0wghQLIBoG5X6gdOsQPBuBmZNV7WlyreRYfCB5aE+kbHUQHIjmEIBCEIBCEIBCEIBCEIBCEIBCEIBCEIBCEIBHDLfQxzCA1pxN7OnQl6YF13939pfL7w/HzigYtQOAVN0OqlWUjpvzHyj6Kige1LCyyypqoTlzh2A2Hhy3ty0b5wGknklNG0P1+Edw425jS3P1B0Yd9DEjjcse5Ykba+URPD8gTJIza5djzA/btFHpn58+Wp0/4i2UvtLrFpXkMwe4yiY186DUWzfauNATqOt7Wq1TSsvcdbbeYjhSBYj8x662/+JiCfwz2WvVS0qRPl5WzFzLa7yjyRl0F+3IdYhMYwufSNaf4l2E1diO/NTHtQ4pMktnlOUOl7aAjoRqCOxi+UfGdNVSGl1Ug+9CnKEF1mHYD/AMZ153HflAUHCaZprjIbf1D7I8/w7xa8J9jE+ZUJPMxElllcAks2TQ7AWzEa78474Hwo/hSTKI96x8QBCA7nX7q3jdNLJyqqj7IA+QA/SAUFAkqWqILKosP3PU94yYQgEIQgEIQgEIQgEIQgEIQgEIQgEIQgEIQgEIQgEIQgEcMoIsY5hAUPi72XS6lGFOwks24IJTuQBqp8tPKK7L9ib08o+5niY1r5WTKCf6TfT1+cbejgwHzrOpSrFXBVgbEEWIPcGI2pw3Ukafkf2j6Cx/hKnqx/MUh9hMSwYdr2II7EGKRj/swMmS8yTNaZkBbKyi5A3sRvp2gNUU8ti4TKc3T6/OLvw1gd5iSh8UwjMw5Dc26AC/yiIw+T/NBAucth66aRuHhHhn+HTO4/muNf6B90d9r/AC5QFhp5CogRBZQAAOgj2AjqgjvAIQhAIQhAIQhAIQhAIQhAIQhAIQhAIQhAIQhAIQhAIQhAIQhAI4hCAQKwhAV+h4GpZVR79FIO4W/gU9QLadtbDlFgCwhAcwhCAQhCAQhCAQhCAQhCAQhC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AutoShape 4" descr="data:image/jpeg;base64,/9j/4AAQSkZJRgABAQAAAQABAAD/2wCEAAkGBhQSEBQUEhQUFRQWFxwYFhcXGRwfHxgeFxwYGx4aGRcbHSYgHxkjGRkbIC8gJSgpLywsGh8xNTIrNSYtLCkBCQoKDQwNFA8PFCkcFBgpKSkpKSkpKSkpKSkpKSwpKSkpKSkpKSkpKSkpKSkpKSkpKSkpKSkpKSkpKSwsKSkpKf/AABEIAMUBAAMBIgACEQEDEQH/xAAcAAEAAgMBAQEAAAAAAAAAAAAAAwQBAgUHBgj/xAA7EAACAQMDAgQEBAQFBAMBAAABAhEAAyEEEjFBUQUTImEGMnGBQlKRoRQjscEHYtHw8XKCouEVJMJD/8QAFgEBAQEAAAAAAAAAAAAAAAAAAAEC/8QAFxEBAQEBAAAAAAAAAAAAAAAAABEBQf/aAAwDAQACEQMRAD8A9xpSlApSsUGaUpQKUpQKUpQKUpQYqHV6tLSF7jBVUSSelcz4g+K7OkA8wkueEWC0dz2Hua8m+Jfiq7rWJZilsH0IJHUiRIgn3PfEcUHrHhvxlpL5hLyg9m9J/eu0DX51tacxJ9K5gkECQJgkSJyP1rp+H/EGo023ZeYKRIG4EGem0EqD7ETVSveKxXmfhv8Ais6wL9tWHVlxH15E/pX1vhfxzpb4EXAhPR8fvx+9RX0FK1VwRIyD1FbUGKzSlBilZpQYpWaUGKVmlBilZpQYpWaUClKGgxWaxSgzSsUoM0pSgUpWCaDNfN/Ffxpa0a7cPePCdp4Ldvpyf3rk/GH+IItza0vquZDOBIWOdsTJHU8D36eYvqHZ9xYs5MlgSQCep67qI38X8Qe/dNy6ZZ8kAY9pI4AAGO1a2NO5EKcudhUHPQgbcemYgnqOnNbOSjFblsSoKFSCrTnJCwSQTOZ+/FbX9TIgeokLvNzaSCs5V9sgRGJ6ZnpUapqirEgBbkgqU9JUr12rAz1x+kknfTlOSQYYSplS0iD6wIABHEjn6zuuh2rJBZoW5I2uuyc+ZtkiDGDx1BmpjpEIkgbEeGuIQfmypW05UiI/1oMtYMQ2SB5bM4lEjKbbtssCSBGR17VUuIpMoGXEEkyZAyFIUCP6CtdNaZzsSTvIGDIYnAEE+/Wp9PqTbwE2uGkMhYMsYIiQM+4/aqLfhniuqsgtZe4FChiBkQerRIGe4r6jwz/FNxi/bDADLKY/9H9q+US7bIPysqEjbGy4yt3dVIYg9/6YqMo11xvbafSJf04gbS7RGRiY/vAeveGfGemvgbbgUno+P34/eu2rAiRkV4S2ggBjKekjewO0svKo6qV44nj9xa0Hjmo0xGy4wBAaCfmBngAlTxwciMxUhXttK858O/xQYQL9uZ6rg/XEg/tX1Ph3xppb3y3Qp7Nj9+P3qRa7tK1VwRIyO4railKUoFKUoFKUoFKUoMUrNYoFKzSgUpVLxfxZNNaa7cnaMQBJJOAB7k0Fu5cCgkkAASSeBHUmvM/jL4+a5NnTbgnDXAD6unP4U9+T7DnhfEXxvf1TOgbYkg7BwAPzN+I/eJiuda0kri3vm0WHlNJEEkvcADcCcE8EfSiKVu8OSJ53Op7iInOBHGOtXVubwoLqzG2V/miNmzKhGBJnaIHpHJHGaylpNrqhtMF2OSwCOPzJbkt1Oe8Se1U7zqXY2xCEnky3su6Bu/T61UT3NR6WVSyWzBIYyC6gDB9I6n6VZueHghhtkKVdntEuiow6iJkE87hwR71W0RvIpuWw6gDYcGBvEQzcZHQxNSWtTbJUXEICoQWt43E8Fi24HOMD2oNG0xCu6XF2htk7gCQevlzO2BnmOK11VxiR5gI2qFwApIAxIABwDMn96s2VuahwTFxipUDcFnasAn5RgcZ5ER3nREYsEeAUDML2CzWzJVGVTGeDiOCaCJGRhtVlygY+aoDBk/CjqGIBHEx71Y1F3aFLKyW8XLVq6C6MGw0OSOuYj6xUWu0aAMzI9neqtaUgkMDz/NZgYxI596rCwylSsGFFwAQ20d2IBiOs8TQaHTsxLbYQQSIJChjgllJgfXOIqx5N1EubHm3u2sQ3pMGQduGjsSuPrWLOpX0KwNvBV2tySwP5gzbTEe2P2mNxSvmNsMDYDaItupWdrsoSD25PSYxFGlvxASzFNhAG029oUOvU2yCDPbFZ0lss25Cu8gvCNs2wTIAbapJB4H0HUVi7p3vXR5j/AM4kgh2KGVgDeXgEn7cAT23u6BGMjdblSAbgJBdcFVuW1j7wY/eiMwk8AqBKhhsd1PPqVSCQep+ntUGs0SoM7kaZCkASp4IuA7WPTgVuTdtrbLQbeSoubXXsRtJIBiMEA8H6RWNSq+r1IZ9JWCoUiGG2M4P5h2+hV3R6/VWNzWnfapElJKCeJIlf1rv+Hf4pXVxftq46suP3Eg/oK4ARTMbWVB6ijC27qROUdmBIPMA/6Y1Dj1NcAYxGxla3c2nKv6FCsY7z9+kHpnhnx5pb0fzNh7Pj/wAuP3rvpcDCQQQeCOD968EGiIeH22ziN8qIIkEnIz7DM/pb0us1WmG+07hd0FgfSSOm4Spn3ote50rzHwz/ABSuri+iuPzD0n9cqf0FfW+GfHWlvR/M8tj0uY/8vl/eoV9DStUcESCCDwRW1FKUoaBWKUoFZrFfNfFnxrb0alQQ138s4WeCx/t19hmg6Xj3xFa0lvdcOT8qDlv9B3NeR+OfEF3XOWdgq4CW8j5vyzA4yWPP04oeL6+5efzbzEloI2mT1gEAekew6Vomqfa4IR9xXcfSSoXIAZhuH29pqo1taAlgrem2G2MSCyqZ5LLM8EgDkcYrNzRsq7ww2lioaRGM4SdwBHUgicVb/i7bLcKMyKHUpZMurEfNuZmHQdjMxxioNjXWZypRN0vtT0ruMSQggDsMTxREWo1RdV3k7UUKpEDAJxgcSTXQsFSClu5s32v5guhYlTuhNqswnET9zUpsKFMbXs27om4Alu4waBA3EtEfUDmJ4qanRJsuMGKHfHlkN5m3kEttC4wIIk80Fu6oVdzq9lXQNbA9SXGXEt5jcH/YjmpcW5eZ7mwn0lyLaiABgsy2xAGP3BqBSQROI+VWgGRkH1Vd099CyBw9owwd03MWnIlWYLI9owaorWtAWV3DW5QAkbgCJx6UY5I6xFWF1N22US4u9E9QS6Gj15whgwecc81YNwbEe6LVxFBtgIwRxHDMFExPEk+9VRYe+VBbecoquxUiBiWchRmcdx70GukuLuU7xbh/TuWVUGZJ5bBjp+9dEaUCPSyohNu5fs72DBuJViAB9gIxVKxpFLKrvsc7gTcEqCOAuwE+xyeZqM6G4iBgCFYkbzlSV5E/vkZqC+biMguXfLZADb/lMlt8fK7KFMiMdff35Wn07O4VV6wIYCT7zAH1MVava3e7PdBMiNykLLRAY7Rk+3XrV5R5npRkvNdWSbqqrqy/luOx9wMie1Bz21dxFe00Hc2VZRIZeoJkg4jBqwmtRmKy1oABhbzcTevcO2FPHX9KsPeVh5aObSEbvLvMWVnU5ClFxPf7VQ1yM3rW2ttGMHDbJESFJJjvH6VRv/D+bJNufMB2Ja2RuWJJtKGIBE4gdxVgaYN6LYS5+PcP5biDDJDttPsPV/UVCvhrgobTb9w3AWSWYRkhlA3A++RjBNRtrm2lbiK3q3E7RvBnPrI3CYjNEYuaW2xY23243KtzDt3AKjaTPUxP61D/ABDHaW/mIsgeYCRjkCYH4hgHEg1eu6gXCEVytsDctu87NDdUUqsjdn+5qQg2h5m17W6WtkAPbIjKHcSfsTiflqKp6bWqq7ZuWt3pfO5WUz//ADgEkT3/AHzVhbIJJA9CD1vYMFhghzauHMHmAPr1rN3RBgAqLcJl99gs0LOQ1naAInoF+prm6u2qNKFnB4YIRHfcpJg/Q0FoAXCzsbbmdpVCEdp4fYqlSe/PX2NQ/wDxRDhHIt3Jja8pAiQSWxnP7d8bjWv6FuAXQqwqvIhT0EEGB0g4qTTa0BSFcgmFZbiKybZx6mkgrPY/agaXxDVaWTbd1AbaYMrPaRKE8dTXpXwJ8Q39Ulw3gno2gMBBJMkyOMCOI5rz61pmLrYtYZoRjbulkugxBgjHc8RHAr1D4T8AOkslGYMzMWJHHQACc8AfcmouO3Q0pRWKVX1+vSzbNy6wVF5J/oO59q86+K/j432/h9KwUNgsx2lp7zlUHXqfpyHT+Mv8QRaDW9OZfhnGdvsvQt78D3PHnmmQ3bhLXVDkM38zpj2BYuf6mpBoIVXuBkVt4F8KWB29FDFRtHcjr1iAt+FSqbQLhuhoW0ZuSOCyqp+u2eB0xREt62oVTdtvYBsyjqJF1pwxLtEEzkAY4xTW6gAA3vLu7rKhNjEeXHEi2FG4DpJGetQWdW9pgytPo2wUyu6QQd4J+/v0zWPDrVtrm25d8v0kzt3bYGAFBAmesiKqIGRmkkByOgIxPUyc98/ep9txFKgvDwxD7gGHQgRDCeo+1dIrC2W1FoG2bbKhtFEYkHlgAX5znn9QdTqtqW3L29TutlAjqzm30AG70lu0cZoIDrUY3Ge2bbwuw29ttQVjJQLnEf74yLN7UM9xla6wTeSGJKgY3HIkgDgE4PGKgsaXeyrKhzgLcIRVA7kyft/Wtm0TqofayhpAcglCV5AeI6deP6Bca1aYv5LgAIGIvldzMvIUosj9R/ptq7K+stbfT7lV7abGKP7zcb5T7VovihY21vp5ltEKrnYIPZkzg8D9q00VprjJBW5DbUtvJnr6i0Ltnoff7hSNsiDBQHIAzMkjpJH36R3FTnWHaQ6q+5g2/aCw9w5Eie3XtXRtFbTIm59NeDFLjF5WM/gQdOwOY/Tf+Hwpe1Nq05R79hYLTxLNzzyV6xPFBCdR+FDc8mQ/l3G3AEc8ASP3iq+qRWLt6bSHIRVld2MepsLz3+lateM+kF0DRuO0HMwSo9hmOv1FZXWXLdydsADKukkgjgo4zI9iKCVvDgisNgeVDo1lywQTncij3g7gIxBrVvCdzE2GF2E3AwEI/wCx2yR2Ummk1qAKVL2bgb5w0LtPPoA6T0I7VJqEJBRUR2QF/OtI5JTqWmMCeox3igpnWXDb8reXWZ2buD9OhyZNWtNq7YZmQvZdfVbCjcoIEEEu24D3nqcGtrGiTc7obVxU5W6QjuvUQpgkH/MDxWdRo7ZDzvtN81u26MQy4iLjEN1wYI/WqJbqkydge483FuWHMrESGtoMe8qO4MVHdTzCEtbbxc7lY2wtxWzILs3t+Yg/WoNRo7mnZSW8sRuUq6kH6MpOZ71ENWIY3EVi7A+ZktIydrTEHrMzNQY0ehDbhcuojR6d4YT3WVBg++a2S1esBLi77YOVcjBMZh+OJwY610rd7zALVq7NoQ4t6lguZMqGURmefROajtuocON+mmGtehnQuszBY8SOkx9qCj/Hg7iyFXJ3LdRisHttX0EHPAn3qbT6bzCFXyrhb1ljFtwwiUFx2gz0yfoDNRa/T3Xi9t2K7EEoqbSwGZVciYJ4E89a2PhQfy/Jdbpb8KSGUgTBBweuQc9qCc3AW2b4VPltakk5EhllRAH2H96r39ENhZkuW9+bXpLWzjK7ydwPPUx261r/ABd1FNp5Khs22BBBBBPpIlT9O9dPwbw8au+qW0NpWy6hiQAsywDSRgwAScn3oO7/AIffDbC4mpO3ywjhB13Ttn6Ru/WvQ6q+GeHrYtJaSSqCATyeTJ+5q1UaKra/xBLNsvcYKo5J/oB1PtVbxzx63pbe+4cn5VHLHsP7npXlHjXj1zWOLl7eunDFZSIXEkICQd0RLR1HGAQi+Lfii5q7zbWO0T5SnhR3MSN/ua5Ph91EcG7b3qJ3mSgYxMTzBJHET7dOlp/DgTZezsul3JWwpLvCmV3sBtIPUGMZJ5qbRWFL21tMbWoJfeH2Jbtg7hG2Ce/HPAHFVDwpSWsNp3Fy6SwW0yytsZg+ZcMTyeDH15qPqVQILYZNQC4ci4IMkiFVPTtA7HMzxioL4UFQqr5i7lLKzFWzggEACBxgY5zUvh11UuBrtvzLYb+YZ2qYEwT2yOOaCSz4UVVbl5XW25ZRdSOQD8oczE9YzkTUlnw4NbtlSl4OzILSk+Z1hjsABz0n3zkC34eB/Luad1Nzzj5en2FwoPHqc4PbmBHatNbdFvd5i3E1YuklhcAHuAqYMnrz9OKCnprtzTOr22dHTcChSGUjB5mccmB24rTSMjXV812RmbLZYqDMnaOSSZz/AM27Xh7He72zcCsvmXLYLeXOTE43e+R14ObB0ilLpsurWbbBtt51DsYg7dgn2ORiBOJoiQI4tCQLultXj6hstsd319WRyR/bEKuoVnt3FAtXZXT3d7mO5kRjsRmPpVa7pNhJSbRlXVHVjuU8FWYZAwRjPeec6nxPz7huXy7QImdskCFmBOOYH/Ia3wGZnYeUHhkQIqq248icbYBiP+ZL/gzBiABd2gNNgs6hT3G0Ef7946mjtPgaZ11JvWiHQ2xK7R8u58QO+OB7VHpym+2lp3090grd814WRj5QJGcRx/Wg5ya66lp03F7bEMwUfSCcSDx/rW11kuXNtvbYVh6gWdxIBOOTk++Kl1NwNtt7LatbO171pGaQTEs2JnMTEzWD4N/Le4pVrasVJ3KjlZwdhnHf3B7VRMNMEVXv2GVGtgW3tFUEqPmaASW7785+kT2SzBSfK1jXU2bCGe4hUGIn+oPT2mubpL1y04NphKGYYeoT12kcRiKsDW22Fwsty3e37lZCEUcSpSIHU96gg1eltxb2i4bnyulxVWCPykkEL7N+tVtOrRvllBxLAwJ6EgRnoD0rqJpnYMTbS+923vld1x7cHOOjcSRPIq3YUvNrTXnCXFl0vsFG4EYBAyTHb74ornfxwYp59qQo27rQCMeAAXC5iB/uasJqMb/Mt3ktkgWdQSzbGPIEbeO0ERNZuLZdwGUaUEFWKBnRmB7bo+u0k/rI494BX2jBJjcoMGOInIHBoizc0yMG3BrZJDW7ZtnaVY/nZpGDgieKtajRLbTY9pZ+Zb1q4XG2cyoMEfUL+9QabxZ1I3Kl5Au0+YNy7eTz8v7H9ataHWIq77F27avT8uNhVm4mZEDuWmqKreC73/8Art5/p3AqNp7RsYwWGMKTP2qoNVcCbCzMpM7CSIjuszOTXT8SUWlK3bdvzPnS9bukhgScGDkYPIBHNRWvAxcuA2tuo9If0ehscrDGCf8Apn6YqIxpdTZNwt6tO2NvkiQrD2ZpH/aRFT3JZTcvW1um5A327gV0YAgSi9THVWmBmaw+is3bpW23knafTfJkNJBUMF3Ae7djVH+Eu2lFxQyjdAfO2QeFcCOfp07UVbN0eVC3Ld3fi4ly360YAjcrmeOJlT7V918C+BPZV7lxdrPAUdQozP3J49q4PwpoG1eo33zu2KC5P4iPlBPXrz2r0mouFKUor5v488BOp0jbATdt+u3HJjlR9V6dwK8v8Pv39OF1BtkKCyi4VBCNwZBna46TBzXulaPZBBBAIPIjme460HjWiW3cNoWrhtXTuN2+9yFzMgIsfpySTJqhqNbNtLIW16GYm6qGWmRuLn1D09MDp0FdL438AOj1MoIs3M2yPw5lkjgwcj2PtXN8M8SS3eBe2rQZ2t8r9pj9YOKIu6Lw82ktXmFu7ba5Hls3ruRwSijKzAiZOMGcz2LS7g1qU1PnECwLQCLPQ+Zwc/QdutbaOyJt3NOxXVNdJW1bRQigz1OBMnIwBIjvH4rfCC5bv21bVebPmm5PHRCIx0g85BEgRUU/EtMLR2XF2X0c/LcXYQfwhVEDPuOoI7QWrhBZnQsTG4hZKgnkzIDE4B/4roabwy6FuOF80Ko817ag7AckAsYLRyVHHcc2xpLV1rx01wWECDct24SXIyRAyM565iBnAatZS55/8PcFq0qq3l3rjHeRyAB/76R1iS+UuOW1Np9OGtDyjZthA5Xg7mEEZ/cdIqnqNGGl2tnTb7c22S2djlfcnAPt3BiOa9zxFrjIL5e4luJ3MRIHQ9gfagsu128bb3w15coqlzufaONg9UT25z9al02jVlteS2+65KNae2Nq/wDc/HTJ7dMAzeGsoVLmmusuoNzaLSoNoDHgFuMdz1iIE1t4lCb01VrbqS4YXjd43f8AT0joe/HFBz7+k8pwrbrN1W2tucbPYgoCQB2EzHeaXPE2W0bLi3h9wIVWM/mDdjjjoB9K6WpvNZ36ezcTUrfAPot+ontBmSB79ehqrovC1usipc23NhLm+QF3TgKANwxj9T0g0TaPSFluLZujaFRnS84XeVEkAKOAZwf74yTZu3NzqdLvQFfKt+lmEkmDgjp6f1HJpvpVJBgWZlPMUO6FgehPE+36VYXxS6BaW8rXrKNABnYTxtn2HQ9OkTUFy5dchL2st+faZNit5gUqRJkhTIP1nnua4q6Q3dmza+5ygUGXGBB95mM9ulWTaS413yzbt21G9bblmnj0Dr0+n246OrQS7au1dtu6hrTpCKCBjAx2kHI7TQcrybti4MvadT8h9J9oaYIPf963OuXZsu2kDbp8wD+Zkycz6h9ZFdSLiAMwsaoX1CwZd1IGBHMjHHt2rnXrFo2l8trhuSFuWmQRPTaeVgwM55OKosMbj/8A19LcuXrbjcFYKpBEk5J2zxxEmo9PYsPcVQ38Kdo+cm4C4PJk4B6xXNFshiWlCDENgTxyPw/arv8A8tcFoWrsNaDAiAuMz6Xj0z/r71CuheLXD52qtO9vKG9ZAWSGjcSBJ7eoAVyb3hYNo3Ee2VDZXcA4BMBiICtjmPc946Fu0l19umfy1ZQ3l339JYH5QY4/6veodTqrd68pvBbH4Lj2VkE5j/JJwfcfsHN8P1727gaw4le3IB5kHv2+gq2NbaZCGtlLoM+aGI5MkMnHfgCr+l0DKjXTZt6iym5TwrbZncUBkHPMkgz7VWfRWnS4yXFVlJIsvuJ29At0Z3dOKosXbTsvk2/L1VsgupS360ggnBEg/RjP6VonrYW9Mb4W4drWrh/EDxOCRIzuGIrn3tDds3FU77RiVkRI6sCMHn7V9p8F+EXPOa9dUgbAUJ/EbkktP0x/3VB3/hzwEaVGG7czGWMRxwAPbP6116UqNFKUoFDShoK+s0KXUKXEV1PIYSP+feuJovgLSW3Zgm6ZEOZABEFYPI65kjvX0VKDzz4m+AfJVr2kJhfU1o5wMkoecdj9j0r4/R6pCxnDMIaYOCRO2cSRivcyK4z/AAhpSLgNlYuEEjsROV/Kc9IoPhW8PF03v4RvKsqgLLeumHI7ASRP3AMd8RtftX7ifxCHTp5UJ5NuN8dnIyoI9/sMnpeM/AF2yC2mY3U622+YD/KeG+mPvXC1Pi7any0uu21IBWADHUDpujGe1Vlh7ty6qm75lyxbYJJYKT1KgH2jIBiR7VZ01i3sF6zcC3RdhbCoWAkwANxmeR15iOtT6fTeUg1Fu5bXZc9FhpcjPckme2O2QYqTVXUc321SX01JhkAGwDoPZvvOABzQc7xLw8W9wv27lm9u3JDIEIY8AAR0OQftipV8Ru6VrqsbLi4gG5SH3AzEE5x2MdMcV0L127pD5l8WLwvW4BZt5UQMEHB+0gx7Vy9H4ULyoFYNcdyq2gPSqgclsQfp0BnOKDfwfS7zb8m6wvOWBk7UVYgDjdMdvpnmrGouqAli/btW/LubWvWxuMHn18Sc89uMVX1WhRGVLiGzfVwpYvKEHIwJwAR8sSBkTUreI3tPbu2WZGtsRua2AwO7rujEwBB+lBdFi8UuWrLPqNNbYMeEJHzEDv1OI7xNc+/bt3rxXTqlhWWWV3O0EAmI6ScQKlv+W72xohcU3QFYO52knqesYz0M8Uti2vl2r6KipcYPetjcWJ6eaR17dulUULHhkKrOLttXHpuBSyz+WcYmes/WKuafWXrflu6C9bWVG87lEyCCJ9OON0TzXSXSXiHWyX1OmtODtYhZAExGJH6fSar2rNi/dfy2TS+kEKZYFuflkBR9I6e9BBprtki5ctXTYuqS1u2iysREDr98ADoZisXrhcm9q7V1hdQ+VcLbRIwGxxwMHp3rnaySZgKWbaWVSEZh0EDByCRAq9ob9+0EuqBcVO5Dbd2MrMgZjdH3olXtIXtIps3bV8XgEe0VlpgwIMhgO+B9qp+Tb2qi+bavhgjq+EIM/MCPSI7dBOals3tPda4+9tPcndbFpRswO3UkjoR3nNWX8xALussC/buqAHLTtgEjIMocf+5morieLeGmw4FzYDEqytKvMwe444jj92m8RvLbdJLWmgsoyDEZkccDP0q3otP/ACxdS5ZYhgossu4kSIIJBkyJj2GZqe7btorLctXrOpBLKwO0GT+X5don8PfmqiFTYvOvlxptykNJZkJxELyP1j9Ktau+zkHVW/Nt2SUa7YHIIETcA4H2/pVbxHwgoF3BLgeSly00nGSCvJ/Q88iq3h+vuox8u4dhBBKnHaI6Hp9qKv2dG15/KsNcu2xlN8SoMST0xPNen2rYUADgCB9q4fwf4WLdgOR6rmfov4R/f7136y0UpSgUpSgUNKGgxSlKBSlKARXy3inwBavajzZIViTcQdSQfUpHBmDmRX1VKDzbxT4S1GlO+0TetrkRh0jMx1juP0FVrHjSXLjHUp55KABXPy9iAMfcZGY5r1EivLfin4auWLjsqFrDNuEcLOYMZWDwfpVTcVNDpnBS4Ah23Atu00szHmRniSOeftV+75bI/mLfXW+ZMn0xuPv6dvv9wY44+g8QupclASV9QKjKjqfpB612rHilm8LrahTedh6DMbI7RBXPUfT6kTaprulF21dSzd85dxcS5+pBE4yZiOTVS8yWkQ6a9cuG6ux7e0QxIiAPqePV9au2vN0S274uWXDrBU5ZQOgYc9J4z3rnaMJcD3PMcX/MHlogiNxmWkckn2jn6BQHhrLf23D5TzEPiDjqsyoBnFdJ/E72ntXNPcKG2YkpDCGzIboD7/pV/WFtMt23qrNpzd9QuE7s8TJyIkngZkzS3pjaFs6W/wCabo2ta2jOD3xtH+YdzPNVEdvTWrrqNGzWi6Hf5jnaftySfbGeMGqvi+v9KWLy2bb2m2+YomBxgj6nGJPvVbW6JUAlL1q+kblbhxmNvbgDEggd608O8aa2L0qo8xdjEjP0E/746xQda34fcO+3pmbUWVKuQYWZ6cjcf04+lRm3Y1F6F2aQlfUOQWn8kgKP0qSzYtP5R0b3Fut6XDNC8ZJPT6DoOOKx4he8u0NNqbNpGUgrc5gEyWBGZPvHY8iiqWs0zMGa4pKqWR79lMHsWxnoZjjG7NcxrzIoVvWszmduOP1HPtivotUWtEW9Jfe8l4H+XGZPScDImcCAM81Ts6OySiRcs3t2261wmMDJKYySQf0zBoNrepsX7pN0/wAOxUCbSgeodW5nnge3arKedsF29bOrsJuWT0E/N5ckjHXMfYGq/iHh7I2x1S5sCt5tlZO3PzADpg+rdGM1TUMobybjXbZWSBIMA53CTxzgnviDAdDQWFLPc019LDIxKW3JOIyN/TqIz1qz4Z4a+tus7bV+U3GA54ECOWInNUrniC6oW4sItxTtDKILYgLjkfX9q9B8G8MFi0E68se5PP26fappi7athQAMACAPYVtSlRopSlApSlAoaUNBilKUClKUGaUpQKwVrNKCtpfDrdv5EVZJOB1MTHbgcVxfG/gu1el7f8q7zuXgn/Mv9xn619HSg8fvs1tzbvrlGz9R37g/uDXbt6ixqPNfUF95HoNvG2BwPfp6gRFfa6rwKzcuLcZAXHXviIYcER3rh+LfAiMS+mbyn/L+E/3H7j2qpHM03n6Xy9RcRbqMoWWb1KD3BxkDpMDEVVsLaa3cv27/AJN5WZlRFhRP4duDPuCI7d4Ll67priLfQja25ZyhI6iDHbj2qzqHXWalSSlhWX1OsSdoxkjJJ79MVUQrdDv52ss3LiXEIts2FJj5pHBgY47iansaNrNhb9u7aYEbXtMN2GPyyZkwJIPbBre1euqEuXUfUae0WAaIEDAJt5MAR3EiOlb6fwxL1y4+mZLG0hkU5BIyTE+kT247YyHJvaJIYE3LF9ZYWykKQTMBeR9cjpVrSeLXtNcIu2gy3V5eDuUD8wMfUdMCOKsXPFhca2dcrG1BQFQQhYn8+JOOMcDtFVLng73jdTThntJmHeDBjCsRE4Jz0gEzQR6G0vlvdt3/AC7qt/LtouCD7YIJJPBwB1ro3n8veut0xY3JZbjHqBI9Y+WO2DzzXF8O8PRiV87ynIBXcP8AxJHA9xOauJ4vcteW2oU3baMQCZKTxAJEE9f0xQXdJbuae0t6xfttO1XtnnPAnJYxnp1g1XYWSrrdF61qgWYH5ZJM/KfTtnMx3yKn0+it37ztpnTTYVlU5Bbn5ZAX7e2Oa2t6i9q3tW7hUsJErxHVuB0E/pQWfhTwhmuq+2ETIMYJyIH3z9q+5FRafThFCqICiB9qlrLRSlKBSlKBSlKBWKzQ0GKUpQKUpQZpSlApSlApSlApSlBS8X8MW/Za2wGRg/lPQj6GvhLfwVqlZ9u0bRIzh/p2P1ivSKVUjzL/AOXu21axd3255U//AJPQH2xV7Uaazfe0LCCy5wzziAIyJAc+5gkx719p4h4XbvrtuoGHSeR9DyD9K808X0X8Lfa0GO3DKxEyGGARI4PUdqI6HiniN/T220t1rZWBtZATjJhliREAnnnnNZs+HW3NoaK67M6nzNx9JxlickSeQJHAqt4R4x5d7zSonKAucEHMqQeYHX6VbGgtGy10Xja1ALOAohcnA2YBk5kEET2FA8Q1x8tdNqbNu2yMu1zBAEzKEckxmIJyCM1vrNGyEW9Nea+l5Wm0YJ+5ML35AIipbGpeyxbV6c3FvADeRu6YDDO0nGDHAziodB4aRaN/T3ktsu4+XJKhZmN2WHtyIgRQce5pUN0FBctuuLtt5ndAgic5yY44jBr7nwD4bNm4brNJa2F2x8pmWz+lcLQWbupvrcI3QybziFA6fseP7196KaZnSlKVGilKUClKUClKUChpSgVis1igUrNKBSlKBSlKBSlKBSlKBSlKBXI8c+GrWpy0hwIDjn6EcEV16UHnJ/w8vbyu5dvIfoekRyDB9xiptf8AB+osCbLecn5Thh9B1+36V6BWKtSPOLfj/mbLd4tCtLI5gmPw7iJj2Nb+KWbHmhtMjJuHqUYUsTiE4B9xjNfS/Fvw4uotFlX+colCOTH4T3B6djXzfwb4dcbUQ4aLRkhsQYwM55z9qJH23g/hws2lTryx7k8/6far1KVGilKUClKUClKUClKUChpSgxSlKBSlKDNKUoFKUoFKUoFKUoFKUoFKUoFKUoFYilKDNKUoFKUoFKUoFKUoFKUoP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6" descr="data:image/jpeg;base64,/9j/4AAQSkZJRgABAQAAAQABAAD/2wCEAAkGBhQSEBQUEhQUFRQWFxwYFhcXGRwfHxgeFxwYGx4aGRcbHSYgHxkjGRkbIC8gJSgpLywsGh8xNTIrNSYtLCkBCQoKDQwNFA8PFCkcFBgpKSkpKSkpKSkpKSkpKSwpKSkpKSkpKSkpKSkpKSkpKSkpKSkpKSkpKSkpKSwsKSkpKf/AABEIAMUBAAMBIgACEQEDEQH/xAAcAAEAAgMBAQEAAAAAAAAAAAAAAwQBAgUHBgj/xAA7EAACAQMDAgQEBAQFBAMBAAABAhEAAyEEEjFBUQUTImEGMnGBQlKRoRQjscEHYtHw8XKCouEVJMJD/8QAFgEBAQEAAAAAAAAAAAAAAAAAAAEC/8QAFxEBAQEBAAAAAAAAAAAAAAAAABEBQf/aAAwDAQACEQMRAD8A9xpSlApSsUGaUpQKUpQKUpQKUpQYqHV6tLSF7jBVUSSelcz4g+K7OkA8wkueEWC0dz2Hua8m+Jfiq7rWJZilsH0IJHUiRIgn3PfEcUHrHhvxlpL5hLyg9m9J/eu0DX51tacxJ9K5gkECQJgkSJyP1rp+H/EGo023ZeYKRIG4EGem0EqD7ETVSveKxXmfhv8Ais6wL9tWHVlxH15E/pX1vhfxzpb4EXAhPR8fvx+9RX0FK1VwRIyD1FbUGKzSlBilZpQYpWaUGKVmlBilZpQYpWaUClKGgxWaxSgzSsUoM0pSgUpWCaDNfN/Ffxpa0a7cPePCdp4Ldvpyf3rk/GH+IItza0vquZDOBIWOdsTJHU8D36eYvqHZ9xYs5MlgSQCep67qI38X8Qe/dNy6ZZ8kAY9pI4AAGO1a2NO5EKcudhUHPQgbcemYgnqOnNbOSjFblsSoKFSCrTnJCwSQTOZ+/FbX9TIgeokLvNzaSCs5V9sgRGJ6ZnpUapqirEgBbkgqU9JUr12rAz1x+kknfTlOSQYYSplS0iD6wIABHEjn6zuuh2rJBZoW5I2uuyc+ZtkiDGDx1BmpjpEIkgbEeGuIQfmypW05UiI/1oMtYMQ2SB5bM4lEjKbbtssCSBGR17VUuIpMoGXEEkyZAyFIUCP6CtdNaZzsSTvIGDIYnAEE+/Wp9PqTbwE2uGkMhYMsYIiQM+4/aqLfhniuqsgtZe4FChiBkQerRIGe4r6jwz/FNxi/bDADLKY/9H9q+US7bIPysqEjbGy4yt3dVIYg9/6YqMo11xvbafSJf04gbS7RGRiY/vAeveGfGemvgbbgUno+P34/eu2rAiRkV4S2ggBjKekjewO0svKo6qV44nj9xa0Hjmo0xGy4wBAaCfmBngAlTxwciMxUhXttK858O/xQYQL9uZ6rg/XEg/tX1Ph3xppb3y3Qp7Nj9+P3qRa7tK1VwRIyO4railKUoFKUoFKUoFKUoMUrNYoFKzSgUpVLxfxZNNaa7cnaMQBJJOAB7k0Fu5cCgkkAASSeBHUmvM/jL4+a5NnTbgnDXAD6unP4U9+T7DnhfEXxvf1TOgbYkg7BwAPzN+I/eJiuda0kri3vm0WHlNJEEkvcADcCcE8EfSiKVu8OSJ53Op7iInOBHGOtXVubwoLqzG2V/miNmzKhGBJnaIHpHJHGaylpNrqhtMF2OSwCOPzJbkt1Oe8Se1U7zqXY2xCEnky3su6Bu/T61UT3NR6WVSyWzBIYyC6gDB9I6n6VZueHghhtkKVdntEuiow6iJkE87hwR71W0RvIpuWw6gDYcGBvEQzcZHQxNSWtTbJUXEICoQWt43E8Fi24HOMD2oNG0xCu6XF2htk7gCQevlzO2BnmOK11VxiR5gI2qFwApIAxIABwDMn96s2VuahwTFxipUDcFnasAn5RgcZ5ER3nREYsEeAUDML2CzWzJVGVTGeDiOCaCJGRhtVlygY+aoDBk/CjqGIBHEx71Y1F3aFLKyW8XLVq6C6MGw0OSOuYj6xUWu0aAMzI9neqtaUgkMDz/NZgYxI596rCwylSsGFFwAQ20d2IBiOs8TQaHTsxLbYQQSIJChjgllJgfXOIqx5N1EubHm3u2sQ3pMGQduGjsSuPrWLOpX0KwNvBV2tySwP5gzbTEe2P2mNxSvmNsMDYDaItupWdrsoSD25PSYxFGlvxASzFNhAG029oUOvU2yCDPbFZ0lss25Cu8gvCNs2wTIAbapJB4H0HUVi7p3vXR5j/AM4kgh2KGVgDeXgEn7cAT23u6BGMjdblSAbgJBdcFVuW1j7wY/eiMwk8AqBKhhsd1PPqVSCQep+ntUGs0SoM7kaZCkASp4IuA7WPTgVuTdtrbLQbeSoubXXsRtJIBiMEA8H6RWNSq+r1IZ9JWCoUiGG2M4P5h2+hV3R6/VWNzWnfapElJKCeJIlf1rv+Hf4pXVxftq46suP3Eg/oK4ARTMbWVB6ijC27qROUdmBIPMA/6Y1Dj1NcAYxGxla3c2nKv6FCsY7z9+kHpnhnx5pb0fzNh7Pj/wAuP3rvpcDCQQQeCOD968EGiIeH22ziN8qIIkEnIz7DM/pb0us1WmG+07hd0FgfSSOm4Spn3ote50rzHwz/ABSuri+iuPzD0n9cqf0FfW+GfHWlvR/M8tj0uY/8vl/eoV9DStUcESCCDwRW1FKUoaBWKUoFZrFfNfFnxrb0alQQ138s4WeCx/t19hmg6Xj3xFa0lvdcOT8qDlv9B3NeR+OfEF3XOWdgq4CW8j5vyzA4yWPP04oeL6+5efzbzEloI2mT1gEAekew6Vomqfa4IR9xXcfSSoXIAZhuH29pqo1taAlgrem2G2MSCyqZ5LLM8EgDkcYrNzRsq7ww2lioaRGM4SdwBHUgicVb/i7bLcKMyKHUpZMurEfNuZmHQdjMxxioNjXWZypRN0vtT0ruMSQggDsMTxREWo1RdV3k7UUKpEDAJxgcSTXQsFSClu5s32v5guhYlTuhNqswnET9zUpsKFMbXs27om4Alu4waBA3EtEfUDmJ4qanRJsuMGKHfHlkN5m3kEttC4wIIk80Fu6oVdzq9lXQNbA9SXGXEt5jcH/YjmpcW5eZ7mwn0lyLaiABgsy2xAGP3BqBSQROI+VWgGRkH1Vd099CyBw9owwd03MWnIlWYLI9owaorWtAWV3DW5QAkbgCJx6UY5I6xFWF1N22US4u9E9QS6Gj15whgwecc81YNwbEe6LVxFBtgIwRxHDMFExPEk+9VRYe+VBbecoquxUiBiWchRmcdx70GukuLuU7xbh/TuWVUGZJ5bBjp+9dEaUCPSyohNu5fs72DBuJViAB9gIxVKxpFLKrvsc7gTcEqCOAuwE+xyeZqM6G4iBgCFYkbzlSV5E/vkZqC+biMguXfLZADb/lMlt8fK7KFMiMdff35Wn07O4VV6wIYCT7zAH1MVava3e7PdBMiNykLLRAY7Rk+3XrV5R5npRkvNdWSbqqrqy/luOx9wMie1Bz21dxFe00Hc2VZRIZeoJkg4jBqwmtRmKy1oABhbzcTevcO2FPHX9KsPeVh5aObSEbvLvMWVnU5ClFxPf7VQ1yM3rW2ttGMHDbJESFJJjvH6VRv/D+bJNufMB2Ja2RuWJJtKGIBE4gdxVgaYN6LYS5+PcP5biDDJDttPsPV/UVCvhrgobTb9w3AWSWYRkhlA3A++RjBNRtrm2lbiK3q3E7RvBnPrI3CYjNEYuaW2xY23243KtzDt3AKjaTPUxP61D/ABDHaW/mIsgeYCRjkCYH4hgHEg1eu6gXCEVytsDctu87NDdUUqsjdn+5qQg2h5m17W6WtkAPbIjKHcSfsTiflqKp6bWqq7ZuWt3pfO5WUz//ADgEkT3/AHzVhbIJJA9CD1vYMFhghzauHMHmAPr1rN3RBgAqLcJl99gs0LOQ1naAInoF+prm6u2qNKFnB4YIRHfcpJg/Q0FoAXCzsbbmdpVCEdp4fYqlSe/PX2NQ/wDxRDhHIt3Jja8pAiQSWxnP7d8bjWv6FuAXQqwqvIhT0EEGB0g4qTTa0BSFcgmFZbiKybZx6mkgrPY/agaXxDVaWTbd1AbaYMrPaRKE8dTXpXwJ8Q39Ulw3gno2gMBBJMkyOMCOI5rz61pmLrYtYZoRjbulkugxBgjHc8RHAr1D4T8AOkslGYMzMWJHHQACc8AfcmouO3Q0pRWKVX1+vSzbNy6wVF5J/oO59q86+K/j432/h9KwUNgsx2lp7zlUHXqfpyHT+Mv8QRaDW9OZfhnGdvsvQt78D3PHnmmQ3bhLXVDkM38zpj2BYuf6mpBoIVXuBkVt4F8KWB29FDFRtHcjr1iAt+FSqbQLhuhoW0ZuSOCyqp+u2eB0xREt62oVTdtvYBsyjqJF1pwxLtEEzkAY4xTW6gAA3vLu7rKhNjEeXHEi2FG4DpJGetQWdW9pgytPo2wUyu6QQd4J+/v0zWPDrVtrm25d8v0kzt3bYGAFBAmesiKqIGRmkkByOgIxPUyc98/ep9txFKgvDwxD7gGHQgRDCeo+1dIrC2W1FoG2bbKhtFEYkHlgAX5znn9QdTqtqW3L29TutlAjqzm30AG70lu0cZoIDrUY3Ge2bbwuw29ttQVjJQLnEf74yLN7UM9xla6wTeSGJKgY3HIkgDgE4PGKgsaXeyrKhzgLcIRVA7kyft/Wtm0TqofayhpAcglCV5AeI6deP6Bca1aYv5LgAIGIvldzMvIUosj9R/ptq7K+stbfT7lV7abGKP7zcb5T7VovihY21vp5ltEKrnYIPZkzg8D9q00VprjJBW5DbUtvJnr6i0Ltnoff7hSNsiDBQHIAzMkjpJH36R3FTnWHaQ6q+5g2/aCw9w5Eie3XtXRtFbTIm59NeDFLjF5WM/gQdOwOY/Tf+Hwpe1Nq05R79hYLTxLNzzyV6xPFBCdR+FDc8mQ/l3G3AEc8ASP3iq+qRWLt6bSHIRVld2MepsLz3+lateM+kF0DRuO0HMwSo9hmOv1FZXWXLdydsADKukkgjgo4zI9iKCVvDgisNgeVDo1lywQTncij3g7gIxBrVvCdzE2GF2E3AwEI/wCx2yR2Ummk1qAKVL2bgb5w0LtPPoA6T0I7VJqEJBRUR2QF/OtI5JTqWmMCeox3igpnWXDb8reXWZ2buD9OhyZNWtNq7YZmQvZdfVbCjcoIEEEu24D3nqcGtrGiTc7obVxU5W6QjuvUQpgkH/MDxWdRo7ZDzvtN81u26MQy4iLjEN1wYI/WqJbqkydge483FuWHMrESGtoMe8qO4MVHdTzCEtbbxc7lY2wtxWzILs3t+Yg/WoNRo7mnZSW8sRuUq6kH6MpOZ71ENWIY3EVi7A+ZktIydrTEHrMzNQY0ehDbhcuojR6d4YT3WVBg++a2S1esBLi77YOVcjBMZh+OJwY610rd7zALVq7NoQ4t6lguZMqGURmefROajtuocON+mmGtehnQuszBY8SOkx9qCj/Hg7iyFXJ3LdRisHttX0EHPAn3qbT6bzCFXyrhb1ljFtwwiUFx2gz0yfoDNRa/T3Xi9t2K7EEoqbSwGZVciYJ4E89a2PhQfy/Jdbpb8KSGUgTBBweuQc9qCc3AW2b4VPltakk5EhllRAH2H96r39ENhZkuW9+bXpLWzjK7ydwPPUx261r/ABd1FNp5Khs22BBBBBPpIlT9O9dPwbw8au+qW0NpWy6hiQAsywDSRgwAScn3oO7/AIffDbC4mpO3ywjhB13Ttn6Ru/WvQ6q+GeHrYtJaSSqCATyeTJ+5q1UaKra/xBLNsvcYKo5J/oB1PtVbxzx63pbe+4cn5VHLHsP7npXlHjXj1zWOLl7eunDFZSIXEkICQd0RLR1HGAQi+Lfii5q7zbWO0T5SnhR3MSN/ua5Ph91EcG7b3qJ3mSgYxMTzBJHET7dOlp/DgTZezsul3JWwpLvCmV3sBtIPUGMZJ5qbRWFL21tMbWoJfeH2Jbtg7hG2Ce/HPAHFVDwpSWsNp3Fy6SwW0yytsZg+ZcMTyeDH15qPqVQILYZNQC4ci4IMkiFVPTtA7HMzxioL4UFQqr5i7lLKzFWzggEACBxgY5zUvh11UuBrtvzLYb+YZ2qYEwT2yOOaCSz4UVVbl5XW25ZRdSOQD8oczE9YzkTUlnw4NbtlSl4OzILSk+Z1hjsABz0n3zkC34eB/Luad1Nzzj5en2FwoPHqc4PbmBHatNbdFvd5i3E1YuklhcAHuAqYMnrz9OKCnprtzTOr22dHTcChSGUjB5mccmB24rTSMjXV812RmbLZYqDMnaOSSZz/AM27Xh7He72zcCsvmXLYLeXOTE43e+R14ObB0ilLpsurWbbBtt51DsYg7dgn2ORiBOJoiQI4tCQLultXj6hstsd319WRyR/bEKuoVnt3FAtXZXT3d7mO5kRjsRmPpVa7pNhJSbRlXVHVjuU8FWYZAwRjPeec6nxPz7huXy7QImdskCFmBOOYH/Ia3wGZnYeUHhkQIqq248icbYBiP+ZL/gzBiABd2gNNgs6hT3G0Ef7946mjtPgaZ11JvWiHQ2xK7R8u58QO+OB7VHpym+2lp3090grd814WRj5QJGcRx/Wg5ya66lp03F7bEMwUfSCcSDx/rW11kuXNtvbYVh6gWdxIBOOTk++Kl1NwNtt7LatbO171pGaQTEs2JnMTEzWD4N/Le4pVrasVJ3KjlZwdhnHf3B7VRMNMEVXv2GVGtgW3tFUEqPmaASW7785+kT2SzBSfK1jXU2bCGe4hUGIn+oPT2mubpL1y04NphKGYYeoT12kcRiKsDW22Fwsty3e37lZCEUcSpSIHU96gg1eltxb2i4bnyulxVWCPykkEL7N+tVtOrRvllBxLAwJ6EgRnoD0rqJpnYMTbS+923vld1x7cHOOjcSRPIq3YUvNrTXnCXFl0vsFG4EYBAyTHb74ornfxwYp59qQo27rQCMeAAXC5iB/uasJqMb/Mt3ktkgWdQSzbGPIEbeO0ERNZuLZdwGUaUEFWKBnRmB7bo+u0k/rI494BX2jBJjcoMGOInIHBoizc0yMG3BrZJDW7ZtnaVY/nZpGDgieKtajRLbTY9pZ+Zb1q4XG2cyoMEfUL+9QabxZ1I3Kl5Au0+YNy7eTz8v7H9ataHWIq77F27avT8uNhVm4mZEDuWmqKreC73/8Art5/p3AqNp7RsYwWGMKTP2qoNVcCbCzMpM7CSIjuszOTXT8SUWlK3bdvzPnS9bukhgScGDkYPIBHNRWvAxcuA2tuo9If0ehscrDGCf8Apn6YqIxpdTZNwt6tO2NvkiQrD2ZpH/aRFT3JZTcvW1um5A327gV0YAgSi9THVWmBmaw+is3bpW23knafTfJkNJBUMF3Ae7djVH+Eu2lFxQyjdAfO2QeFcCOfp07UVbN0eVC3Ld3fi4ly360YAjcrmeOJlT7V918C+BPZV7lxdrPAUdQozP3J49q4PwpoG1eo33zu2KC5P4iPlBPXrz2r0mouFKUor5v488BOp0jbATdt+u3HJjlR9V6dwK8v8Pv39OF1BtkKCyi4VBCNwZBna46TBzXulaPZBBBAIPIjme460HjWiW3cNoWrhtXTuN2+9yFzMgIsfpySTJqhqNbNtLIW16GYm6qGWmRuLn1D09MDp0FdL438AOj1MoIs3M2yPw5lkjgwcj2PtXN8M8SS3eBe2rQZ2t8r9pj9YOKIu6Lw82ktXmFu7ba5Hls3ruRwSijKzAiZOMGcz2LS7g1qU1PnECwLQCLPQ+Zwc/QdutbaOyJt3NOxXVNdJW1bRQigz1OBMnIwBIjvH4rfCC5bv21bVebPmm5PHRCIx0g85BEgRUU/EtMLR2XF2X0c/LcXYQfwhVEDPuOoI7QWrhBZnQsTG4hZKgnkzIDE4B/4roabwy6FuOF80Ko817ag7AckAsYLRyVHHcc2xpLV1rx01wWECDct24SXIyRAyM565iBnAatZS55/8PcFq0qq3l3rjHeRyAB/76R1iS+UuOW1Np9OGtDyjZthA5Xg7mEEZ/cdIqnqNGGl2tnTb7c22S2djlfcnAPt3BiOa9zxFrjIL5e4luJ3MRIHQ9gfagsu128bb3w15coqlzufaONg9UT25z9al02jVlteS2+65KNae2Nq/wDc/HTJ7dMAzeGsoVLmmusuoNzaLSoNoDHgFuMdz1iIE1t4lCb01VrbqS4YXjd43f8AT0joe/HFBz7+k8pwrbrN1W2tucbPYgoCQB2EzHeaXPE2W0bLi3h9wIVWM/mDdjjjoB9K6WpvNZ36ezcTUrfAPot+ontBmSB79ehqrovC1usipc23NhLm+QF3TgKANwxj9T0g0TaPSFluLZujaFRnS84XeVEkAKOAZwf74yTZu3NzqdLvQFfKt+lmEkmDgjp6f1HJpvpVJBgWZlPMUO6FgehPE+36VYXxS6BaW8rXrKNABnYTxtn2HQ9OkTUFy5dchL2st+faZNit5gUqRJkhTIP1nnua4q6Q3dmza+5ygUGXGBB95mM9ulWTaS413yzbt21G9bblmnj0Dr0+n246OrQS7au1dtu6hrTpCKCBjAx2kHI7TQcrybti4MvadT8h9J9oaYIPf963OuXZsu2kDbp8wD+Zkycz6h9ZFdSLiAMwsaoX1CwZd1IGBHMjHHt2rnXrFo2l8trhuSFuWmQRPTaeVgwM55OKosMbj/8A19LcuXrbjcFYKpBEk5J2zxxEmo9PYsPcVQ38Kdo+cm4C4PJk4B6xXNFshiWlCDENgTxyPw/arv8A8tcFoWrsNaDAiAuMz6Xj0z/r71CuheLXD52qtO9vKG9ZAWSGjcSBJ7eoAVyb3hYNo3Ee2VDZXcA4BMBiICtjmPc946Fu0l19umfy1ZQ3l339JYH5QY4/6veodTqrd68pvBbH4Lj2VkE5j/JJwfcfsHN8P1727gaw4le3IB5kHv2+gq2NbaZCGtlLoM+aGI5MkMnHfgCr+l0DKjXTZt6iym5TwrbZncUBkHPMkgz7VWfRWnS4yXFVlJIsvuJ29At0Z3dOKosXbTsvk2/L1VsgupS360ggnBEg/RjP6VonrYW9Mb4W4drWrh/EDxOCRIzuGIrn3tDds3FU77RiVkRI6sCMHn7V9p8F+EXPOa9dUgbAUJ/EbkktP0x/3VB3/hzwEaVGG7czGWMRxwAPbP6116UqNFKUoFDShoK+s0KXUKXEV1PIYSP+feuJovgLSW3Zgm6ZEOZABEFYPI65kjvX0VKDzz4m+AfJVr2kJhfU1o5wMkoecdj9j0r4/R6pCxnDMIaYOCRO2cSRivcyK4z/AAhpSLgNlYuEEjsROV/Kc9IoPhW8PF03v4RvKsqgLLeumHI7ASRP3AMd8RtftX7ifxCHTp5UJ5NuN8dnIyoI9/sMnpeM/AF2yC2mY3U622+YD/KeG+mPvXC1Pi7any0uu21IBWADHUDpujGe1Vlh7ty6qm75lyxbYJJYKT1KgH2jIBiR7VZ01i3sF6zcC3RdhbCoWAkwANxmeR15iOtT6fTeUg1Fu5bXZc9FhpcjPckme2O2QYqTVXUc321SX01JhkAGwDoPZvvOABzQc7xLw8W9wv27lm9u3JDIEIY8AAR0OQftipV8Ru6VrqsbLi4gG5SH3AzEE5x2MdMcV0L127pD5l8WLwvW4BZt5UQMEHB+0gx7Vy9H4ULyoFYNcdyq2gPSqgclsQfp0BnOKDfwfS7zb8m6wvOWBk7UVYgDjdMdvpnmrGouqAli/btW/LubWvWxuMHn18Sc89uMVX1WhRGVLiGzfVwpYvKEHIwJwAR8sSBkTUreI3tPbu2WZGtsRua2AwO7rujEwBB+lBdFi8UuWrLPqNNbYMeEJHzEDv1OI7xNc+/bt3rxXTqlhWWWV3O0EAmI6ScQKlv+W72xohcU3QFYO52knqesYz0M8Uti2vl2r6KipcYPetjcWJ6eaR17dulUULHhkKrOLttXHpuBSyz+WcYmes/WKuafWXrflu6C9bWVG87lEyCCJ9OON0TzXSXSXiHWyX1OmtODtYhZAExGJH6fSar2rNi/dfy2TS+kEKZYFuflkBR9I6e9BBprtki5ctXTYuqS1u2iysREDr98ADoZisXrhcm9q7V1hdQ+VcLbRIwGxxwMHp3rnaySZgKWbaWVSEZh0EDByCRAq9ob9+0EuqBcVO5Dbd2MrMgZjdH3olXtIXtIps3bV8XgEe0VlpgwIMhgO+B9qp+Tb2qi+bavhgjq+EIM/MCPSI7dBOals3tPda4+9tPcndbFpRswO3UkjoR3nNWX8xALussC/buqAHLTtgEjIMocf+5morieLeGmw4FzYDEqytKvMwe444jj92m8RvLbdJLWmgsoyDEZkccDP0q3otP/ACxdS5ZYhgossu4kSIIJBkyJj2GZqe7btorLctXrOpBLKwO0GT+X5don8PfmqiFTYvOvlxptykNJZkJxELyP1j9Ktau+zkHVW/Nt2SUa7YHIIETcA4H2/pVbxHwgoF3BLgeSly00nGSCvJ/Q88iq3h+vuox8u4dhBBKnHaI6Hp9qKv2dG15/KsNcu2xlN8SoMST0xPNen2rYUADgCB9q4fwf4WLdgOR6rmfov4R/f7136y0UpSgUpSgUNKGgxSlKBSlKARXy3inwBavajzZIViTcQdSQfUpHBmDmRX1VKDzbxT4S1GlO+0TetrkRh0jMx1juP0FVrHjSXLjHUp55KABXPy9iAMfcZGY5r1EivLfin4auWLjsqFrDNuEcLOYMZWDwfpVTcVNDpnBS4Ah23Atu00szHmRniSOeftV+75bI/mLfXW+ZMn0xuPv6dvv9wY44+g8QupclASV9QKjKjqfpB612rHilm8LrahTedh6DMbI7RBXPUfT6kTaprulF21dSzd85dxcS5+pBE4yZiOTVS8yWkQ6a9cuG6ux7e0QxIiAPqePV9au2vN0S274uWXDrBU5ZQOgYc9J4z3rnaMJcD3PMcX/MHlogiNxmWkckn2jn6BQHhrLf23D5TzEPiDjqsyoBnFdJ/E72ntXNPcKG2YkpDCGzIboD7/pV/WFtMt23qrNpzd9QuE7s8TJyIkngZkzS3pjaFs6W/wCabo2ta2jOD3xtH+YdzPNVEdvTWrrqNGzWi6Hf5jnaftySfbGeMGqvi+v9KWLy2bb2m2+YomBxgj6nGJPvVbW6JUAlL1q+kblbhxmNvbgDEggd608O8aa2L0qo8xdjEjP0E/746xQda34fcO+3pmbUWVKuQYWZ6cjcf04+lRm3Y1F6F2aQlfUOQWn8kgKP0qSzYtP5R0b3Fut6XDNC8ZJPT6DoOOKx4he8u0NNqbNpGUgrc5gEyWBGZPvHY8iiqWs0zMGa4pKqWR79lMHsWxnoZjjG7NcxrzIoVvWszmduOP1HPtivotUWtEW9Jfe8l4H+XGZPScDImcCAM81Ts6OySiRcs3t2261wmMDJKYySQf0zBoNrepsX7pN0/wAOxUCbSgeodW5nnge3arKedsF29bOrsJuWT0E/N5ckjHXMfYGq/iHh7I2x1S5sCt5tlZO3PzADpg+rdGM1TUMobybjXbZWSBIMA53CTxzgnviDAdDQWFLPc019LDIxKW3JOIyN/TqIz1qz4Z4a+tus7bV+U3GA54ECOWInNUrniC6oW4sItxTtDKILYgLjkfX9q9B8G8MFi0E68se5PP26fappi7athQAMACAPYVtSlRopSlApSlAoaUNBilKUClKUGaUpQKwVrNKCtpfDrdv5EVZJOB1MTHbgcVxfG/gu1el7f8q7zuXgn/Mv9xn619HSg8fvs1tzbvrlGz9R37g/uDXbt6ixqPNfUF95HoNvG2BwPfp6gRFfa6rwKzcuLcZAXHXviIYcER3rh+LfAiMS+mbyn/L+E/3H7j2qpHM03n6Xy9RcRbqMoWWb1KD3BxkDpMDEVVsLaa3cv27/AJN5WZlRFhRP4duDPuCI7d4Ll67priLfQja25ZyhI6iDHbj2qzqHXWalSSlhWX1OsSdoxkjJJ79MVUQrdDv52ss3LiXEIts2FJj5pHBgY47iansaNrNhb9u7aYEbXtMN2GPyyZkwJIPbBre1euqEuXUfUae0WAaIEDAJt5MAR3EiOlb6fwxL1y4+mZLG0hkU5BIyTE+kT247YyHJvaJIYE3LF9ZYWykKQTMBeR9cjpVrSeLXtNcIu2gy3V5eDuUD8wMfUdMCOKsXPFhca2dcrG1BQFQQhYn8+JOOMcDtFVLng73jdTThntJmHeDBjCsRE4Jz0gEzQR6G0vlvdt3/AC7qt/LtouCD7YIJJPBwB1ro3n8veut0xY3JZbjHqBI9Y+WO2DzzXF8O8PRiV87ynIBXcP8AxJHA9xOauJ4vcteW2oU3baMQCZKTxAJEE9f0xQXdJbuae0t6xfttO1XtnnPAnJYxnp1g1XYWSrrdF61qgWYH5ZJM/KfTtnMx3yKn0+it37ztpnTTYVlU5Bbn5ZAX7e2Oa2t6i9q3tW7hUsJErxHVuB0E/pQWfhTwhmuq+2ETIMYJyIH3z9q+5FRafThFCqICiB9qlrLRSlKBSlKBSlKBWKzQ0GKUpQKUpQZpSlApSlApSlApSlBS8X8MW/Za2wGRg/lPQj6GvhLfwVqlZ9u0bRIzh/p2P1ivSKVUjzL/AOXu21axd3255U//AJPQH2xV7Uaazfe0LCCy5wzziAIyJAc+5gkx719p4h4XbvrtuoGHSeR9DyD9K808X0X8Lfa0GO3DKxEyGGARI4PUdqI6HiniN/T220t1rZWBtZATjJhliREAnnnnNZs+HW3NoaK67M6nzNx9JxlickSeQJHAqt4R4x5d7zSonKAucEHMqQeYHX6VbGgtGy10Xja1ALOAohcnA2YBk5kEET2FA8Q1x8tdNqbNu2yMu1zBAEzKEckxmIJyCM1vrNGyEW9Nea+l5Wm0YJ+5ML35AIipbGpeyxbV6c3FvADeRu6YDDO0nGDHAziodB4aRaN/T3ktsu4+XJKhZmN2WHtyIgRQce5pUN0FBctuuLtt5ndAgic5yY44jBr7nwD4bNm4brNJa2F2x8pmWz+lcLQWbupvrcI3QybziFA6fseP7196KaZnSlKVGilKUClKUClKUChpSgVis1igUrNKBSlKBSlKBSlKBSlKBSlKBXI8c+GrWpy0hwIDjn6EcEV16UHnJ/w8vbyu5dvIfoekRyDB9xiptf8AB+osCbLecn5Thh9B1+36V6BWKtSPOLfj/mbLd4tCtLI5gmPw7iJj2Nb+KWbHmhtMjJuHqUYUsTiE4B9xjNfS/Fvw4uotFlX+colCOTH4T3B6djXzfwb4dcbUQ4aLRkhsQYwM55z9qJH23g/hws2lTryx7k8/6far1KVGilKUClKUClKUClKUChpSgxSlKBSlKDNKUoFKUoFKUoFKUoFKUoFKUoFKUoFYilKDNKUoFKUoFKUoFKUoFKUoP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2" descr="data:image/jpeg;base64,/9j/4AAQSkZJRgABAQAAAQABAAD/2wCEAAkGBxQQEhQUEhEUFRQPEg8PFA8QEBAQDxAPFBQWFhUUFRQYHCgjGB0lHBQUITEhJSkrLi4uFyAzODMsNygtLisBCgoKDA0NFxAPFCwcFBwsLCwsLCwrLDcsNywsLCwsNzcsKzcsLCwsKywsLCsrKywrLCwsKysrLDcrNysrKzc3LP/AABEIAJAAkAMBIgACEQEDEQH/xAAbAAACAwEBAQAAAAAAAAAAAAABAgADBQQGB//EAEAQAAIBAgIGBwMKAwkAAAAAAAECAAMRBCEFEjFRcbEGE0FhcoGRIjKhFSNCQ1JzksHR8CQzNBRTYmN0orLC4f/EABgBAQEBAQEAAAAAAAAAAAAAAAABAgQD/8QAGREBAQEBAQEAAAAAAAAAAAAAAAERMQIh/9oADAMBAAIRAxEAPwD6qYITBOuvNIYIZArQQtBAkBhgMAQGGAwBJJJAYQiAQiFgySSQqRqPvDxLzEWNR94eJeYk9cUTBC0E1WEhkkIkCtBC0BECQQwWgCAxiILQFkkhEAiEQQ2hYMkIEloUDGo+8PEOYgIhoj2h4hzEnrimtJCTBNsJOfHYoU1vYsdgUdp/ZHrLzMPpLjDR6phYjWIs17HNLcpkXPhsTVI16qUh9iipqVD3a5sB6NM/F1kwVeiTWOrUFVKy1H6xicijlQMjfKZWlXxlYW/tQpq2WrTplQ3Ehr+pMxk6O1E1l109sOGIUhswRcXBzv2mTD696nSLCnZiaXm1uYnTT0nRbZXpHhVSfNMPoOstgyUD4WqC/ftl3yXUBPzK2sM1rG58iDKPpYxCHY6eVRT+cfhnwIM+YNotj9Q3k6H/AKyldHMpuKdQcFX8mjVx9V1DuPoYJ8vYVF2NWXgtQcmMKY2uuzE1hxatyMyr6RisclIXdgL7F2s3ACUYbSZaqKbUmQVEZ0Zj7RCm2Y7J47rcQ3VOlYhuqXWrNqlmNzvHdO7o/VxNTGnr3d6aU9WlVdFUVDmahWwF89W/Zsge0vGEUCOBNAQ0/eXxDmJJKfvL4hzEnrioZLxjFM2wUmZmlAC+HuAfnSMxcbB+k02EzdKjOid1dPzko6WoIdqJ+BZm6Qw6CphwFAD1WVgMtYao2zXtM3SYs+H+/HxUiQWnRtI/R9GIg+S6f+L8V51gRhDTPbRKfaYfh/SUvocdj+qA8jNYiC0YMj5IP94PNSPzg+RX7KiZ5Z636TYtLKQzHESYPN9EtGKtICoAzUj1eXuXUWJA4zVxDfxdL7mqPLW/8lfRsexU+/q85ZU/q0H+Qx/3NA0gYQ0FrxowAyU/eHiXmITJTHtDxDmI9cUxiy/qx+zB1Y/Zl1hRaZum8hTO6snIzZNMfszL6QKBTU7qiH4GNHU4zPEzN0ubNh/9RTHrNuogucu085l6bQfMZbMTS9c4adFpLTqZRFKDdAogtLQBGAG6BRaWptXiI+qN0ZVFxFGL0c/lv31ah+MtP9WO7D82aN0dUdUcvrH/ACjIP4x+7D0/izzI7pJcVEOqJoUkSJtHiHMS7VEamguMu0c5PXFBjBeExYYNeZXSb+QTuIM0iZk9JRfDuOGcqxo4zEpTDvUdURSSzuQqjiZ846WdNuuATDKQKbq4rsLOWGzUQjLi3oI+msBVxb61XEhrE6tM0rU0Hcobb37Zx0ujf2mVwD7oBAtM4DguleNt/UIbnY6UrjxZC5mrR6V4kGzCi1gDfU1Sb8Hg+SqXYgG7VJGUqfQ6XuAbnbneXFaCdM3HvYdT4ajJzBnQnTSn9LDuPDURuYEwX0OOwngVlR0Wexh8RIPWJ0vw529YvGkD/wASZ1UekuGP1wHiV15ieDbRr9mfBpVUwjgHJsr9l4HvtAYymtMK1RAxOtqs4VrECxsZfQcHGVSCCOooi4II+lunia+ENSouXs6lG+V/o7AN82eheimwtSurkXqEVtVdiKwQBSd/snZvtA9mGhvKA8bWmhfeMhzHEc5zBpZSOY4jmJn1xVpEVhLGEUyysKHWZWmx8zU7gOc2Wnm+kuFxDnVpKGVgozK6lJtY6zsh942It2ZSjRqKMrqNi7QNwmJpDAXqCoKjIFBBoqF6p9xbt9Js6hAAVSFX2VBNyFGzjOHE0WaFZ1Sog7PO9pSaq98vfBndOd8Id0l1TCoN/wAI2t3j0nOcLxg6iT6rpK8DFq02CsVU31Wtq5m9jac/VGdWHexzPYeOyA+FxNLDUBXr1BTCqimpUNgp1RkN7E3nToTSAr1qtRA2oVRQXBR8gLMUIuA2duEowlIPTA7DcHMHaLHhOrQ+jlw4YJc651mZyWdiBYXY7bCVG0DHWU0xL0EoYSyltHEcxEAj0hmOI5iS8V2MIhEdoJiMEtK3SXyGXRymlKWoztaVNNyjjagIhww3TsPD4yeUDPbBDdEbR43TRkgZB0cJ53pFoXEvUQ03fqBk1DDogq1CM7tVc7CcrAbJ7fy+MI4Q1WHo3BsEXWphHIDOqKAqtu8t80aWGM0BCvCSJHOtGWhJZ5SCVShI9Nc/Mc4YybfNeczb8VY0ELQTMYSQySGUI0rYyxpU01ApJ7vWC8ht3ySgSXgkgAMd49RGBMruO+MLRWquvIpgEKyJDXkBgkEKaMm3zHOCFNvmvOS8V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4" descr="data:image/jpeg;base64,/9j/4AAQSkZJRgABAQAAAQABAAD/2wCEAAkGBxQQEhQUEhEUFRQPEg8PFA8QEBAQDxAPFBQWFhUUFRQYHCgjGB0lHBQUITEhJSkrLi4uFyAzODMsNygtLisBCgoKDA0NFxAPFCwcFBwsLCwsLCwrLDcsNywsLCwsNzcsKzcsLCwsKywsLCsrKywrLCwsKysrLDcrNysrKzc3LP/AABEIAJAAkAMBIgACEQEDEQH/xAAbAAACAwEBAQAAAAAAAAAAAAABAgADBQQGB//EAEAQAAIBAgIGBwMKAwkAAAAAAAECAAMRBCEFEjFRcbEGE0FhcoGRIjKhFSNCQ1JzksHR8CQzNBRTYmN0orLC4f/EABgBAQEBAQEAAAAAAAAAAAAAAAABAgQD/8QAGREBAQEBAQEAAAAAAAAAAAAAAAERMQIh/9oADAMBAAIRAxEAPwD6qYITBOuvNIYIZArQQtBAkBhgMAQGGAwBJJJAYQiAQiFgySSQqRqPvDxLzEWNR94eJeYk9cUTBC0E1WEhkkIkCtBC0BECQQwWgCAxiILQFkkhEAiEQQ2hYMkIEloUDGo+8PEOYgIhoj2h4hzEnrimtJCTBNsJOfHYoU1vYsdgUdp/ZHrLzMPpLjDR6phYjWIs17HNLcpkXPhsTVI16qUh9iipqVD3a5sB6NM/F1kwVeiTWOrUFVKy1H6xicijlQMjfKZWlXxlYW/tQpq2WrTplQ3Ehr+pMxk6O1E1l109sOGIUhswRcXBzv2mTD696nSLCnZiaXm1uYnTT0nRbZXpHhVSfNMPoOstgyUD4WqC/ftl3yXUBPzK2sM1rG58iDKPpYxCHY6eVRT+cfhnwIM+YNotj9Q3k6H/AKyldHMpuKdQcFX8mjVx9V1DuPoYJ8vYVF2NWXgtQcmMKY2uuzE1hxatyMyr6RisclIXdgL7F2s3ACUYbSZaqKbUmQVEZ0Zj7RCm2Y7J47rcQ3VOlYhuqXWrNqlmNzvHdO7o/VxNTGnr3d6aU9WlVdFUVDmahWwF89W/Zsge0vGEUCOBNAQ0/eXxDmJJKfvL4hzEnrioZLxjFM2wUmZmlAC+HuAfnSMxcbB+k02EzdKjOid1dPzko6WoIdqJ+BZm6Qw6CphwFAD1WVgMtYao2zXtM3SYs+H+/HxUiQWnRtI/R9GIg+S6f+L8V51gRhDTPbRKfaYfh/SUvocdj+qA8jNYiC0YMj5IP94PNSPzg+RX7KiZ5Z636TYtLKQzHESYPN9EtGKtICoAzUj1eXuXUWJA4zVxDfxdL7mqPLW/8lfRsexU+/q85ZU/q0H+Qx/3NA0gYQ0FrxowAyU/eHiXmITJTHtDxDmI9cUxiy/qx+zB1Y/Zl1hRaZum8hTO6snIzZNMfszL6QKBTU7qiH4GNHU4zPEzN0ubNh/9RTHrNuogucu085l6bQfMZbMTS9c4adFpLTqZRFKDdAogtLQBGAG6BRaWptXiI+qN0ZVFxFGL0c/lv31ah+MtP9WO7D82aN0dUdUcvrH/ACjIP4x+7D0/izzI7pJcVEOqJoUkSJtHiHMS7VEamguMu0c5PXFBjBeExYYNeZXSb+QTuIM0iZk9JRfDuOGcqxo4zEpTDvUdURSSzuQqjiZ846WdNuuATDKQKbq4rsLOWGzUQjLi3oI+msBVxb61XEhrE6tM0rU0Hcobb37Zx0ujf2mVwD7oBAtM4DguleNt/UIbnY6UrjxZC5mrR6V4kGzCi1gDfU1Sb8Hg+SqXYgG7VJGUqfQ6XuAbnbneXFaCdM3HvYdT4ajJzBnQnTSn9LDuPDURuYEwX0OOwngVlR0Wexh8RIPWJ0vw529YvGkD/wASZ1UekuGP1wHiV15ieDbRr9mfBpVUwjgHJsr9l4HvtAYymtMK1RAxOtqs4VrECxsZfQcHGVSCCOooi4II+lunia+ENSouXs6lG+V/o7AN82eheimwtSurkXqEVtVdiKwQBSd/snZvtA9mGhvKA8bWmhfeMhzHEc5zBpZSOY4jmJn1xVpEVhLGEUyysKHWZWmx8zU7gOc2Wnm+kuFxDnVpKGVgozK6lJtY6zsh942It2ZSjRqKMrqNi7QNwmJpDAXqCoKjIFBBoqF6p9xbt9Js6hAAVSFX2VBNyFGzjOHE0WaFZ1Sog7PO9pSaq98vfBndOd8Id0l1TCoN/wAI2t3j0nOcLxg6iT6rpK8DFq02CsVU31Wtq5m9jac/VGdWHexzPYeOyA+FxNLDUBXr1BTCqimpUNgp1RkN7E3nToTSAr1qtRA2oVRQXBR8gLMUIuA2duEowlIPTA7DcHMHaLHhOrQ+jlw4YJc651mZyWdiBYXY7bCVG0DHWU0xL0EoYSyltHEcxEAj0hmOI5iS8V2MIhEdoJiMEtK3SXyGXRymlKWoztaVNNyjjagIhww3TsPD4yeUDPbBDdEbR43TRkgZB0cJ53pFoXEvUQ03fqBk1DDogq1CM7tVc7CcrAbJ7fy+MI4Q1WHo3BsEXWphHIDOqKAqtu8t80aWGM0BCvCSJHOtGWhJZ5SCVShI9Nc/Mc4YybfNeczb8VY0ELQTMYSQySGUI0rYyxpU01ApJ7vWC8ht3ySgSXgkgAMd49RGBMruO+MLRWquvIpgEKyJDXkBgkEKaMm3zHOCFNvmvOS8V//Z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6" descr="data:image/jpeg;base64,/9j/4AAQSkZJRgABAQAAAQABAAD/2wCEAAkGBhIRERUUEhQUFRUWGBcZFxgVGBUWFRYVGBQVFBQXGBgYHCceGxkjGhQUHy8hJCcpLSwsFR4xNTAqNSYrLCkBCQoKDgwOFw8PFywcHCQpKSksKSkpKSkpKSkpKSksLCkpKSkpLCksLCkpKSwsKSwpLCwpLCksKSwpLCkpKSwpKf/AABEIAMEBBQMBIgACEQEDEQH/xAAcAAEAAgIDAQAAAAAAAAAAAAAABgcEBQECAwj/xABEEAABAwIDBAgDBAcHBAMAAAABAAIDBBEFITEGEkFhBxMiMlFxgZFSobEjQnKSFGKiwdHh8BckM0NjgsIVU7Lxk9Li/8QAFwEBAQEBAAAAAAAAAAAAAAAAAAECA//EABwRAQEBAAMBAQEAAAAAAAAAAAABEQIhMUFREv/aAAwDAQACEQMRAD8AvFERAREQEREBERAREQEREBERAREQEREBYddi8EFuuljjvpvuDb+68NpcZFJSyznPq2kgHK7jk0epIUI2H2Tjr4jW1w6+SUmwcTuhoNsgD43FuSCd0ePU03+FPE/8L2k+wKzWvB0IUKxDofw2U3ax8J8YnkfJ1wtZ/ZnXU9/0LEZAPglBtyzFx+ygspFWX6VtFS96KKpaOLCCT6XafkuB0xvhO7WUU0R4nMD9oBBZyKMbP9I1FWENjlAedGP7LifAA970upMCg5REQEREBERAREQEREBERAREQEREBERAREQEREBEXnLO1oJcQANSdEHoihmO9K+H01x1nWuH3Yu38xl81XO0HThUS3FPGI2+Lzc/lbYe5KCw+lumklw8siBLjJHcDi0Ek/QLZ9HjLYZSj/SB9SST8yV8+HairmzfPId25ADi1oPJosFscK6UcRpsmTB7B92VoePfJw900fSqKmsM6fX6VFKD+tC+37L/AOKlOHdMmHy2DnOjJ4SC3zOXzQTyy6yRBws4AjwIuPYrX0e0dNKAWTMN9O0P/S2IddBFdo+jahq2EdU2GTVskTQxwdwJAsHevuFE9jtsqmkq/wDp9ed5zXiNrybkhw+ydc5kHIXOdnDiCrXVL9MLQ3EqdzP8Qxx6akid2581BdCIioIiICIiAiIgIiICIiAiIgwMdxhlJTyTyd2NpcQNSdA0cySB6qq6HbzGai88UAkiabljGEgDwuDvk/1ZSfpmlIw8NvYPnia78Pad9WhZXRUxv6CS3O8sny3WgewCn1WswjpmpnHcqo5KZ41uC9g87APb6tU4w7GIahu9DIyRvixwdbztmPVeWL7OU1WLVELJOZHaHk4doehUFxLogYx3WUNTJA8ZgOJIHk9tnAed07RZYcuVSv8AaBiVBKY5+qqWttc7zS70kj/5AnxUjp+lajq2bj5ZKKQiwc9oewH8Qy97KifVWIxx99wHLU+wUXxfpUoKfIvMjvhjG8b+F72HuoRjWxVZKDKypZVxa3jeBl+AGxPkSofVPiYCzqyXjI7w3d23LVL0JhjfThO67aWBsY+OQ77vRos0et1BcX2gq6s3qZnyfqk2YPJgsPksQC509lkNpL947vnr7arIwepHwhcCBvwn0OXzW3iogCPveenssmo7Q3bWHy9lcHjheF0zu9UCO7c95riAfC7brWTYb2iIi2T8JzP+02PyWY/DyLi2ZGVstVpJYiCbZ5qDmojcw2e1zT4OBafYrwWZHjE7Ru75LfhfZ7PyuuB6LsayFw7cIafGJxZ+y67T6bqoxIKh0Zuxzmn9Uke9lIcI6Qa2nPZlJHg7/wDJHzXSg2InqGh8TX7hOssbmA+RFw70W4p6DDqE/bj9KmGjQR1YPMae5PkrgmeyfSnVTkB9OXDTfbbdHqbfvK1u0VRDXY5S7rw5zXwsLW9pu6xzpnHey8rEcFpsJxKoxSrjpGuFPE/euIR3WNaXG+l9LcBnotnsLgUcePvji3jHTiaxdYkkNEdyQAO88qaLuREVBERAREQEREBERAREQEREEF6ZIi7DrAXIljIHie1+660/RjtxA2B8Urw2QSEgW1aWtHd11afdTHb6l38OqbXu2NzxbW7BvfQH3VJ7B7ERYm6ZjpHxSMYx8bgARmSHbw1P3dCFPosjGNu5etIiadxv3rtkaedmaeTio1i+MTz/AOJI4g8L7rfyjJR6skq8NqZIZN2bqyASL6FocCHd4ZHjdbalx+lqhuyExO8TYHw73dPrZa9vq71410jGhayaFjr3HtkpXWdH9VbfiImj1uzv2/DofMErVNw5rCQ4HeGu/qPTgnLpnK1WF109E4y07iAO80i8bx4Pbo4fPwU6xB9LjVL+kRNEdXHZr2XsCbZNceLTY7rvQqHVovkM1i0ksuHTMnAO4+7Xt4FuRcPPRw5hZlV4MdITYC1rggCxFtQeKyRBlnmVvIpWzukc0AG9zzvndeMsAHD3SRWrgDmnS4/W/cttSUIkdcXa35rHey48V600+7oSPJUe+2NG1jKctbu2JuRqdNfFTjHuiqhqGNfGDC42N4zdpuL5tdl7KKVsLquJrHZWN72z0sVt6vauQRsiL77jQ2zMr2Frud6aBatno0WIdDRjlDRWQ7h1Lg4Pa3x3RcE+oWRHNgmFZsaa6pbxdbca717DfQOK1GP1tRUAN3y2PiBkD4X4n1WNg+yks7t2nYXP4uAFm8y49lq53lPiOu0fSHW1h3Xv6qM/5cV2i3g46u9fZYWz2yNVXutTxEt0MjuzG3zdxPIXKtPZzodhYRJWuE7/AIBcRD8XF/rYclYkEDWNDWNDWgWAaAAB4ADRXBDdiejWHDj1znmSbdILu6xoNi7db6an5KPdD8RkrK2oPGw/+SR8h/8AEKwtqa3qaKok+GJ9vPdIHzIUU6GaPdpJJP8AuSn2YxrfrvILAREVBERAREQEREBERAREQEREGPiFMJInxnR7HN/M0t/eqf6F5Q2drT3jFIw+bHtOfsVc5VMbIR/o+MPj0tUzNtyfv2+oWaJB0j9H89TI+en3XFzGtdGTuuJbexaTkcrCxtoqpkpXQtMc8b2SZghwLXa5XvqOa+nVgYvgNPVs3KiJsjeG8Mxza7UHyVwUDguK1lEQaaZwbxZ3mHzYcvaynH9oFJOAzEoACchLGCQPO3bb6XC4x/ohkZd9DJvD/tSmx8mv0P8Aut5qAVsEsT+rqonMcODwWn8Q4HzCirQg2Mp5WdbQysmbzIJHK40PIgKK7a4NI2lkbIwtLbOFxlcHOx0ORKh9NWvgk34JHxO4FpIJHmNRyKmkfSPPPTSU1TG2XrWOY17QGuDi0gOLR2TY2OVjkt/10mS1FdkakiWx0LCPUG4+hW+qY7nIH6ry2IwxrnxxvcGXfJd2WQDCRmpTiWJ0dMbU32rhkXfcv+M6+nunGzOzEfp8AlfmewOfet5cPVeloIe6C93Eg/v/AILpUVcs57Zs3g0ZN/n6rvT0uYAG87hYXJ8gFm8/wdHzySfqt8Bl7nUrtSYW6RwZG0yO8AL+vgBzK3eF4A59UyCcOZvNLiARvABu8ByJyVl4fhcUDd2JgaOWp5k6k+axJoheC9GYNnVTr/6bDl/ud+4e6nFJRRxNDI2NY0aBoAC90W5MBERUQ7pZrOrwyUfG6Nnu8E/JpWZ0c0fV4bTji5pef97i76EKLdN9UTFSwjWSVzvys3R85FYmF0vVQxx/AxjfZoH7lBlIiKgiIgIiICIiAiIgIiICIiAqYxz+747I7MAyU8no4MDvmHK51T/SzAWYhHI3WSC3rHIT9HBS+LFwIvGjm342O+JrT7gH969lUFiYlhMNQzcmjbI3wcL+o4g8wstEFU7S9CwN3UUhHHqpTceTX6j1v5qu58Dno5gJ2PjIOjr2dr3XA2Pm0r6aWt2ipGSU0zXta4dW8gOAIBDDYi/EFTBRNBvyscXZWmy17u6MrnM+ua2UUTbePgOfkvDYSjdVbkQcG7z+9a9rMDj9PmrewvZylom72RcNZH2Lr8vDyCzmqiGDbCzzWdJ9izmO2fJvD1UuigosNZclrCfvPN3u/l5WCi+13SvHBdkOb/Qu9tGebrnkqcx7HamrcTI4kHgCTf8AEdXLWSIt3DNsaWXFXzCVhYGFgAuXA2aL2HeGRzbdWPSV0crd6N7Xt8WkH38CvkJ7CD4WPt5Lb4VtlVU7g5sjiRxLiH28N8ZkcnXHJIPq1FT+zfTiDZtSPU2Y783cd67iszCdpKepA6qQXIvunJ3sdRzFwqNoiLgoKp2/b+kY7QQahjQ5w/FISfkwK11VWF/3jaeofqIWBo5bsbQf2nFWqoCIioIiICIiAiIgIiICIiAiIgKtumSl7NLL8L3sJ5OaD/xVkqHdK1F1mHvPwPY75lp/8lL4NxsdVdZQ07tfs2j8vZ/ctyoZ0S1O/hsY+B8jf294fJymaoIi4ug5WNiLLxSDxY4e7SFhYltVS04Jlla0D1ufBoHePIKsdqOl+Wa8dG0xMOXWOA6xw/VGYZ8z5JRpuj3E20reveHFsTiSGgFxvHu5XI4kLH2p6QKmted0mGPg1pJdb9Z+voLBdcEi/uVQOf8AxC0g7PMrEt+Kwuq5ev8AFezMNc4fZ3y1uPot9s3sfPXSdgHdBzdo1v8AXurOOwjKaEBo33cTbTy/mtziiia+OaMBsgIHC4u30XiIYnjjG78zD6d5vzVq0+Gtla8PbvNvoc1G8U2DYbmF26fhPd/kreIgk9C9mZF2/E03b7jT1su9FiU0P+FI9mYNmk2v420+S2NRQz07u00t/WGbbef8V0DY5dWhruBbkCebdPayyJrsx001MRDalvWt8R3vyuNvYjyVrYD0iUNWOxKGu4tf2SPHVfPFFs/JI7s90auN90fzUxocKbSwyPYLtDN57yBvEcddMzawTRL+iin36quqHZufI435OkcR8mqzlCuilu9RmXdDTI45cmiw+pU1SAiIqCIiAiIgIiICIiAiIgIiIC1G1tN1lFO3/TcfVvaH0W3XlVQ77HN+JpHuCEFedClT9hUR/BMD+ZgH1YVZCqHoqxBtPU1bZDugtYRfUlriCAOJ7SytrelIhzooMrXB3T9pf9Y6M9LnyUngnWO7W09Jk913/A2xd5ng0cyqt2l6VpZbtisG8LX3R5nV59goXXV0kpJccib2Gl/E+J5lYgHgmj2q6ySV2/I4udz4cgNAPJcRR3IOgXZkdtc16MYXHJZtG6w91qSo8/8Ait5sH0eOrLTVHYhByaO+/wD+reepWq2fYO2CLgubccNCp/gdS5hHVk28CtcOOtJvRUMcLAyJoYwaBosP/a9XsuCPFcQv3mgruqyr/A8JL2SkZ2dY/Na6vw5wJCmWx7fs5T4yvXbGML3jkM123eiK7liys4AjnZah2xEcp6yzomXuS3IHx108wrBlwiOnaZarJg7rbg7x4C2pPILU01NPir+zeKmabX4G3AfE7loFzuRWrwvDnTvENMzJv3rncaDxcf6JXXpMw84dSxMYDJ1z3da9xFnEAdnd+622QA+qtjCsJipoxHE3dA18XHxceJWn2x2IjxHqeskewQv3rNAIe023mm+l93XhmsI6dHGHyw0LOtZ1Tnkv6u9+rabbreWQvbhdShcNFlyqCIiAiIgIiICIiAiIgIiICIiAuCuUQUi7DZ/+sSxQPbHITLubwux4Ha6t3HNvEaWXTaTCZHyXmj3HgC4a2z2+v+Y3nmtttI/qcVNXGWOdE8XjuRKSWbjmhlu0HDO4uBcKS4xLS1jt4SCOdjQAJSWsO8bhpOlwb6Zi+imXE1S9dQuj72bTo4aHlyPIrHbyU4xGiDpHs3HRStzLXgFj28HXF2vafiCj0+F7jrBu674ToebD4clmxpgxQ+KzqdovksbeztosiLJBtsJy63zafqt5Q4hY5LTUzN1knNoP1XFLOVeFwWdgeL75G87TmpOHDVU9TYi5ui21Rtt+jxEvcbkdlo7zv5c1265CUbP4lFDTyPkcGNbI8knmcrePksWo6SqYRlzQ5zs91trX5k8Aq0NbNVEF4IBPYYL8dLDiT7qwdkuj8R2lqQC7Itj1a3m/xPLQLleW3oYeG7PVGJyCetJbB9yMXaXDwA1aznq7krBp6ZsbQxjQ1rRYBosAPABeqJIgiIqCIiAiIgIiICIiAiIgIiICIiAiIgIiIK529Y2OrZvDdEzbNfwMrSQWE8HFu7bxzUMxbGeqc2OpidJG943SHDtR9YAXG/aDwOHlZXTjmBw1kLoZ27zHehB4OaeDh4qKYR0S00MrZJJZqjcILGylu6LG4vYZ2PpyRLErdgcJibFuAMaLNA1aORUG2g2QdGDcb8d9fh8/hPPT6KyVwRdSzVUHiWEFudi5o4/5jeThxH9ZLWPaQL6tOhGnlyKurGdkmu7UQsfhGXt/BQHEcHLSQQG+OXZPIjgf65rN6Vrmn7J19erH0WujlPBZtaXCzABpu5HLLmsOqw2dm62O3a7z79zxaPA804jmbFerO60b8h0bqB+K3Hl7rJwrAZZpQXAyTO0bwHM8AB7BbHZXZJz3bsI3nf5kru62+fv4AZlWxgmAxUrN1gu49557zjz8B4DQK7qNfszsgylG++z5j97g3kz+Op5KRIismAiIqCIiAiIgIiICIiAiIgIiICIiAiIgIiICIiAiIgIiIC12K4KycZizvH+I4hbFcEoKP2j+ymdHaz43EcS0i40JHy8tV7YHFBV1LYn1DYw0XcCbEkmwa0ns7x8SfQrL21Z10zy0G7t5zbixLS3IjkVrujnZnrahgkc0Fv2hblvbrT4cTctz4LENXRQUEcDBHG0NaNAPmSdSeZWSuAuVsEREBERAREQEREBERAREQEREBERAREQEREBERAREQEREBERAQoiCndrMcFJXuoxviFzWEWLbRuk1aLi4ZpoR3jks/o6oBLXGeM3ZDC6N2WXWPcLNv97sgu5XCku2HRvT4g8SOc6OQANLmgHeYL2BByuLnP6re4DgMNFC2GBu6xvq5zjq5x4uKI2KIiKIiICIiAiIgIiICIiAiIg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8" descr="data:image/jpeg;base64,/9j/4AAQSkZJRgABAQAAAQABAAD/2wCEAAkGBhIRERUUEhQUFRUWGBcZFxgVGBUWFRYVGBQVFBQXGBgYHCceGxkjGhQUHy8hJCcpLSwsFR4xNTAqNSYrLCkBCQoKDgwOFw8PFywcHCQpKSksKSkpKSkpKSkpKSksLCkpKSkpLCksLCkpKSwsKSwpLCwpLCksKSwpLCkpKSwpKf/AABEIAMEBBQMBIgACEQEDEQH/xAAcAAEAAgIDAQAAAAAAAAAAAAAABgcEBQECAwj/xABEEAABAwIDBAgDBAcHBAMAAAABAAIDBBEFITEGEkFhBxMiMlFxgZFSobEjQnKSFGKiwdHh8BckM0NjgsIVU7Lxk9Li/8QAFwEBAQEBAAAAAAAAAAAAAAAAAAECA//EABwRAQEBAAMBAQEAAAAAAAAAAAABEQIhMUFREv/aAAwDAQACEQMRAD8AvFERAREQEREBERAREQEREBERAREQEREBYddi8EFuuljjvpvuDb+68NpcZFJSyznPq2kgHK7jk0epIUI2H2Tjr4jW1w6+SUmwcTuhoNsgD43FuSCd0ePU03+FPE/8L2k+wKzWvB0IUKxDofw2U3ax8J8YnkfJ1wtZ/ZnXU9/0LEZAPglBtyzFx+ygspFWX6VtFS96KKpaOLCCT6XafkuB0xvhO7WUU0R4nMD9oBBZyKMbP9I1FWENjlAedGP7LifAA970upMCg5REQEREBERAREQEREBERAREQEREBERAREQEREBEXnLO1oJcQANSdEHoihmO9K+H01x1nWuH3Yu38xl81XO0HThUS3FPGI2+Lzc/lbYe5KCw+lumklw8siBLjJHcDi0Ek/QLZ9HjLYZSj/SB9SST8yV8+HairmzfPId25ADi1oPJosFscK6UcRpsmTB7B92VoePfJw900fSqKmsM6fX6VFKD+tC+37L/AOKlOHdMmHy2DnOjJ4SC3zOXzQTyy6yRBws4AjwIuPYrX0e0dNKAWTMN9O0P/S2IddBFdo+jahq2EdU2GTVskTQxwdwJAsHevuFE9jtsqmkq/wDp9ed5zXiNrybkhw+ydc5kHIXOdnDiCrXVL9MLQ3EqdzP8Qxx6akid2581BdCIioIiICIiAiIgIiICIiAiIgwMdxhlJTyTyd2NpcQNSdA0cySB6qq6HbzGai88UAkiabljGEgDwuDvk/1ZSfpmlIw8NvYPnia78Pad9WhZXRUxv6CS3O8sny3WgewCn1WswjpmpnHcqo5KZ41uC9g87APb6tU4w7GIahu9DIyRvixwdbztmPVeWL7OU1WLVELJOZHaHk4doehUFxLogYx3WUNTJA8ZgOJIHk9tnAed07RZYcuVSv8AaBiVBKY5+qqWttc7zS70kj/5AnxUjp+lajq2bj5ZKKQiwc9oewH8Qy97KifVWIxx99wHLU+wUXxfpUoKfIvMjvhjG8b+F72HuoRjWxVZKDKypZVxa3jeBl+AGxPkSofVPiYCzqyXjI7w3d23LVL0JhjfThO67aWBsY+OQ77vRos0et1BcX2gq6s3qZnyfqk2YPJgsPksQC509lkNpL947vnr7arIwepHwhcCBvwn0OXzW3iogCPveenssmo7Q3bWHy9lcHjheF0zu9UCO7c95riAfC7brWTYb2iIi2T8JzP+02PyWY/DyLi2ZGVstVpJYiCbZ5qDmojcw2e1zT4OBafYrwWZHjE7Ru75LfhfZ7PyuuB6LsayFw7cIafGJxZ+y67T6bqoxIKh0Zuxzmn9Uke9lIcI6Qa2nPZlJHg7/wDJHzXSg2InqGh8TX7hOssbmA+RFw70W4p6DDqE/bj9KmGjQR1YPMae5PkrgmeyfSnVTkB9OXDTfbbdHqbfvK1u0VRDXY5S7rw5zXwsLW9pu6xzpnHey8rEcFpsJxKoxSrjpGuFPE/euIR3WNaXG+l9LcBnotnsLgUcePvji3jHTiaxdYkkNEdyQAO88qaLuREVBERAREQEREBERAREQEREEF6ZIi7DrAXIljIHie1+660/RjtxA2B8Urw2QSEgW1aWtHd11afdTHb6l38OqbXu2NzxbW7BvfQH3VJ7B7ERYm6ZjpHxSMYx8bgARmSHbw1P3dCFPosjGNu5etIiadxv3rtkaedmaeTio1i+MTz/AOJI4g8L7rfyjJR6skq8NqZIZN2bqyASL6FocCHd4ZHjdbalx+lqhuyExO8TYHw73dPrZa9vq71410jGhayaFjr3HtkpXWdH9VbfiImj1uzv2/DofMErVNw5rCQ4HeGu/qPTgnLpnK1WF109E4y07iAO80i8bx4Pbo4fPwU6xB9LjVL+kRNEdXHZr2XsCbZNceLTY7rvQqHVovkM1i0ksuHTMnAO4+7Xt4FuRcPPRw5hZlV4MdITYC1rggCxFtQeKyRBlnmVvIpWzukc0AG9zzvndeMsAHD3SRWrgDmnS4/W/cttSUIkdcXa35rHey48V600+7oSPJUe+2NG1jKctbu2JuRqdNfFTjHuiqhqGNfGDC42N4zdpuL5tdl7KKVsLquJrHZWN72z0sVt6vauQRsiL77jQ2zMr2Frud6aBatno0WIdDRjlDRWQ7h1Lg4Pa3x3RcE+oWRHNgmFZsaa6pbxdbca717DfQOK1GP1tRUAN3y2PiBkD4X4n1WNg+yks7t2nYXP4uAFm8y49lq53lPiOu0fSHW1h3Xv6qM/5cV2i3g46u9fZYWz2yNVXutTxEt0MjuzG3zdxPIXKtPZzodhYRJWuE7/AIBcRD8XF/rYclYkEDWNDWNDWgWAaAAB4ADRXBDdiejWHDj1znmSbdILu6xoNi7db6an5KPdD8RkrK2oPGw/+SR8h/8AEKwtqa3qaKok+GJ9vPdIHzIUU6GaPdpJJP8AuSn2YxrfrvILAREVBERAREQEREBERAREQEREGPiFMJInxnR7HN/M0t/eqf6F5Q2drT3jFIw+bHtOfsVc5VMbIR/o+MPj0tUzNtyfv2+oWaJB0j9H89TI+en3XFzGtdGTuuJbexaTkcrCxtoqpkpXQtMc8b2SZghwLXa5XvqOa+nVgYvgNPVs3KiJsjeG8Mxza7UHyVwUDguK1lEQaaZwbxZ3mHzYcvaynH9oFJOAzEoACchLGCQPO3bb6XC4x/ohkZd9DJvD/tSmx8mv0P8Aut5qAVsEsT+rqonMcODwWn8Q4HzCirQg2Mp5WdbQysmbzIJHK40PIgKK7a4NI2lkbIwtLbOFxlcHOx0ORKh9NWvgk34JHxO4FpIJHmNRyKmkfSPPPTSU1TG2XrWOY17QGuDi0gOLR2TY2OVjkt/10mS1FdkakiWx0LCPUG4+hW+qY7nIH6ry2IwxrnxxvcGXfJd2WQDCRmpTiWJ0dMbU32rhkXfcv+M6+nunGzOzEfp8AlfmewOfet5cPVeloIe6C93Eg/v/AILpUVcs57Zs3g0ZN/n6rvT0uYAG87hYXJ8gFm8/wdHzySfqt8Bl7nUrtSYW6RwZG0yO8AL+vgBzK3eF4A59UyCcOZvNLiARvABu8ByJyVl4fhcUDd2JgaOWp5k6k+axJoheC9GYNnVTr/6bDl/ud+4e6nFJRRxNDI2NY0aBoAC90W5MBERUQ7pZrOrwyUfG6Nnu8E/JpWZ0c0fV4bTji5pef97i76EKLdN9UTFSwjWSVzvys3R85FYmF0vVQxx/AxjfZoH7lBlIiKgiIgIiICIiAiIgIiICIiAqYxz+747I7MAyU8no4MDvmHK51T/SzAWYhHI3WSC3rHIT9HBS+LFwIvGjm342O+JrT7gH969lUFiYlhMNQzcmjbI3wcL+o4g8wstEFU7S9CwN3UUhHHqpTceTX6j1v5qu58Dno5gJ2PjIOjr2dr3XA2Pm0r6aWt2ipGSU0zXta4dW8gOAIBDDYi/EFTBRNBvyscXZWmy17u6MrnM+ua2UUTbePgOfkvDYSjdVbkQcG7z+9a9rMDj9PmrewvZylom72RcNZH2Lr8vDyCzmqiGDbCzzWdJ9izmO2fJvD1UuigosNZclrCfvPN3u/l5WCi+13SvHBdkOb/Qu9tGebrnkqcx7HamrcTI4kHgCTf8AEdXLWSIt3DNsaWXFXzCVhYGFgAuXA2aL2HeGRzbdWPSV0crd6N7Xt8WkH38CvkJ7CD4WPt5Lb4VtlVU7g5sjiRxLiH28N8ZkcnXHJIPq1FT+zfTiDZtSPU2Y783cd67iszCdpKepA6qQXIvunJ3sdRzFwqNoiLgoKp2/b+kY7QQahjQ5w/FISfkwK11VWF/3jaeofqIWBo5bsbQf2nFWqoCIioIiICIiAiIgIiICIiAiIgKtumSl7NLL8L3sJ5OaD/xVkqHdK1F1mHvPwPY75lp/8lL4NxsdVdZQ07tfs2j8vZ/ctyoZ0S1O/hsY+B8jf294fJymaoIi4ug5WNiLLxSDxY4e7SFhYltVS04Jlla0D1ufBoHePIKsdqOl+Wa8dG0xMOXWOA6xw/VGYZ8z5JRpuj3E20reveHFsTiSGgFxvHu5XI4kLH2p6QKmted0mGPg1pJdb9Z+voLBdcEi/uVQOf8AxC0g7PMrEt+Kwuq5ev8AFezMNc4fZ3y1uPot9s3sfPXSdgHdBzdo1v8AXurOOwjKaEBo33cTbTy/mtziiia+OaMBsgIHC4u30XiIYnjjG78zD6d5vzVq0+Gtla8PbvNvoc1G8U2DYbmF26fhPd/kreIgk9C9mZF2/E03b7jT1su9FiU0P+FI9mYNmk2v420+S2NRQz07u00t/WGbbef8V0DY5dWhruBbkCebdPayyJrsx001MRDalvWt8R3vyuNvYjyVrYD0iUNWOxKGu4tf2SPHVfPFFs/JI7s90auN90fzUxocKbSwyPYLtDN57yBvEcddMzawTRL+iin36quqHZufI435OkcR8mqzlCuilu9RmXdDTI45cmiw+pU1SAiIqCIiAiIgIiICIiAiIgIiIC1G1tN1lFO3/TcfVvaH0W3XlVQ77HN+JpHuCEFedClT9hUR/BMD+ZgH1YVZCqHoqxBtPU1bZDugtYRfUlriCAOJ7SytrelIhzooMrXB3T9pf9Y6M9LnyUngnWO7W09Jk913/A2xd5ng0cyqt2l6VpZbtisG8LX3R5nV59goXXV0kpJccib2Gl/E+J5lYgHgmj2q6ySV2/I4udz4cgNAPJcRR3IOgXZkdtc16MYXHJZtG6w91qSo8/8Ait5sH0eOrLTVHYhByaO+/wD+reepWq2fYO2CLgubccNCp/gdS5hHVk28CtcOOtJvRUMcLAyJoYwaBosP/a9XsuCPFcQv3mgruqyr/A8JL2SkZ2dY/Na6vw5wJCmWx7fs5T4yvXbGML3jkM123eiK7liys4AjnZah2xEcp6yzomXuS3IHx108wrBlwiOnaZarJg7rbg7x4C2pPILU01NPir+zeKmabX4G3AfE7loFzuRWrwvDnTvENMzJv3rncaDxcf6JXXpMw84dSxMYDJ1z3da9xFnEAdnd+622QA+qtjCsJipoxHE3dA18XHxceJWn2x2IjxHqeskewQv3rNAIe023mm+l93XhmsI6dHGHyw0LOtZ1Tnkv6u9+rabbreWQvbhdShcNFlyqCIiAiIgIiICIiAiIgIiICIiAuCuUQUi7DZ/+sSxQPbHITLubwux4Ha6t3HNvEaWXTaTCZHyXmj3HgC4a2z2+v+Y3nmtttI/qcVNXGWOdE8XjuRKSWbjmhlu0HDO4uBcKS4xLS1jt4SCOdjQAJSWsO8bhpOlwb6Zi+imXE1S9dQuj72bTo4aHlyPIrHbyU4xGiDpHs3HRStzLXgFj28HXF2vafiCj0+F7jrBu674ToebD4clmxpgxQ+KzqdovksbeztosiLJBtsJy63zafqt5Q4hY5LTUzN1knNoP1XFLOVeFwWdgeL75G87TmpOHDVU9TYi5ui21Rtt+jxEvcbkdlo7zv5c1265CUbP4lFDTyPkcGNbI8knmcrePksWo6SqYRlzQ5zs91trX5k8Aq0NbNVEF4IBPYYL8dLDiT7qwdkuj8R2lqQC7Itj1a3m/xPLQLleW3oYeG7PVGJyCetJbB9yMXaXDwA1aznq7krBp6ZsbQxjQ1rRYBosAPABeqJIgiIqCIiAiIgIiICIiAiIgIiICIiAiIgIiIK529Y2OrZvDdEzbNfwMrSQWE8HFu7bxzUMxbGeqc2OpidJG943SHDtR9YAXG/aDwOHlZXTjmBw1kLoZ27zHehB4OaeDh4qKYR0S00MrZJJZqjcILGylu6LG4vYZ2PpyRLErdgcJibFuAMaLNA1aORUG2g2QdGDcb8d9fh8/hPPT6KyVwRdSzVUHiWEFudi5o4/5jeThxH9ZLWPaQL6tOhGnlyKurGdkmu7UQsfhGXt/BQHEcHLSQQG+OXZPIjgf65rN6Vrmn7J19erH0WujlPBZtaXCzABpu5HLLmsOqw2dm62O3a7z79zxaPA804jmbFerO60b8h0bqB+K3Hl7rJwrAZZpQXAyTO0bwHM8AB7BbHZXZJz3bsI3nf5kru62+fv4AZlWxgmAxUrN1gu49557zjz8B4DQK7qNfszsgylG++z5j97g3kz+Op5KRIismAiIqCIiAiIgIiICIiAiIgIiICIiAiIgIiICIiAiIgIiIC12K4KycZizvH+I4hbFcEoKP2j+ymdHaz43EcS0i40JHy8tV7YHFBV1LYn1DYw0XcCbEkmwa0ns7x8SfQrL21Z10zy0G7t5zbixLS3IjkVrujnZnrahgkc0Fv2hblvbrT4cTctz4LENXRQUEcDBHG0NaNAPmSdSeZWSuAuVsEREBERAREQEREBERAREQEREBERAREQEREBERAREQEREBERAQoiCndrMcFJXuoxviFzWEWLbRuk1aLi4ZpoR3jks/o6oBLXGeM3ZDC6N2WXWPcLNv97sgu5XCku2HRvT4g8SOc6OQANLmgHeYL2BByuLnP6re4DgMNFC2GBu6xvq5zjq5x4uKI2KIiKIiICIiAiIgIiICIiAiIgIiICIiAiIgIiICIiAiIgIiICIiAiIgIiICIiAiIgIiICIiAiIgIiICIiAiIgIiI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83" y="4704073"/>
            <a:ext cx="3610193" cy="207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956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8" name="Picture 20" descr="https://encrypted-tbn1.gstatic.com/images?q=tbn:ANd9GcQkVuzgkXxLwQZzSBiwiIyUY_Bl0OmlEKD1aBuNHyHEs3NZ6AY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901533"/>
            <a:ext cx="2135380" cy="159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18"/>
          <p:cNvSpPr>
            <a:spLocks noGrp="1"/>
          </p:cNvSpPr>
          <p:nvPr>
            <p:ph idx="1"/>
          </p:nvPr>
        </p:nvSpPr>
        <p:spPr>
          <a:xfrm>
            <a:off x="107504" y="1484784"/>
            <a:ext cx="8856984" cy="5112567"/>
          </a:xfrm>
        </p:spPr>
        <p:txBody>
          <a:bodyPr>
            <a:normAutofit/>
          </a:bodyPr>
          <a:lstStyle/>
          <a:p>
            <a:r>
              <a:rPr lang="pt-BR" sz="2400" dirty="0" smtClean="0"/>
              <a:t>Evitar exposição:</a:t>
            </a:r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endParaRPr lang="pt-BR" sz="2400" dirty="0" smtClean="0"/>
          </a:p>
          <a:p>
            <a:endParaRPr lang="pt-BR" sz="2400" dirty="0"/>
          </a:p>
          <a:p>
            <a:r>
              <a:rPr lang="pt-BR" sz="2400" dirty="0" smtClean="0"/>
              <a:t>Após captura: refrigeração (</a:t>
            </a:r>
            <a:r>
              <a:rPr lang="pt-BR" sz="2400" dirty="0" err="1" smtClean="0"/>
              <a:t>o°c</a:t>
            </a:r>
            <a:r>
              <a:rPr lang="pt-BR" sz="2400" dirty="0" smtClean="0"/>
              <a:t>).</a:t>
            </a:r>
          </a:p>
          <a:p>
            <a:endParaRPr lang="pt-BR" sz="2400" dirty="0"/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0" y="160337"/>
            <a:ext cx="903649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IMPORTANTE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710" y="2035111"/>
            <a:ext cx="2950393" cy="125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 descr="https://encrypted-tbn3.gstatic.com/images?q=tbn:ANd9GcRvCp4F-JPARa1Bm6PGhQFnM2gHYWdPebhhIYnxOhxFnHXirY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3" y="1901533"/>
            <a:ext cx="1783084" cy="178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hISEBMUEhQWFRUWFxwVFRgXGBYYFxYdGBYZFBUZFRgXGyYeGhojGRoWHy8gIycpLDgsGiAxNTAqNSgrLCkBCQoKDgwOGg8PGiwkHiQsKjY0LjQsLjAsKi8sNS4qLCwpLywuLSwsNTAsNC8sLCwsMCw1KSwtNDAsMC00LCwtLP/AABEIANAA8gMBIgACEQEDEQH/xAAcAAABBQEBAQAAAAAAAAAAAAAAAwQFBgcCAQj/xABDEAACAgEDAgQDBgMECAUFAAABAgMRAAQSIRMxBQYiQTJRYQcUI0JxgVKRoTNicrEkU2OCkpPB8BUXQ3OiJbLC0fH/xAAbAQEAAgMBAQAAAAAAAAAAAAAAAgQBAwUGB//EADERAAIBAgQDBgYDAAMAAAAAAAABAgMRBBIhMQVBUSJhcYGx8BORocHR4RQy8SMzQv/aAAwDAQACEQMRAD8A3HDDDADDDDADDDDADDDDADDDDADDDDADDDDADOS+M9b4qkUkKP6esxRGNbd4G5UPN7mAev8ACR3IBq/mbx0wffYjIA6wfftNZAsxn1R2e/4qL+01DtgFnm8SrVRwV8cUkt/LpvClfv1f6Y5m1aKAWYAFgoPzLMEUfqWIGUvxDzZp11mh1TsVhbS6kMxB/DJk0zbZB3Vt0bpXfeNvfIvT+dombwpNRKkZqTUagswVY3VZY0icngHqGX097h+nIzZmmg57kH5e8bE2mOqdtkTl5Iy9KFhWwjMT2DIvUN9t/wBMmo5AwDA2CLB+h5GDB1hhhgBhhhgBhhhgBhhhgBhhhgBhhhgBhhhgBhhhgBhhhgBhhhgBhhhgBhhngOAe4nI47Ejnjv3vOzlV8wePTRI4m0HWiJCblkjeM7jQ6qsodRyLpGHOAV3zpPKUl0MqtKVaHUaefcqlV6/wzMWVldQki9RLJUqfiPqivENWZ5I3n2agxDpoXiTkCQMXdrIL+kAFQvcmuaxhFH0YVjJ3NtO4+pjSuWREZyWKJu2hT9DQJOc6DWbksVRJ+o9Ni1NCwa+XyzNRzhH/AI0nI9Dw7C0ZU41G8zd2ummgr123MwpWb4mUBWarADMOSBZ754zBmDELdqWIVQWK8BmocsBQ3HnjvnqRFhYrv738v0+uEqbf3/8A7hy7Svv75+7nRhicNKq6MZRzLlz7/wB2Hfl3xdml0Ok1bqmmhjWNY13bJ5YwOm2okYBQoCtIIzXqCgbz21nQ+IxypvicOtlQym1JBo7W7NzYscWD8sxLW6EPGd4Vl7FTR/pzRHt75YvInjfSk6cianUS7QumCrEVSKONAyoqlEi9Xdiqg2g3EmsipJ3s9jhY/A/B7cP6+hquGN9LqSwto2T6MUJ/T0Mw/rjjMnKDDDPAcA9wwwwAwwwwAwwwwAwwwwAwwwwAwwwwAwwwwAwwwwAwwwOAMZPF4xqOgTT9PrCxwVDbGIPzBIsfXI7yR41960azHgM8gXkH0CVxHyP7mwZSfO3jbp4mXjoFI5NKooG2bSSz88jjqPp75/IcYeB+cptPDJpdModllkKEjcQlLu2xr/tOpcjlUU97F1KxZWHk4Zl3ff8ABqXjMqFBG0jo0hKp02CyOQrOVjJ99qsf27jM38a2RuqD7+HZtgbXM7RcHtG7ybd3JpVstwOACRL+Vtd4fExm1HiEWo1W3a8skyhYwTbJAWpQpYdx3ocAUA8fXwa0PNqGDaISGKCKiyal0PqldVBMoDqwROV/DLkE1sjdR1ZWlCMuzJXXyuUA6uNnI6wZwSFTqIWHNEbFPBA+l4pJqAke92CgMdzMaC7Su0Ent3uve/0zR5vD9BqIXqCB1Xh1aFAVIF0yMgZTXax+mQnkvybA2olnKt0YZTHp4md3jWSP0TSgOTyH3RqL42ORW7iSema+/vQ7FLisaa+HGna2yWxWdLpdRKN8MGp2VYKxlEI+aicru/YYg2sYsYnVo5BTMjo0chX2Oxxe2+7KSOw45GbXMgrKZ538OEkDUPxI7khPurAE0Pfa9bGHuCfpWYR0sjnzxdOVaNWtSi7O90rPx77b6lE+8Le2z323TbS20PtBqr2kGruiMaauOQAtFIY5VB6ciuUZbrdZXmiBzYI7H2x2mmikZZNvJAZD70RuWz2NA/I1Zqrz2eABuaIuqN833HH/AHzml1oRqKm92eulH4sLSs0/Q0DyovXjik6GvQFQQ+p1cltYuyizkn6Wi+3bLbNqkjC72CgssYLHuzHags9yTQHzJGZn5B8R0J08Q1Gs1BlA2tHqJ5lgVhyUi5EUkY2naSz8VfehePGfFNCFbT6qSFVZaMcrKu9SPyhiNw47rfb5jJnimrOxKa3VdON3Cltqltqi2ahZCj3b5DK/5N8xDVS60htyrMDCRVGLYIlIo9jJFM1/Jh9aqSeY30LE6bUrrNHxfUYuYOSux5RZiBABVnUodpFA+povyd5mj0WpldYmMMyn0qQXhWOeWgiqSr7VkQkKbIYEbj8WbG+FCUk2tffvTmbThiWk1SSIskbBkcBlZTYYEWCD7gjFcwVwwwwwAwwwwAwwwwAwwwwAwwyt+a/M76YBIkVpGVnBckIiqyR2QvqY75EG0V72RxcJzjTjmk7IzGLk7Lc68Z89abTSmN+oxX+1MaFlhBXfch/w021dzUQaojJFvFh14o6tZY2eOQG1YqVtf3VgwN8gN8szeTxUfeHfVxkBwkymNXlUsQYpT6U3Im2GI7XBN76Zh2Vg8NVYIzqmXUxoI4NMvxosbusEJCm1aVldd0vPelNDnjT4vCnKSkr7Zbf+r/jn02NkoJJb9/6JjxzzlqVlb7uI9iO8YDqzGUx0JCWVx0137ox6WNqzfIZL6zzrEmk0+oCO51EayRRDaGIaMSnczEKoVSLYmrIAskA03x2WLT6SeGNnL7JGFB5GjE1k+sAlSRv2liT2J4F5Kq6TuJDGY4EiTT6dHCKSrlXLimNbisCqpo+jtyM0Q4q1SqVpdeynv+9LXJNR7Oni+pcPL3ja6uASqpTllZGKlkZGKMpKkg8juD2IOSJzPfKXmP7q6abUQrB15JZFcypW53Z0QjtezavDNyPrl40visMjbUkVjRPpN9jRII4PJGd2hVVWmpp3v068zVJWZQPtI8vMHedeI3ALvyRDIE6QeQf6p46RjxtKg8AllqDQKnUeQsS3xqeA+7aSuwcHcUjAjog0vxnnN3dAQQRYPBvMk86eBLBqtsKiMbF1GmIHELo+yXpj8qq507bFoU7DgGssp8jp4Guv+qUU29r+bSZcPLPkmKOKKXUxiXUlQ7tL6+mxpisasSqBTwCvPFkkk5VPNWikk8MjWJmjK9WKRgAGVvvS9VjZA9ZjlFkgEsASAxOaD5Z8dGr0scwG0kVIl3sdTtkT9mBo+4o++UjxzxWSDWaqPTdMJvV3eTeEhlkj3SxqiC5iyhJfSQAXbcwsZrlBVFlb9rU5VSpNPM9WR/kHxHWSGaXWtudid3wil3QiJSE9Kn0zMF7gFj+cWz8a1Gp+4+HCJXkhYB5QCw3u0xaVWYXRrcAdrGy1KSPT3qZSw9Wr1JI7CIxaZB7+lY0Zh+7k/XOdFqZNLEfu88oVbPTkKzIdzWRzsdbZjyrqObPAzCpJQy35t/N32OdUxUJ6vZ2Xy+v0NF8AklTRwrOSZAvq3G2HJ2hie7BdoP1ByJ8e8SVQSeyAyP8Aoilv8gTkBD9oCbGGoddNInDpKwsckbojVyoSCOBYIII+cV4r4us0ZvcmnPMkkgKGYXexFamEZNbnYCx6QKJOWoZYR3Jq9RqK26jHwxWWKFT3WCK/odgH/Q/yz2Q+o3zz2+fvnsMrM5ZrG71URTBey7gexJLNXy23RsDqQ+o1yLsfP2PH/wCsr2jm218PufQaDvSVi+/ZtqC0EQPiA1O2IJ0FSMdDaAArkKJdyj0kvV96GXDW+GRTJsljR1+TKGH7X2yrfZhJK2ghLSad4umvTEIJcWLHXbdt6tVuAUeq8uftg8a99DIPNfgw02qMIZxHIgaFizFgpYiWHeSS6qyo+xr4Ze9ZB6fwh5Zo4ot0sh5jBsGOyd8jup3COySxJJJAG5iaNk+0PxoSzyXTR6UFUXuHmoNKwHNso2xKe4LS+4y++U/LqaTTou0dVlUzv+aSTaNxY+/N0OwHAoZLNyOt/IdPDxzR7T2fctm+vd4DzwHwhdLpooE5EahbPdj3Zj9WYlv3x/hhkTkBhhhgBhhhgBhhhgBhhhgBlZ80HSvGfvAkTZuKTbJl6bUV3LJGAQParAbgc2Ms2Ujzy5XV6Fjs27mFzWIlYtEFKMAQNQRuCAryC9Mv5tGIn8OnKVr2W3UzFXZDeG6EyR6eZvUxgj6gc+vegYhgymviaQFTXG34SpUu44okVIZAAC4aJTfxLKJhVdgr7SPbgDtxiHnIT/dZDpxI0oIKql7n9W0g0QaAO+we6LjHwDz1FqTIssb6fUQjfJE6MSoJAtCFvkso20G5FX3zwOSpVg6sVpfZbrp62vY2Zr77Enr/AAYMGKcOzF9x5KlgqkhbAalUUD8gDYGey+HFIR0gd8cQjgViGCbRsDKCK37fzG7oDgEg13zD5w1Z1D6Tw3TmWWM1NI61HGe4A3kLyPzMaP5Qe+T2h8PlGoaZiFEigvGCSQxSNQrN8LBCrbSPZz253JU6lOCdRpc0ufmuSa2/YzO1m9iM1MUk8jaVpEMUkoheUbWMZdZRs42rI5pBTA7TIpINhRq+k0wjREW6VQoskmgKFk9z9czrWaffPp7bav3qJm9yOmXkWieK3IoPHYsfas0LQyAoCr9Qc+q1N8/NBX04z1nBbfx3JK2v2RGU3Ic5VftC0AMCair+7tvcfOJ1Meo/kh6n6xjLPJIAOcjfEJmKN6DJwfwwVG/2K2xA5HzzsNJqzMRk4tSXIzvy143Jop5QUZ45u6qyjZLGNu62IG14xR7m41oGznkeoaZHnKK7zSsZSQrIDExjiWPcNlLGAN4G4+54ACXg/gE7aUyzOIUjDKwCmR26JaMlaKjulDvffj3UkgAEcbMxeJFjIRbA2Ch7/LvQq7onuZRVr/QcTrU3JTpuzbu+72zmWVq5Ar6bP/xGINEjggjuCCDxYIog/MVnpkF1uYH+8CP8841OpABDGjRYH2Fck88ACjmTz7UUsrXa+3h9bjLUbU6QXqAhnVjH6pbYGQHewZz6g5NH8xPyxo9BgUgleQdpJy9KfmGlPB/wLecweJoziSRinHpWT0dwQzG+LNkdzQ+VmpMxdQSyqaSGMHv6XaR422/JvwQx966iHISmo77HpsJgKUIqrUunfZP108xppNMRZJ3O3LHtf0UfIfLv+ps55qlAJuiKN/pXPPtxfOPGg4u8ivESBHNv7bH3fOijXX69v3yKlnl2Xtuup6/sxp9nYk/LvjssAX7vN6aCoJFSdNoXYqhrWUAAAUJSABwMtj/aVMqMraeMvW1Hjl9O9jtQyRyqjBLILbS9D54+0X2daWbTadtRCE1PRjEskLNC5cRrvLGIgN6gfiByP1X2VyrZg1ZPyWeNWP6b4Snc++0/ockr5rvY818TCVf7xcX3bEB5d8LE+ugiBLxxnryMe7CJg4L3+Z52Rj9ep+ubJmcfZrotTFqdYskCgCRYHkEoJUxxLKKUqLjbrbgbB9XKj20fM+LuaMXVVWreOy0XggwwwwVAwwwwAwwwwAwwwwAwwwwAvKt5olvVaWM3SrNqqrhjEI4Uv9DOW/VR8hlh18pWNyCqkKxDOaVSBwWP8I9/pmUeVz1pWmkjkaRV2/eH9ayk0snRn3lXQktQRQgFUBWczilb4eHktdU0Sit30J+aeVpUggUPK4LksSI4kBoySkcmzwqjliDyAGYNPMGikjgedZtPPtCmQrFsZ+i4lCLIsr+4YBHB5buO+M9f5iggOt6jlRJBEFbZKVOwzl47CfmU3faix9jkX5fi12y5VUBtu0vWnLiOWOaNpIwhks7ZBZTs1AnNPDOG4aWGU5q8n78jQ3Uc1GEWy6DwhrX7zrBp3k5SCI6cV7AF5kZpW7KSAo4oD5sp5JNPOkUziRJLEUu0IwdVLmOVV9JJUOysu34SCoNFqz5s1+o+8tM4VYHBRyT1EAKqqkkKGSiKDuoVbc8s2S2t8Yh1B0/SmSUiVKKMjH8NGd2O0mrRXB/xge+WcXwvCrCytFJqLd+eiv4vpruQlOrGplnG3t/75nnmhkWCQuQFDxEk1QB1EQJs9qBPI5HcUecvHlPV6NtP/oShIUZloI0fIrcSGAJJsGzyb55yoDTTM0qyNGSb6YCkhVshGfcACbCnbzyt36hXHhuin00KLHqpa+KykOxy53s7oYwzFmsk775+IcVxeF4unh4unPm9/L348ixoX+SSzecZH+B+KdeMlgFkRikii6DABrW+SrKVYe9NR5Bya0sXuf2z1KakroET5h0SLoNVvZY16EtnbuVLRiWKj4qJJrKBr9ftCdaToWikxOVJRtoBVnZ1WRvm3qN3ZvNY1cKOjI4DIwKsp5DBuCCPcEE58+y+GraySOgaRFdeo8ksoRi21SQrsqpWymIPA4Nm5JlTE086V+8sPVG0sGDrVmq5A+VEg5X9SetIQRuRDwCCfUQbVvYhBXp59Tc9qxtNJ0wSjDgE2vKmgT2I5H6jLH4dpvSLs8WSe5LHe5P1LE5GpUVOOaWxa4NgYOtnlrl9oax6orxzXv35/W8fy6KKd9OsJcEpDHKF3IrlX3MrJwCAPcVVcGu/kkIB/wCmM9N44IJ2CrHbDohWYh/xQg6ka0LAJYcHsH/TIKSqbLS1+49hiIQqRu9+XidLrPS4I9SEKw9jZCqyn3Vu4P7dwc7j0pOo06DndqoAB3vbMkr8fLpxuT+mNH0jPKjttCxjhVJLPRDL1OAAqtTAC+ffnLP5G0Tvro5ADsiD72ri5EUKgJ/MeGNdgB/Fk5KWlnb7lOvVlTpTUvDx7/fQ1MDPcMMyecOI4VXcVAG47modzQWz8zQA/YZ3hhgBhhhgBhhhgBhhhgBhhhgBnhz3PDgFH8wzjUaiRZKMGnIGxq2NKEWZpJBdMI1eMKrcBi7EelSIvwzxIaoCZVcxG+m7P8f4lkooYsF3LXq28cbax1494YOtrYGFDUKZlPPqEkSaebue6uik/SVMbyaJ0keSBb3+qWGwA5ArqRknakm0CwSFahZU+o+O4hKUsRJN6306Jfvr+bqL6HfiIpU3Ub1CEk3e15kYi3JNfBuApSAeAMp/hum8QOp1bylkUxOkZZ7DSsw6TILO0L/FQ+tsTkzptNpml1IlkF6g8wyq0EgBd2Fh2DuwLMqutelQB7nHU/hGqH9nIHX/AGse6TiiPUsiB/122ff550OG42lhU6VZtO972fRadS5hqtOGk21tsVjyxpZotPrzq1KQsSY0fk7QsgkNWeGBQe+48i+SZrwzwWGZdk8ccjKQSWQFldVVZkEnxAdcu3pPBLCvkh4lpCCn3qfYAQ6puj0yEjsx3OZGANEUwo0e9ZMaCaKIKkZEjso6ccFOSq8ARhDQQHguSFvuRWR4li1iMsaF3vr1v0IYitGdlC9lf6klFHVHgekDaCdikAbtt1S+lfYVtJ4LHK3qb+8R6jSiomkVJdppNSJXWMuqDg7SQerwT7WBeTGvRAAdbLHGpYAQbhsJ7/jyGhLRq0FRixu38Ym3iCS8xrJNsay0UTuiMB+YqPiXvtAJHFgcZRoUKkJbXdtlqkumnP073tWWhw3jx0TSSARsJEQEPJ0/VGzAEAIzMSrqvA/IozRvCdWZYIpGRo2dFcxt8SFlBKt9Rddh2ymeTHhfUPMXj9NQRWy7rBLykA+pbZlQAgH8O+xy+MaBz02DhONJKX+EuQ11Etn6DMr82fZy4nefTRtKGJbYjKGQsdzgq1dRDbEAEEE1yKzTsd6WPi/nlsw1c+cPD/DrApGSOzvDupdirFWVUUfhixTbiW47fK0Jrx72Lyw/ah4NFG8UkG1J5mYyA/2bqkdl3UC9+4xJvUg+sbtwAAr+k8u+ISwxSDSMyyIHUpLAfSwtSRI8bCwbqjx354GJK9lbTmd/A1MPSpa6N83zaO+sDzf+eJTOODV1/wBnHmm8p+IE190dR3t5dMq//CRz/TEG0LCeOGa4yZ0il2lSQH4Qo7LW07ozuq63jgjiVlayLH8ynFvLK9hvo4ZJpxHChd2HC9gF/ic/kjH8R/QBiQM07y/4KulhEYO5iS8j1W92+I17DgAD2Cge2SXgXgen00QWCMIDyx5LOfnI7Wzt9STjPxTxqGCRUkYgtbcKxCqCF3OQPSu4qtniz+uQVopI4uLxcsRLayJ1GsA51jbQy2l0y/4hR/kef5845vJFMMMMMAMMMMAMMMMAMMMMAMMMMAMMMMAiPMngf3mNdrBJYzvhciwDVFXA5MbKSrD5GxRAIpUXiJJYMhR0PTljJso9BiN3ZlKlWVqoqwNA2BpMikggGuO/HH15zOPEPJTaPRvIZ5JZ1KrEVG1N0siRtviLN1DI7BpCxskArsPOcviGCWISkt1z7vfyMNXR3qPNtF1m08jRlt39l94jagOyoWZCfkyCuea5OfabRR7IR04d0iiSR+lE9Ax/eJdgdSEUfAiABQSho83YtT4wohnaVSioZ4g/KxSNGHWo5edjEjhXprPpL1eQYjKyRA+0DCwKHH3VLA7VwQOcscFVR5/iJ8rX777FjDK97931AzxpJEjP93jkcLJIpO/aqFmPUa2ZyFChmJotwBQGWyHzBp0Xp+GxDZ79IGNC1Vc0xX1t/wAx/pzeVX7yIpYJGYKA+1mYhVCujKSWNADds5yd1vmGERs0c8RfaNpWRJGXcwXqFY2LEIGMh4r0c5p4xKp8WNCK7LSt06a2I4ltSy8iY8u+WvviSy6pmk6hkgVUZo4hEkqhyADvO+WI2zNZVVoAZLauODasMakLEykdM7ACpJHPfvZsc2bu+ckzp10+mjjh4RQsaUR8CLtX1fXvf1ytQahmWzGYjZG07gewHFqpq7F1R22CQQTcSVCmlHZfUoTm72RJuIZSetCjhhTb0R77gg7l5FcV9Mbyz/cWWSJ2Olr8WIlpFRPheSHdbIUFOYx6Sm6lDAbmceqWxTDmqFgE329Jom89jaXp7nYF1snbxakCzwq8hrPAFCh6qLNmFdSeVqzIKbiy5RSqyhlIZSLDKQQQexBHBH1GSGnb0jKB4Zr10rEhT0JSpIQLUcjOqBgljiQOLCAncl16jkj4x5h1KF49Np5XYfFIYzsX/wBveyCQ/XcF+rfDm6xci82xCfaSTLqxGD8OnCAHtu1U5RSD3/8AQIP6jL3p5VQgDhR6QPoOB/TM3Ty7q5Z1lnJX1xsxkmEjsIpVmUCOJemv5gACgG5vSctTGVr2hvmSo7fzBH9Mw/EsVWkoxTvb1b/wtvWHzzMvtG0+11kWtzQsR9X00iTRcfoz3+3yzpvFtU02oSPU3JGEeOP8AxvG6AHeUTcsnVEq7rFeg7Sp558YH3lIhtaCNQ1mVRvIkTayJFZJb5s9Cx8LXlV4yjFyUnZx96dTFNNST5Et5j+03T6eAGKSJy3PULboogwJXdsO53NGol5NEkoPVkHHrjNtld3mMkdbpAANkoVyohjpVHA4O4/U401WmgHSAiBCMekNgkkLyVuYcEtIxA/kO1cOJHKlhIrRso3MJBRC8+uwSCvB5BPY5xa+KqYlNxTUV8u6/wDvlze6NJQ33IbwjzBp5JXjj6kE/wCZDJqIZCBz6NkwB47ir78e+W3w7zfqICDIW1EV+sEL1kH8UZRVElfwEbq7MxpTC6vRuoTUS6Z1SgqTOI9yh6A3LuMsak18QFbuQtnFcrVMRXw9RNZkujd17+qNipwmuXkavp9QrqroQysAykGwQRYII7gijimZR5e82SaSd4tjvAxLGNFJaHsTLGTSskjEnorZsEryWTNA8G8z6fUrccsZJJAQOpce4Dp8SvXJUixeelw+IjXipR+XNFKcHF2ZL4Z5vGBbLBA9wwwwAwwwwAwwwwAzwnA4jI2AKNKMrXnKcMNKns2pVj6ttCGOTU39aaJLH1xHzV5lOnMcUal55dxQCOSXaqj1yGOMW3JVQLUFm5YAEivP4BqZ9xkURFlKmbUFZ9VTAg9OOMiKHuSAr0KHovK2IcnFwgtWvJd/+GGSnl7Tk+B7Au554JpQh4ttSZJkQ3X+sVbzOIHG6KiSG0/DdzQOkN+3JHt881NNQsKr2SKJVFsaVEjAFsx9gg5J+WZPoSCmmbsvSkjSqIpWVwo+YVIqB+QHOdLC6XS7vUtYd2bXgL6jUtGomAvossoB5B6LLNt+dFUI/fNC1/m6ZNbNHFHD0olFo4ZHlDRpIW6gsIBuKgFCDRs1ZTPNZBvRlB7gqD7i+FNfrRr6VminSr4jp9LOWMcnTEsbKEcI0salxtkUggNY42tV0y2clilqmMStUxPyxrerptRBGCG00siRxSGiiWWgVipf0Kd0IZbFRjvQxvqdUoanUwn2EmwA816XUlCfmu7d9Kolh4r4fqIJA7emQtcckXpQuUEf4Jkb8ORgkYbTTkxSbV2uHyw6eYajSxTEoS0a9bZ2D7R1UZDyKNgo1H2OUKsM8bLc5lWNu0QOpiYOB3Dsw2hiOweZ7VvTyFYG+zMGHPGOItQ6HkMRfpIHr/cKW6nH8B3fNO5yMg8diWZEd9xQOgVWWR5I3C7GUKTulTYqsncrucXZAS3nUM8UchUtE0gd1dd4BpQinkAtxuNVtNeqiujJKVovl80RSc0rK69CYi00UkYVSWhlsqykjaVkpyjVYZXXcrexAI4w0PnSaaNIoYw06hlnnm/DgDRuY5GjRfVKbG4hKUbgCw7ZF6vTJJFHOWdQelLvVmEilzH8TICzbiVQuv4lHnqgAL1r4SgE3LQt+JKtL6JdoD6iKvQyOD6tpoWWHeQBiJ1fgXobr3sWMOo3s3oSMupb/wBTWTuflD04U/QbFuv1cn64w1Gj07cvB1fcHUSzTV/hWV2UftjKbVgXuLUppxFZCVwd8opnIPdYqrn4u5Rl1cKFdoZdx9TKCj7RwzEOBvCkqTvsVfvRzzD/AJVX+05fOy+ljqZaceRNQ6gqu2NUjW7CxIqL/JR3xITA+q7+pv8ASufcHgj58Yw8K8RSRP7TqMPi+CwRweFUUPkSOx7nHgIN9uTf9ABf1oDnMSjGimnuZV5bCceqdJ4ZEidjExPJhVSGjeI0Wk3WA9j01xVi7xHW6zUM+9oWcr8I6mn9Q66zFXuQDbtRY75Jskj2zrU6mYMqxRA2fVJI1RoP8KkO5r5V++JeN+L/AHdBJ02kj3VJsI3xrXDhSKcD3Fj9fcbqdepCEacEm3t7v3czEoRlJydyQ8X80ySaGWGVJt8gZN7RUihyVDM0byIu1SCfVyR2F8JxMCoIIIruCCP2I4OeQTK6h0YMrC1ZfcfvyD9DRBBBAOekdr5Pz+tck1mmviZYiMYz0y36+L38OunQzTpqm2487b+/t5hNOqLbsFUe7EAc8e/uTxXc4y/8U0kxP4kUhSiQyuHXmrXqxqwAIrcvY96zzxnxxNLEZHaqugO5Pso+Z/7PGJ6XXPFGGeN4kkRZAZD0yz7CWadjdGRydrn01GoBHAOqFGWTPZ76O+np9ycp6pElodXKAHi1U/YqCsomQWbIXriX+pvgfSjxF59QoWfVTyKDuA/0dKYKwVt0UKm1J3DmgyqaNZFRap5S0giFXtDROOqwAvcHI6cw5rY1r6e59pDSaguL4NcWAVvkghkb1IwrlTY5FE3Q2yxOIirZ387mFCD5F18secHklGn1FdRlLRyKNok28srrZ2SAAng0RZFUVFtGYn98aPUwSm16ephPb8rS9Bq9jaSt/wARza1OelwFeVajee60KNaKjKyOsMMMvGoMMMMAM4aPO8MAbPBjd9HkjlK826921K6cu8SdPqLsdo31DEsu1XjKuFjoMyo1kyJfp+LKV3YylfQd+aNBF9z1HWYrGYyCy0WvjYEB4ZywUBfckD3zJ16rMGkWR3RZGkqGYESOqAIAy3fTllq+4puARln8T0osMIjO4Pp608kixmqLf6TK4Ud+URm47XWRQ8LSNDbMGJ3Exs0cQJADbISTGFCqijcpJ22eTQtUoyiWaUZRGGn1AavYggMLNg7q5BAK/SwD24HbNR+z7QkeF6IHv0V/qSw/oRmYrp31EkcCG5JT00YCjR+OQD2VEtie1qOOQubroNGkUSRIKSNQiD5KoCqP2AGMTLZDESvZCcmhV1ZXUMrAqysAVYHghgeCD8jlD8weTItLINSY0l04R0nEidSSONkPO8euSJWCHnc6KG2nbajR8gvPcjL4ZrSg3N93k4P/ALZB/peVCq9TPdb4GYYneNoljgZtXahzI7pC9FyT01XbdlOGu9q2RkpqvDFJkAZwjM25Ucqj2eSfcbu52kX73kl5rRXgkVV9BpH2glmgLxibp7RbH7uZNoFnngXWRh8ZhlnKwFXT1Esl7UArYtn8xHJXuAOasA08TJpqUGUZuTu2yN830vh+oA49CgV7fixgAY/g8Qafw8TKoZjAzkD8zsjq4qhZMoa8qn2t+IlNCI1BJkkQsQCdqKWILH23OoA+exvlkn9j+vLeEm+8ckic8+8Ui9/rIc2YW7jfvJR0gn3jmAKYkApkMagcDay7ABx2oj2+uEWmRL2qOeD3Nj5G/bk8fXEfDo9qvGORHNPEvvapPIF/kPT/ALuOSM8lWqOnOVNcm18j0EEpJSMt85eVp9OxkiDNADYK3uj+klcivZux47GxkHpvNesjFCd6/vEP/wDfebLN1V9UdN80Ylf+XIASv+Fgw+W33qnmPw7RahWI07QzhiHYbUCmg1bE3JI1EG1I7gsQSFbs4HFTxTVKcM766fVP1KeIUaEXNysve34LT4z4ekWmSbS+JRzb3iiUOISjNI6oxLRbWUAFnruADeNvN2rm8L6f3rpyJKWCNCWDHbRJaKTsOR2c9xmeL5WhJIBfit7kggXdAAAWxo0L9iTwOVtf4QhRFPVkIpYwXZiNzKoCA8Akke1Z158Eg03JKyv3ehzo8UjmUVdtli/8zNH/ALT6+gfp/FkX4l9qXFQRc/xScD/hU8/8WS/2c+Wm0cr6ifSLMGG3TiUopVl2sXpg1CmA3KC19l75I+JeD6Rta2onSLruQVgjVmUECtwhALSMassyhb/LfOcOpSwWHlb+z6J39DqxlVmuhUPAvK2o18g1GtZhF3UHhpB8o17In96v0vkjTZnddIFjXiKRUQIF3IjRuWWJXYKfgSgSasmm7FJHJFkEE+xokfrtJF/oTklr4QkGnA7sDK36sF2/ySh+/wBcoTxM6zlJpKMVty10/fkb1BRsub5kNoGkKXLe7ca3bdwXjaHKAKW78qK7DmrLm88wznt3dzajx1BBBAIIoggEEEUQQeCCOKORr62bTzLLHLMWjK1uklkqIMGkjVHanGzfw1kkCiCFrqETHUHcGCAyWS1owLfgCNA1DagBJKhtxYcgmkvEJPUx+Qr+Q5/reW6FSdGfZffvp5muaUlqjY/Cdb1oxKrpJE4DxOm4blbkWDftXv7ngVy/ym/ZQ4/8P2g/BNMK/h3SGUAfSnGXLPZxlmin1OY1Z2DDDDJGAwwwwAxn4l4RDqIzHPGkqHna6hhfsRfY/Uc48wwCpzfZ1Cf7ObUxiqC9TqqPqBqFkP8AWsZ/+VEJ/tNVqXPtRgSv2SEZeMMkpyXMlmkuZD+B+U9LoyTBEFZhTOSzyMLumkcliL9rrJjDDIkQxt4jJthkYDdSMa+dKTX79sc4hr5dsUjd9qMf5KTgFUi0ax+HaYcsVhiQGxZAiWySeNxruTlWjfWCJyunj6x6kh3zBt7sWlVUESmxysY3OvCqctelX/6VpAeSIYa/aBbyIs7v7tV+/B/y/wAz+3PxcssloUajyyZmvgGu8Q1kWo+8SRppppNk5eKKx003bVZ1qNU9AG4+kvYBO7Lz5P8AA10ulWGMMBLK8q7/AI9rFEjLihRKqrVXFgHkHFdZ4ZI8oaN4UJIt300Ukq1+ZJSQb/xBqr5cY4fXbA8o3OIktd1s8mwFxZA5Z2A9vzDjtlyhVjNaKxJ1M1kirnUrLEWFASTPqFEiFo2V5XkVXUHlSpVj7bu4I4xxodQscSISXKqFsLV18gTwAOB9Blx0H2baSOKJXjYyLGqyMk2ojDsFG9ysUirbNZurOKP5D0Q9Rjfjn1ajVkfM2DMQRX0zj1eFzqSbctG2/mdaNdRS0KZq/FOnG8nTc7EZ+RwdqlgD+pFZTPFJ3jZgbYR7g7EfEQpaRw13vaXear3/AEzTZvAdLqID918OA+8JtSdoYEVVlG3reqTq+lGLgBQxIHa8z7zL4ZLC0iatGQnhpAjNC5P50dQVAb4trURur9ezwfDU8K5rMszt3bctzk8UdSq4NRvFXv8ATX1G6wlECE0wBLn/AGjAFzX900g+kYxsD+LEpk20Sxf0g/hqW4DAi95jHvi+nlfUMRAjykmz01LAWbNt8C/qzDL/AOVPs3dUZ5pNrSAAhYdPKFAJIRWnjfcObYhVtqokAZ1MdXpqk6cZatW6lDAYao6iqTWi16ajWDSo2iqWeWTZINnrZSQ6gSKRFt3pwp5BAKt86zjR9CNdsYRAe+0bb/Xjn98f6Py1pJ4oJGhgR5lLI0QOmeSifVGInVuVAfYb23R7Yo/kT/V6mdfpII5x/NlV/wD5nPIV+F1JpZZfb8npoV0t0NlkB7EH9CMUYk1dmhQu+B8h8hicnkvVjs2nk/5sLfsCsqk/7wzmPyjrm/8AThT/AB6hiP5RwHOe+F4hOyXp+Td/IgdPIF7kD9cbyeIqOwJ/oP68/wBM68W8m62FFdCs/qp44YjvClDTAyS29PtBAA4N13qU8D+z2SSMPq5ZYnJJ6UJhUKt0ivII2YvXJKtXNDtm2HCardnYw8REr+o8QO2yQi9r7DnsNx9/oMfeH+TtZqV9KCFD+efcpI/uQgbyPq3T+l5evB/J2l07iSOK5QKEsjNLKOKO15Cdt/3do75PqM6dDhcIaz19PyyvOu3sRHkzyv8AcIXjMnUaSQysQuxQSiRgKtk0FRe5PN/plgxNRnYzqpJKyK57hhhmQGGGGAGGGGAGGGGAGGcM2IvLgDjdicjAgg9jwf8ArjR58Y63xVYl3OwVbCjuSSeyqACWY/wgE/TAK94Fq/8AQ44GBMumJ0zrRLboPw1J+jx7Hv5PwKxs2muVW3lQqkFCjMfzDhlNVbAkFbuNO1EGNdE1XiVzRboJN8qLMm0t0NPBAGMbeoDfM9bgDx2yRfRyQ8RVNGOFWSTZLGPZRKwIlTtW+nH8T8ZiUIz/ALIrTo3d0dy6lfhTcWb07iCAoPxcHnteJrp982m0453yiWTi6i07rMzN8t0ohjH+I/IjPYdLNIPxZBAPZICsj/7800W39kj/AN49sR8DlaHxJkMjybkkjBfYXKrHpNXGXKKopTLqgAAO5+pxGKgrRM06WV3ZpBo5Cea9PK0A6W8rvHXWIgTNCQwkEJPZ7KnghqDBTuIxePVnHCT5ksEGvjuxQI9LqTGi87YXQRogo0JxGWodlQMxA4F5JLq42RZFIdGUMjINwZT2KlQeM78aWd9NKunYJKVpGJquRdNR2krYDUaJBo1lc8t+RYhNM82kjWJgu2OZ/vDGQO7PIdzOo3Dpm7JLBm9Nm9DoLkbFUY6HmDrNt0kfXIPLqVMaf4puY1P0Uu/9zHEmm8RcBSumiJ+KRZJZABz8MbRISe35wP8ALLRFGFACgADgAcAfoPbO8kqUURc2UzS/ZzAkok3yuQ6ykN0SGkRuoHLCISL+J69iOqWT6QCQbENBkjWFZtIjAaHOxo8eYYA1GlxQQYtnjMB3wDgRZ0EzrDAPKz3DDADDDDADDDDADDDDADDDDAOGXEnixxhWAR7wZE+J+WdPqGRpoUkZL2FwTtvvQuuffjLLtzkxjAKtpvLGniNw6eCI1RMcMSMR8iyKCR298VbwzLGYRnnQGAVtfCvpkP415PeSQzQsOoQgZXJTmOxHJDMgLwSqGYXToQaZSMvnQGe9EYBVfLjzyRkaiF4pUba24LtkH5ZEMZKGx3Cng3wAVycj0+PxEM624A2SLFlTO6z3APBnMkoUWxoZ3icqXRABI7X+lf8AXAOV1I9yB6io+tGuM7Eq3Vi+3f371iMWnIKkkGtxP6sQePpgsFPYA9+bNgEljQqhZwBdZQexB/T6d85WdT2YG+Rz9av+eJCEiq2gLYHftQA9v1zn7qarj4FX39u+AOGlAIBIs9h7nGs8iuLBBKi6vt+pH/ffF0jO8sa7UK+Vk8/9+2JnTtRFgDbtUc/zOAdQsFB3ML7nntfAxYyjjkcmh9T8v1xBoDZ7csp/Za/rxnLaW1ogE2x7kfESe457HAHQcEWDxnt42aNuKoACuDQ7DkCvbnj64mYpP4gP3J/jr255KfywB5ee5zhg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8" descr="data:image/jpeg;base64,/9j/4AAQSkZJRgABAQAAAQABAAD/2wCEAAkGBhISEBMUEhQWFRUWFxwVFRgXGBYYFxYdGBYZFBUZFRgXGyYeGhojGRoWHy8gIycpLDgsGiAxNTAqNSgrLCkBCQoKDgwOGg8PGiwkHiQsKjY0LjQsLjAsKi8sNS4qLCwpLywuLSwsNTAsNC8sLCwsMCw1KSwtNDAsMC00LCwtLP/AABEIANAA8gMBIgACEQEDEQH/xAAcAAABBQEBAQAAAAAAAAAAAAAAAwQFBgcCAQj/xABDEAACAgEDAgQDBgMECAUFAAABAgMRAAQSIRMxBQYiQTJRYQcUI0JxgVKRoTNicrEkU2OCkpPB8BUXQ3OiJbLC0fH/xAAbAQEAAgMBAQAAAAAAAAAAAAAAAgQBAwUGB//EADERAAIBAgQDBgYDAAMAAAAAAAABAgMRBBIhMQVBUSJhcYGx8BORocHR4RQy8SMzQv/aAAwDAQACEQMRAD8A3HDDDADDDDADDDDADDDDADDDDADDDDADDDDADOS+M9b4qkUkKP6esxRGNbd4G5UPN7mAev8ACR3IBq/mbx0wffYjIA6wfftNZAsxn1R2e/4qL+01DtgFnm8SrVRwV8cUkt/LpvClfv1f6Y5m1aKAWYAFgoPzLMEUfqWIGUvxDzZp11mh1TsVhbS6kMxB/DJk0zbZB3Vt0bpXfeNvfIvT+dombwpNRKkZqTUagswVY3VZY0icngHqGX097h+nIzZmmg57kH5e8bE2mOqdtkTl5Iy9KFhWwjMT2DIvUN9t/wBMmo5AwDA2CLB+h5GDB1hhhgBhhhgBhhhgBhhhgBhhhgBhhhgBhhhgBhhhgBhhhgBhhhgBhhhgBhhngOAe4nI47Ejnjv3vOzlV8wePTRI4m0HWiJCblkjeM7jQ6qsodRyLpGHOAV3zpPKUl0MqtKVaHUaefcqlV6/wzMWVldQki9RLJUqfiPqivENWZ5I3n2agxDpoXiTkCQMXdrIL+kAFQvcmuaxhFH0YVjJ3NtO4+pjSuWREZyWKJu2hT9DQJOc6DWbksVRJ+o9Ni1NCwa+XyzNRzhH/AI0nI9Dw7C0ZU41G8zd2ummgr123MwpWb4mUBWarADMOSBZ754zBmDELdqWIVQWK8BmocsBQ3HnjvnqRFhYrv738v0+uEqbf3/8A7hy7Svv75+7nRhicNKq6MZRzLlz7/wB2Hfl3xdml0Ok1bqmmhjWNY13bJ5YwOm2okYBQoCtIIzXqCgbz21nQ+IxypvicOtlQym1JBo7W7NzYscWD8sxLW6EPGd4Vl7FTR/pzRHt75YvInjfSk6cianUS7QumCrEVSKONAyoqlEi9Xdiqg2g3EmsipJ3s9jhY/A/B7cP6+hquGN9LqSwto2T6MUJ/T0Mw/rjjMnKDDDPAcA9wwwwAwwwwAwwwwAwwwwAwwwwAwwwwAwwwwAwwwwAwwwOAMZPF4xqOgTT9PrCxwVDbGIPzBIsfXI7yR41960azHgM8gXkH0CVxHyP7mwZSfO3jbp4mXjoFI5NKooG2bSSz88jjqPp75/IcYeB+cptPDJpdModllkKEjcQlLu2xr/tOpcjlUU97F1KxZWHk4Zl3ff8ABqXjMqFBG0jo0hKp02CyOQrOVjJ99qsf27jM38a2RuqD7+HZtgbXM7RcHtG7ybd3JpVstwOACRL+Vtd4fExm1HiEWo1W3a8skyhYwTbJAWpQpYdx3ocAUA8fXwa0PNqGDaISGKCKiyal0PqldVBMoDqwROV/DLkE1sjdR1ZWlCMuzJXXyuUA6uNnI6wZwSFTqIWHNEbFPBA+l4pJqAke92CgMdzMaC7Su0Ent3uve/0zR5vD9BqIXqCB1Xh1aFAVIF0yMgZTXax+mQnkvybA2olnKt0YZTHp4md3jWSP0TSgOTyH3RqL42ORW7iSema+/vQ7FLisaa+HGna2yWxWdLpdRKN8MGp2VYKxlEI+aicru/YYg2sYsYnVo5BTMjo0chX2Oxxe2+7KSOw45GbXMgrKZ538OEkDUPxI7khPurAE0Pfa9bGHuCfpWYR0sjnzxdOVaNWtSi7O90rPx77b6lE+8Le2z323TbS20PtBqr2kGruiMaauOQAtFIY5VB6ciuUZbrdZXmiBzYI7H2x2mmikZZNvJAZD70RuWz2NA/I1Zqrz2eABuaIuqN833HH/AHzml1oRqKm92eulH4sLSs0/Q0DyovXjik6GvQFQQ+p1cltYuyizkn6Wi+3bLbNqkjC72CgssYLHuzHags9yTQHzJGZn5B8R0J08Q1Gs1BlA2tHqJ5lgVhyUi5EUkY2naSz8VfehePGfFNCFbT6qSFVZaMcrKu9SPyhiNw47rfb5jJnimrOxKa3VdON3Cltqltqi2ahZCj3b5DK/5N8xDVS60htyrMDCRVGLYIlIo9jJFM1/Jh9aqSeY30LE6bUrrNHxfUYuYOSux5RZiBABVnUodpFA+povyd5mj0WpldYmMMyn0qQXhWOeWgiqSr7VkQkKbIYEbj8WbG+FCUk2tffvTmbThiWk1SSIskbBkcBlZTYYEWCD7gjFcwVwwwwwAwwwwAwwwwAwwwwAwwyt+a/M76YBIkVpGVnBckIiqyR2QvqY75EG0V72RxcJzjTjmk7IzGLk7Lc68Z89abTSmN+oxX+1MaFlhBXfch/w021dzUQaojJFvFh14o6tZY2eOQG1YqVtf3VgwN8gN8szeTxUfeHfVxkBwkymNXlUsQYpT6U3Im2GI7XBN76Zh2Vg8NVYIzqmXUxoI4NMvxosbusEJCm1aVldd0vPelNDnjT4vCnKSkr7Zbf+r/jn02NkoJJb9/6JjxzzlqVlb7uI9iO8YDqzGUx0JCWVx0137ox6WNqzfIZL6zzrEmk0+oCO51EayRRDaGIaMSnczEKoVSLYmrIAskA03x2WLT6SeGNnL7JGFB5GjE1k+sAlSRv2liT2J4F5Kq6TuJDGY4EiTT6dHCKSrlXLimNbisCqpo+jtyM0Q4q1SqVpdeynv+9LXJNR7Oni+pcPL3ja6uASqpTllZGKlkZGKMpKkg8juD2IOSJzPfKXmP7q6abUQrB15JZFcypW53Z0QjtezavDNyPrl40visMjbUkVjRPpN9jRII4PJGd2hVVWmpp3v068zVJWZQPtI8vMHedeI3ALvyRDIE6QeQf6p46RjxtKg8AllqDQKnUeQsS3xqeA+7aSuwcHcUjAjog0vxnnN3dAQQRYPBvMk86eBLBqtsKiMbF1GmIHELo+yXpj8qq507bFoU7DgGssp8jp4Guv+qUU29r+bSZcPLPkmKOKKXUxiXUlQ7tL6+mxpisasSqBTwCvPFkkk5VPNWikk8MjWJmjK9WKRgAGVvvS9VjZA9ZjlFkgEsASAxOaD5Z8dGr0scwG0kVIl3sdTtkT9mBo+4o++UjxzxWSDWaqPTdMJvV3eTeEhlkj3SxqiC5iyhJfSQAXbcwsZrlBVFlb9rU5VSpNPM9WR/kHxHWSGaXWtudid3wil3QiJSE9Kn0zMF7gFj+cWz8a1Gp+4+HCJXkhYB5QCw3u0xaVWYXRrcAdrGy1KSPT3qZSw9Wr1JI7CIxaZB7+lY0Zh+7k/XOdFqZNLEfu88oVbPTkKzIdzWRzsdbZjyrqObPAzCpJQy35t/N32OdUxUJ6vZ2Xy+v0NF8AklTRwrOSZAvq3G2HJ2hie7BdoP1ByJ8e8SVQSeyAyP8Aoilv8gTkBD9oCbGGoddNInDpKwsckbojVyoSCOBYIII+cV4r4us0ZvcmnPMkkgKGYXexFamEZNbnYCx6QKJOWoZYR3Jq9RqK26jHwxWWKFT3WCK/odgH/Q/yz2Q+o3zz2+fvnsMrM5ZrG71URTBey7gexJLNXy23RsDqQ+o1yLsfP2PH/wCsr2jm218PufQaDvSVi+/ZtqC0EQPiA1O2IJ0FSMdDaAArkKJdyj0kvV96GXDW+GRTJsljR1+TKGH7X2yrfZhJK2ghLSad4umvTEIJcWLHXbdt6tVuAUeq8uftg8a99DIPNfgw02qMIZxHIgaFizFgpYiWHeSS6qyo+xr4Ze9ZB6fwh5Zo4ot0sh5jBsGOyd8jup3COySxJJJAG5iaNk+0PxoSzyXTR6UFUXuHmoNKwHNso2xKe4LS+4y++U/LqaTTou0dVlUzv+aSTaNxY+/N0OwHAoZLNyOt/IdPDxzR7T2fctm+vd4DzwHwhdLpooE5EahbPdj3Zj9WYlv3x/hhkTkBhhhgBhhhgBhhhgBhhhgBlZ80HSvGfvAkTZuKTbJl6bUV3LJGAQParAbgc2Ms2Ujzy5XV6Fjs27mFzWIlYtEFKMAQNQRuCAryC9Mv5tGIn8OnKVr2W3UzFXZDeG6EyR6eZvUxgj6gc+vegYhgymviaQFTXG34SpUu44okVIZAAC4aJTfxLKJhVdgr7SPbgDtxiHnIT/dZDpxI0oIKql7n9W0g0QaAO+we6LjHwDz1FqTIssb6fUQjfJE6MSoJAtCFvkso20G5FX3zwOSpVg6sVpfZbrp62vY2Zr77Enr/AAYMGKcOzF9x5KlgqkhbAalUUD8gDYGey+HFIR0gd8cQjgViGCbRsDKCK37fzG7oDgEg13zD5w1Z1D6Tw3TmWWM1NI61HGe4A3kLyPzMaP5Qe+T2h8PlGoaZiFEigvGCSQxSNQrN8LBCrbSPZz253JU6lOCdRpc0ufmuSa2/YzO1m9iM1MUk8jaVpEMUkoheUbWMZdZRs42rI5pBTA7TIpINhRq+k0wjREW6VQoskmgKFk9z9czrWaffPp7bav3qJm9yOmXkWieK3IoPHYsfas0LQyAoCr9Qc+q1N8/NBX04z1nBbfx3JK2v2RGU3Ic5VftC0AMCair+7tvcfOJ1Meo/kh6n6xjLPJIAOcjfEJmKN6DJwfwwVG/2K2xA5HzzsNJqzMRk4tSXIzvy143Jop5QUZ45u6qyjZLGNu62IG14xR7m41oGznkeoaZHnKK7zSsZSQrIDExjiWPcNlLGAN4G4+54ACXg/gE7aUyzOIUjDKwCmR26JaMlaKjulDvffj3UkgAEcbMxeJFjIRbA2Ch7/LvQq7onuZRVr/QcTrU3JTpuzbu+72zmWVq5Ar6bP/xGINEjggjuCCDxYIog/MVnpkF1uYH+8CP8841OpABDGjRYH2Fck88ACjmTz7UUsrXa+3h9bjLUbU6QXqAhnVjH6pbYGQHewZz6g5NH8xPyxo9BgUgleQdpJy9KfmGlPB/wLecweJoziSRinHpWT0dwQzG+LNkdzQ+VmpMxdQSyqaSGMHv6XaR422/JvwQx966iHISmo77HpsJgKUIqrUunfZP108xppNMRZJ3O3LHtf0UfIfLv+ps55qlAJuiKN/pXPPtxfOPGg4u8ivESBHNv7bH3fOijXX69v3yKlnl2Xtuup6/sxp9nYk/LvjssAX7vN6aCoJFSdNoXYqhrWUAAAUJSABwMtj/aVMqMraeMvW1Hjl9O9jtQyRyqjBLILbS9D54+0X2daWbTadtRCE1PRjEskLNC5cRrvLGIgN6gfiByP1X2VyrZg1ZPyWeNWP6b4Snc++0/ockr5rvY818TCVf7xcX3bEB5d8LE+ugiBLxxnryMe7CJg4L3+Z52Rj9ep+ubJmcfZrotTFqdYskCgCRYHkEoJUxxLKKUqLjbrbgbB9XKj20fM+LuaMXVVWreOy0XggwwwwVAwwwwAwwwwAwwwwAwwwwAvKt5olvVaWM3SrNqqrhjEI4Uv9DOW/VR8hlh18pWNyCqkKxDOaVSBwWP8I9/pmUeVz1pWmkjkaRV2/eH9ayk0snRn3lXQktQRQgFUBWczilb4eHktdU0Sit30J+aeVpUggUPK4LksSI4kBoySkcmzwqjliDyAGYNPMGikjgedZtPPtCmQrFsZ+i4lCLIsr+4YBHB5buO+M9f5iggOt6jlRJBEFbZKVOwzl47CfmU3faix9jkX5fi12y5VUBtu0vWnLiOWOaNpIwhks7ZBZTs1AnNPDOG4aWGU5q8n78jQ3Uc1GEWy6DwhrX7zrBp3k5SCI6cV7AF5kZpW7KSAo4oD5sp5JNPOkUziRJLEUu0IwdVLmOVV9JJUOysu34SCoNFqz5s1+o+8tM4VYHBRyT1EAKqqkkKGSiKDuoVbc8s2S2t8Yh1B0/SmSUiVKKMjH8NGd2O0mrRXB/xge+WcXwvCrCytFJqLd+eiv4vpruQlOrGplnG3t/75nnmhkWCQuQFDxEk1QB1EQJs9qBPI5HcUecvHlPV6NtP/oShIUZloI0fIrcSGAJJsGzyb55yoDTTM0qyNGSb6YCkhVshGfcACbCnbzyt36hXHhuin00KLHqpa+KykOxy53s7oYwzFmsk775+IcVxeF4unh4unPm9/L348ixoX+SSzecZH+B+KdeMlgFkRikii6DABrW+SrKVYe9NR5Bya0sXuf2z1KakroET5h0SLoNVvZY16EtnbuVLRiWKj4qJJrKBr9ftCdaToWikxOVJRtoBVnZ1WRvm3qN3ZvNY1cKOjI4DIwKsp5DBuCCPcEE58+y+GraySOgaRFdeo8ksoRi21SQrsqpWymIPA4Nm5JlTE086V+8sPVG0sGDrVmq5A+VEg5X9SetIQRuRDwCCfUQbVvYhBXp59Tc9qxtNJ0wSjDgE2vKmgT2I5H6jLH4dpvSLs8WSe5LHe5P1LE5GpUVOOaWxa4NgYOtnlrl9oax6orxzXv35/W8fy6KKd9OsJcEpDHKF3IrlX3MrJwCAPcVVcGu/kkIB/wCmM9N44IJ2CrHbDohWYh/xQg6ka0LAJYcHsH/TIKSqbLS1+49hiIQqRu9+XidLrPS4I9SEKw9jZCqyn3Vu4P7dwc7j0pOo06DndqoAB3vbMkr8fLpxuT+mNH0jPKjttCxjhVJLPRDL1OAAqtTAC+ffnLP5G0Tvro5ADsiD72ri5EUKgJ/MeGNdgB/Fk5KWlnb7lOvVlTpTUvDx7/fQ1MDPcMMyecOI4VXcVAG47modzQWz8zQA/YZ3hhgBhhhgBhhhgBhhhgBhhhgBnhz3PDgFH8wzjUaiRZKMGnIGxq2NKEWZpJBdMI1eMKrcBi7EelSIvwzxIaoCZVcxG+m7P8f4lkooYsF3LXq28cbax1494YOtrYGFDUKZlPPqEkSaebue6uik/SVMbyaJ0keSBb3+qWGwA5ArqRknakm0CwSFahZU+o+O4hKUsRJN6306Jfvr+bqL6HfiIpU3Ub1CEk3e15kYi3JNfBuApSAeAMp/hum8QOp1bylkUxOkZZ7DSsw6TILO0L/FQ+tsTkzptNpml1IlkF6g8wyq0EgBd2Fh2DuwLMqutelQB7nHU/hGqH9nIHX/AGse6TiiPUsiB/122ff550OG42lhU6VZtO972fRadS5hqtOGk21tsVjyxpZotPrzq1KQsSY0fk7QsgkNWeGBQe+48i+SZrwzwWGZdk8ccjKQSWQFldVVZkEnxAdcu3pPBLCvkh4lpCCn3qfYAQ6puj0yEjsx3OZGANEUwo0e9ZMaCaKIKkZEjso6ccFOSq8ARhDQQHguSFvuRWR4li1iMsaF3vr1v0IYitGdlC9lf6klFHVHgekDaCdikAbtt1S+lfYVtJ4LHK3qb+8R6jSiomkVJdppNSJXWMuqDg7SQerwT7WBeTGvRAAdbLHGpYAQbhsJ7/jyGhLRq0FRixu38Ym3iCS8xrJNsay0UTuiMB+YqPiXvtAJHFgcZRoUKkJbXdtlqkumnP073tWWhw3jx0TSSARsJEQEPJ0/VGzAEAIzMSrqvA/IozRvCdWZYIpGRo2dFcxt8SFlBKt9Rddh2ymeTHhfUPMXj9NQRWy7rBLykA+pbZlQAgH8O+xy+MaBz02DhONJKX+EuQ11Etn6DMr82fZy4nefTRtKGJbYjKGQsdzgq1dRDbEAEEE1yKzTsd6WPi/nlsw1c+cPD/DrApGSOzvDupdirFWVUUfhixTbiW47fK0Jrx72Lyw/ah4NFG8UkG1J5mYyA/2bqkdl3UC9+4xJvUg+sbtwAAr+k8u+ISwxSDSMyyIHUpLAfSwtSRI8bCwbqjx354GJK9lbTmd/A1MPSpa6N83zaO+sDzf+eJTOODV1/wBnHmm8p+IE190dR3t5dMq//CRz/TEG0LCeOGa4yZ0il2lSQH4Qo7LW07ozuq63jgjiVlayLH8ynFvLK9hvo4ZJpxHChd2HC9gF/ic/kjH8R/QBiQM07y/4KulhEYO5iS8j1W92+I17DgAD2Cge2SXgXgen00QWCMIDyx5LOfnI7Wzt9STjPxTxqGCRUkYgtbcKxCqCF3OQPSu4qtniz+uQVopI4uLxcsRLayJ1GsA51jbQy2l0y/4hR/kef5845vJFMMMMMAMMMMAMMMMAMMMMAMMMMAMMMMAiPMngf3mNdrBJYzvhciwDVFXA5MbKSrD5GxRAIpUXiJJYMhR0PTljJso9BiN3ZlKlWVqoqwNA2BpMikggGuO/HH15zOPEPJTaPRvIZ5JZ1KrEVG1N0siRtviLN1DI7BpCxskArsPOcviGCWISkt1z7vfyMNXR3qPNtF1m08jRlt39l94jagOyoWZCfkyCuea5OfabRR7IR04d0iiSR+lE9Ax/eJdgdSEUfAiABQSho83YtT4wohnaVSioZ4g/KxSNGHWo5edjEjhXprPpL1eQYjKyRA+0DCwKHH3VLA7VwQOcscFVR5/iJ8rX777FjDK97931AzxpJEjP93jkcLJIpO/aqFmPUa2ZyFChmJotwBQGWyHzBp0Xp+GxDZ79IGNC1Vc0xX1t/wAx/pzeVX7yIpYJGYKA+1mYhVCujKSWNADds5yd1vmGERs0c8RfaNpWRJGXcwXqFY2LEIGMh4r0c5p4xKp8WNCK7LSt06a2I4ltSy8iY8u+WvviSy6pmk6hkgVUZo4hEkqhyADvO+WI2zNZVVoAZLauODasMakLEykdM7ACpJHPfvZsc2bu+ckzp10+mjjh4RQsaUR8CLtX1fXvf1ytQahmWzGYjZG07gewHFqpq7F1R22CQQTcSVCmlHZfUoTm72RJuIZSetCjhhTb0R77gg7l5FcV9Mbyz/cWWSJ2Olr8WIlpFRPheSHdbIUFOYx6Sm6lDAbmceqWxTDmqFgE329Jom89jaXp7nYF1snbxakCzwq8hrPAFCh6qLNmFdSeVqzIKbiy5RSqyhlIZSLDKQQQexBHBH1GSGnb0jKB4Zr10rEhT0JSpIQLUcjOqBgljiQOLCAncl16jkj4x5h1KF49Np5XYfFIYzsX/wBveyCQ/XcF+rfDm6xci82xCfaSTLqxGD8OnCAHtu1U5RSD3/8AQIP6jL3p5VQgDhR6QPoOB/TM3Ty7q5Z1lnJX1xsxkmEjsIpVmUCOJemv5gACgG5vSctTGVr2hvmSo7fzBH9Mw/EsVWkoxTvb1b/wtvWHzzMvtG0+11kWtzQsR9X00iTRcfoz3+3yzpvFtU02oSPU3JGEeOP8AxvG6AHeUTcsnVEq7rFeg7Sp558YH3lIhtaCNQ1mVRvIkTayJFZJb5s9Cx8LXlV4yjFyUnZx96dTFNNST5Et5j+03T6eAGKSJy3PULboogwJXdsO53NGol5NEkoPVkHHrjNtld3mMkdbpAANkoVyohjpVHA4O4/U401WmgHSAiBCMekNgkkLyVuYcEtIxA/kO1cOJHKlhIrRso3MJBRC8+uwSCvB5BPY5xa+KqYlNxTUV8u6/wDvlze6NJQ33IbwjzBp5JXjj6kE/wCZDJqIZCBz6NkwB47ir78e+W3w7zfqICDIW1EV+sEL1kH8UZRVElfwEbq7MxpTC6vRuoTUS6Z1SgqTOI9yh6A3LuMsak18QFbuQtnFcrVMRXw9RNZkujd17+qNipwmuXkavp9QrqroQysAykGwQRYII7gijimZR5e82SaSd4tjvAxLGNFJaHsTLGTSskjEnorZsEryWTNA8G8z6fUrccsZJJAQOpce4Dp8SvXJUixeelw+IjXipR+XNFKcHF2ZL4Z5vGBbLBA9wwwwAwwwwAwwwwAzwnA4jI2AKNKMrXnKcMNKns2pVj6ttCGOTU39aaJLH1xHzV5lOnMcUal55dxQCOSXaqj1yGOMW3JVQLUFm5YAEivP4BqZ9xkURFlKmbUFZ9VTAg9OOMiKHuSAr0KHovK2IcnFwgtWvJd/+GGSnl7Tk+B7Au554JpQh4ttSZJkQ3X+sVbzOIHG6KiSG0/DdzQOkN+3JHt881NNQsKr2SKJVFsaVEjAFsx9gg5J+WZPoSCmmbsvSkjSqIpWVwo+YVIqB+QHOdLC6XS7vUtYd2bXgL6jUtGomAvossoB5B6LLNt+dFUI/fNC1/m6ZNbNHFHD0olFo4ZHlDRpIW6gsIBuKgFCDRs1ZTPNZBvRlB7gqD7i+FNfrRr6VminSr4jp9LOWMcnTEsbKEcI0salxtkUggNY42tV0y2clilqmMStUxPyxrerptRBGCG00siRxSGiiWWgVipf0Kd0IZbFRjvQxvqdUoanUwn2EmwA816XUlCfmu7d9Kolh4r4fqIJA7emQtcckXpQuUEf4Jkb8ORgkYbTTkxSbV2uHyw6eYajSxTEoS0a9bZ2D7R1UZDyKNgo1H2OUKsM8bLc5lWNu0QOpiYOB3Dsw2hiOweZ7VvTyFYG+zMGHPGOItQ6HkMRfpIHr/cKW6nH8B3fNO5yMg8diWZEd9xQOgVWWR5I3C7GUKTulTYqsncrucXZAS3nUM8UchUtE0gd1dd4BpQinkAtxuNVtNeqiujJKVovl80RSc0rK69CYi00UkYVSWhlsqykjaVkpyjVYZXXcrexAI4w0PnSaaNIoYw06hlnnm/DgDRuY5GjRfVKbG4hKUbgCw7ZF6vTJJFHOWdQelLvVmEilzH8TICzbiVQuv4lHnqgAL1r4SgE3LQt+JKtL6JdoD6iKvQyOD6tpoWWHeQBiJ1fgXobr3sWMOo3s3oSMupb/wBTWTuflD04U/QbFuv1cn64w1Gj07cvB1fcHUSzTV/hWV2UftjKbVgXuLUppxFZCVwd8opnIPdYqrn4u5Rl1cKFdoZdx9TKCj7RwzEOBvCkqTvsVfvRzzD/AJVX+05fOy+ljqZaceRNQ6gqu2NUjW7CxIqL/JR3xITA+q7+pv8ASufcHgj58Yw8K8RSRP7TqMPi+CwRweFUUPkSOx7nHgIN9uTf9ABf1oDnMSjGimnuZV5bCceqdJ4ZEidjExPJhVSGjeI0Wk3WA9j01xVi7xHW6zUM+9oWcr8I6mn9Q66zFXuQDbtRY75Jskj2zrU6mYMqxRA2fVJI1RoP8KkO5r5V++JeN+L/AHdBJ02kj3VJsI3xrXDhSKcD3Fj9fcbqdepCEacEm3t7v3czEoRlJydyQ8X80ySaGWGVJt8gZN7RUihyVDM0byIu1SCfVyR2F8JxMCoIIIruCCP2I4OeQTK6h0YMrC1ZfcfvyD9DRBBBAOekdr5Pz+tck1mmviZYiMYz0y36+L38OunQzTpqm2487b+/t5hNOqLbsFUe7EAc8e/uTxXc4y/8U0kxP4kUhSiQyuHXmrXqxqwAIrcvY96zzxnxxNLEZHaqugO5Pso+Z/7PGJ6XXPFGGeN4kkRZAZD0yz7CWadjdGRydrn01GoBHAOqFGWTPZ76O+np9ycp6pElodXKAHi1U/YqCsomQWbIXriX+pvgfSjxF59QoWfVTyKDuA/0dKYKwVt0UKm1J3DmgyqaNZFRap5S0giFXtDROOqwAvcHI6cw5rY1r6e59pDSaguL4NcWAVvkghkb1IwrlTY5FE3Q2yxOIirZ387mFCD5F18secHklGn1FdRlLRyKNok28srrZ2SAAng0RZFUVFtGYn98aPUwSm16ephPb8rS9Bq9jaSt/wARza1OelwFeVajee60KNaKjKyOsMMMvGoMMMMAM4aPO8MAbPBjd9HkjlK826921K6cu8SdPqLsdo31DEsu1XjKuFjoMyo1kyJfp+LKV3YylfQd+aNBF9z1HWYrGYyCy0WvjYEB4ZywUBfckD3zJ16rMGkWR3RZGkqGYESOqAIAy3fTllq+4puARln8T0osMIjO4Pp608kixmqLf6TK4Ud+URm47XWRQ8LSNDbMGJ3Exs0cQJADbISTGFCqijcpJ22eTQtUoyiWaUZRGGn1AavYggMLNg7q5BAK/SwD24HbNR+z7QkeF6IHv0V/qSw/oRmYrp31EkcCG5JT00YCjR+OQD2VEtie1qOOQubroNGkUSRIKSNQiD5KoCqP2AGMTLZDESvZCcmhV1ZXUMrAqysAVYHghgeCD8jlD8weTItLINSY0l04R0nEidSSONkPO8euSJWCHnc6KG2nbajR8gvPcjL4ZrSg3N93k4P/ALZB/peVCq9TPdb4GYYneNoljgZtXahzI7pC9FyT01XbdlOGu9q2RkpqvDFJkAZwjM25Ucqj2eSfcbu52kX73kl5rRXgkVV9BpH2glmgLxibp7RbH7uZNoFnngXWRh8ZhlnKwFXT1Esl7UArYtn8xHJXuAOasA08TJpqUGUZuTu2yN830vh+oA49CgV7fixgAY/g8Qafw8TKoZjAzkD8zsjq4qhZMoa8qn2t+IlNCI1BJkkQsQCdqKWILH23OoA+exvlkn9j+vLeEm+8ckic8+8Ui9/rIc2YW7jfvJR0gn3jmAKYkApkMagcDay7ABx2oj2+uEWmRL2qOeD3Nj5G/bk8fXEfDo9qvGORHNPEvvapPIF/kPT/ALuOSM8lWqOnOVNcm18j0EEpJSMt85eVp9OxkiDNADYK3uj+klcivZux47GxkHpvNesjFCd6/vEP/wDfebLN1V9UdN80Ylf+XIASv+Fgw+W33qnmPw7RahWI07QzhiHYbUCmg1bE3JI1EG1I7gsQSFbs4HFTxTVKcM766fVP1KeIUaEXNysve34LT4z4ekWmSbS+JRzb3iiUOISjNI6oxLRbWUAFnruADeNvN2rm8L6f3rpyJKWCNCWDHbRJaKTsOR2c9xmeL5WhJIBfit7kggXdAAAWxo0L9iTwOVtf4QhRFPVkIpYwXZiNzKoCA8Akke1Z158Eg03JKyv3ehzo8UjmUVdtli/8zNH/ALT6+gfp/FkX4l9qXFQRc/xScD/hU8/8WS/2c+Wm0cr6ifSLMGG3TiUopVl2sXpg1CmA3KC19l75I+JeD6Rta2onSLruQVgjVmUECtwhALSMassyhb/LfOcOpSwWHlb+z6J39DqxlVmuhUPAvK2o18g1GtZhF3UHhpB8o17In96v0vkjTZnddIFjXiKRUQIF3IjRuWWJXYKfgSgSasmm7FJHJFkEE+xokfrtJF/oTklr4QkGnA7sDK36sF2/ySh+/wBcoTxM6zlJpKMVty10/fkb1BRsub5kNoGkKXLe7ca3bdwXjaHKAKW78qK7DmrLm88wznt3dzajx1BBBAIIoggEEEUQQeCCOKORr62bTzLLHLMWjK1uklkqIMGkjVHanGzfw1kkCiCFrqETHUHcGCAyWS1owLfgCNA1DagBJKhtxYcgmkvEJPUx+Qr+Q5/reW6FSdGfZffvp5muaUlqjY/Cdb1oxKrpJE4DxOm4blbkWDftXv7ngVy/ym/ZQ4/8P2g/BNMK/h3SGUAfSnGXLPZxlmin1OY1Z2DDDDJGAwwwwAxn4l4RDqIzHPGkqHna6hhfsRfY/Uc48wwCpzfZ1Cf7ObUxiqC9TqqPqBqFkP8AWsZ/+VEJ/tNVqXPtRgSv2SEZeMMkpyXMlmkuZD+B+U9LoyTBEFZhTOSzyMLumkcliL9rrJjDDIkQxt4jJthkYDdSMa+dKTX79sc4hr5dsUjd9qMf5KTgFUi0ax+HaYcsVhiQGxZAiWySeNxruTlWjfWCJyunj6x6kh3zBt7sWlVUESmxysY3OvCqctelX/6VpAeSIYa/aBbyIs7v7tV+/B/y/wAz+3PxcssloUajyyZmvgGu8Q1kWo+8SRppppNk5eKKx003bVZ1qNU9AG4+kvYBO7Lz5P8AA10ulWGMMBLK8q7/AI9rFEjLihRKqrVXFgHkHFdZ4ZI8oaN4UJIt300Ukq1+ZJSQb/xBqr5cY4fXbA8o3OIktd1s8mwFxZA5Z2A9vzDjtlyhVjNaKxJ1M1kirnUrLEWFASTPqFEiFo2V5XkVXUHlSpVj7bu4I4xxodQscSISXKqFsLV18gTwAOB9Blx0H2baSOKJXjYyLGqyMk2ojDsFG9ysUirbNZurOKP5D0Q9Rjfjn1ajVkfM2DMQRX0zj1eFzqSbctG2/mdaNdRS0KZq/FOnG8nTc7EZ+RwdqlgD+pFZTPFJ3jZgbYR7g7EfEQpaRw13vaXear3/AEzTZvAdLqID918OA+8JtSdoYEVVlG3reqTq+lGLgBQxIHa8z7zL4ZLC0iatGQnhpAjNC5P50dQVAb4trURur9ezwfDU8K5rMszt3bctzk8UdSq4NRvFXv8ATX1G6wlECE0wBLn/AGjAFzX900g+kYxsD+LEpk20Sxf0g/hqW4DAi95jHvi+nlfUMRAjykmz01LAWbNt8C/qzDL/AOVPs3dUZ5pNrSAAhYdPKFAJIRWnjfcObYhVtqokAZ1MdXpqk6cZatW6lDAYao6iqTWi16ajWDSo2iqWeWTZINnrZSQ6gSKRFt3pwp5BAKt86zjR9CNdsYRAe+0bb/Xjn98f6Py1pJ4oJGhgR5lLI0QOmeSifVGInVuVAfYb23R7Yo/kT/V6mdfpII5x/NlV/wD5nPIV+F1JpZZfb8npoV0t0NlkB7EH9CMUYk1dmhQu+B8h8hicnkvVjs2nk/5sLfsCsqk/7wzmPyjrm/8AThT/AB6hiP5RwHOe+F4hOyXp+Td/IgdPIF7kD9cbyeIqOwJ/oP68/wBM68W8m62FFdCs/qp44YjvClDTAyS29PtBAA4N13qU8D+z2SSMPq5ZYnJJ6UJhUKt0ivII2YvXJKtXNDtm2HCardnYw8REr+o8QO2yQi9r7DnsNx9/oMfeH+TtZqV9KCFD+efcpI/uQgbyPq3T+l5evB/J2l07iSOK5QKEsjNLKOKO15Cdt/3do75PqM6dDhcIaz19PyyvOu3sRHkzyv8AcIXjMnUaSQysQuxQSiRgKtk0FRe5PN/plgxNRnYzqpJKyK57hhhmQGGGGAGGGGAGGGGAGGcM2IvLgDjdicjAgg9jwf8ArjR58Y63xVYl3OwVbCjuSSeyqACWY/wgE/TAK94Fq/8AQ44GBMumJ0zrRLboPw1J+jx7Hv5PwKxs2muVW3lQqkFCjMfzDhlNVbAkFbuNO1EGNdE1XiVzRboJN8qLMm0t0NPBAGMbeoDfM9bgDx2yRfRyQ8RVNGOFWSTZLGPZRKwIlTtW+nH8T8ZiUIz/ALIrTo3d0dy6lfhTcWb07iCAoPxcHnteJrp982m0453yiWTi6i07rMzN8t0ohjH+I/IjPYdLNIPxZBAPZICsj/7800W39kj/AN49sR8DlaHxJkMjybkkjBfYXKrHpNXGXKKopTLqgAAO5+pxGKgrRM06WV3ZpBo5Cea9PK0A6W8rvHXWIgTNCQwkEJPZ7KnghqDBTuIxePVnHCT5ksEGvjuxQI9LqTGi87YXQRogo0JxGWodlQMxA4F5JLq42RZFIdGUMjINwZT2KlQeM78aWd9NKunYJKVpGJquRdNR2krYDUaJBo1lc8t+RYhNM82kjWJgu2OZ/vDGQO7PIdzOo3Dpm7JLBm9Nm9DoLkbFUY6HmDrNt0kfXIPLqVMaf4puY1P0Uu/9zHEmm8RcBSumiJ+KRZJZABz8MbRISe35wP8ALLRFGFACgADgAcAfoPbO8kqUURc2UzS/ZzAkok3yuQ6ykN0SGkRuoHLCISL+J69iOqWT6QCQbENBkjWFZtIjAaHOxo8eYYA1GlxQQYtnjMB3wDgRZ0EzrDAPKz3DDADDDDADDDDADDDDADDDDAOGXEnixxhWAR7wZE+J+WdPqGRpoUkZL2FwTtvvQuuffjLLtzkxjAKtpvLGniNw6eCI1RMcMSMR8iyKCR298VbwzLGYRnnQGAVtfCvpkP415PeSQzQsOoQgZXJTmOxHJDMgLwSqGYXToQaZSMvnQGe9EYBVfLjzyRkaiF4pUba24LtkH5ZEMZKGx3Cng3wAVycj0+PxEM624A2SLFlTO6z3APBnMkoUWxoZ3icqXRABI7X+lf8AXAOV1I9yB6io+tGuM7Eq3Vi+3f371iMWnIKkkGtxP6sQePpgsFPYA9+bNgEljQqhZwBdZQexB/T6d85WdT2YG+Rz9av+eJCEiq2gLYHftQA9v1zn7qarj4FX39u+AOGlAIBIs9h7nGs8iuLBBKi6vt+pH/ffF0jO8sa7UK+Vk8/9+2JnTtRFgDbtUc/zOAdQsFB3ML7nntfAxYyjjkcmh9T8v1xBoDZ7csp/Za/rxnLaW1ogE2x7kfESe457HAHQcEWDxnt42aNuKoACuDQ7DkCvbnj64mYpP4gP3J/jr255KfywB5ee5zhg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1" name="AutoShape 10" descr="data:image/jpeg;base64,/9j/4AAQSkZJRgABAQAAAQABAAD/2wCEAAkGBhISEBMUEhQWFRUWFxwVFRgXGBYYFxYdGBYZFBUZFRgXGyYeGhojGRoWHy8gIycpLDgsGiAxNTAqNSgrLCkBCQoKDgwOGg8PGiwkHiQsKjY0LjQsLjAsKi8sNS4qLCwpLywuLSwsNTAsNC8sLCwsMCw1KSwtNDAsMC00LCwtLP/AABEIANAA8gMBIgACEQEDEQH/xAAcAAABBQEBAQAAAAAAAAAAAAAAAwQFBgcCAQj/xABDEAACAgEDAgQDBgMECAUFAAABAgMRAAQSIRMxBQYiQTJRYQcUI0JxgVKRoTNicrEkU2OCkpPB8BUXQ3OiJbLC0fH/xAAbAQEAAgMBAQAAAAAAAAAAAAAAAgQBAwUGB//EADERAAIBAgQDBgYDAAMAAAAAAAABAgMRBBIhMQVBUSJhcYGx8BORocHR4RQy8SMzQv/aAAwDAQACEQMRAD8A3HDDDADDDDADDDDADDDDADDDDADDDDADDDDADOS+M9b4qkUkKP6esxRGNbd4G5UPN7mAev8ACR3IBq/mbx0wffYjIA6wfftNZAsxn1R2e/4qL+01DtgFnm8SrVRwV8cUkt/LpvClfv1f6Y5m1aKAWYAFgoPzLMEUfqWIGUvxDzZp11mh1TsVhbS6kMxB/DJk0zbZB3Vt0bpXfeNvfIvT+dombwpNRKkZqTUagswVY3VZY0icngHqGX097h+nIzZmmg57kH5e8bE2mOqdtkTl5Iy9KFhWwjMT2DIvUN9t/wBMmo5AwDA2CLB+h5GDB1hhhgBhhhgBhhhgBhhhgBhhhgBhhhgBhhhgBhhhgBhhhgBhhhgBhhhgBhhngOAe4nI47Ejnjv3vOzlV8wePTRI4m0HWiJCblkjeM7jQ6qsodRyLpGHOAV3zpPKUl0MqtKVaHUaefcqlV6/wzMWVldQki9RLJUqfiPqivENWZ5I3n2agxDpoXiTkCQMXdrIL+kAFQvcmuaxhFH0YVjJ3NtO4+pjSuWREZyWKJu2hT9DQJOc6DWbksVRJ+o9Ni1NCwa+XyzNRzhH/AI0nI9Dw7C0ZU41G8zd2ummgr123MwpWb4mUBWarADMOSBZ754zBmDELdqWIVQWK8BmocsBQ3HnjvnqRFhYrv738v0+uEqbf3/8A7hy7Svv75+7nRhicNKq6MZRzLlz7/wB2Hfl3xdml0Ok1bqmmhjWNY13bJ5YwOm2okYBQoCtIIzXqCgbz21nQ+IxypvicOtlQym1JBo7W7NzYscWD8sxLW6EPGd4Vl7FTR/pzRHt75YvInjfSk6cianUS7QumCrEVSKONAyoqlEi9Xdiqg2g3EmsipJ3s9jhY/A/B7cP6+hquGN9LqSwto2T6MUJ/T0Mw/rjjMnKDDDPAcA9wwwwAwwwwAwwwwAwwwwAwwwwAwwwwAwwwwAwwwwAwwwOAMZPF4xqOgTT9PrCxwVDbGIPzBIsfXI7yR41960azHgM8gXkH0CVxHyP7mwZSfO3jbp4mXjoFI5NKooG2bSSz88jjqPp75/IcYeB+cptPDJpdModllkKEjcQlLu2xr/tOpcjlUU97F1KxZWHk4Zl3ff8ABqXjMqFBG0jo0hKp02CyOQrOVjJ99qsf27jM38a2RuqD7+HZtgbXM7RcHtG7ybd3JpVstwOACRL+Vtd4fExm1HiEWo1W3a8skyhYwTbJAWpQpYdx3ocAUA8fXwa0PNqGDaISGKCKiyal0PqldVBMoDqwROV/DLkE1sjdR1ZWlCMuzJXXyuUA6uNnI6wZwSFTqIWHNEbFPBA+l4pJqAke92CgMdzMaC7Su0Ent3uve/0zR5vD9BqIXqCB1Xh1aFAVIF0yMgZTXax+mQnkvybA2olnKt0YZTHp4md3jWSP0TSgOTyH3RqL42ORW7iSema+/vQ7FLisaa+HGna2yWxWdLpdRKN8MGp2VYKxlEI+aicru/YYg2sYsYnVo5BTMjo0chX2Oxxe2+7KSOw45GbXMgrKZ538OEkDUPxI7khPurAE0Pfa9bGHuCfpWYR0sjnzxdOVaNWtSi7O90rPx77b6lE+8Le2z323TbS20PtBqr2kGruiMaauOQAtFIY5VB6ciuUZbrdZXmiBzYI7H2x2mmikZZNvJAZD70RuWz2NA/I1Zqrz2eABuaIuqN833HH/AHzml1oRqKm92eulH4sLSs0/Q0DyovXjik6GvQFQQ+p1cltYuyizkn6Wi+3bLbNqkjC72CgssYLHuzHags9yTQHzJGZn5B8R0J08Q1Gs1BlA2tHqJ5lgVhyUi5EUkY2naSz8VfehePGfFNCFbT6qSFVZaMcrKu9SPyhiNw47rfb5jJnimrOxKa3VdON3Cltqltqi2ahZCj3b5DK/5N8xDVS60htyrMDCRVGLYIlIo9jJFM1/Jh9aqSeY30LE6bUrrNHxfUYuYOSux5RZiBABVnUodpFA+povyd5mj0WpldYmMMyn0qQXhWOeWgiqSr7VkQkKbIYEbj8WbG+FCUk2tffvTmbThiWk1SSIskbBkcBlZTYYEWCD7gjFcwVwwwwwAwwwwAwwwwAwwwwAwwyt+a/M76YBIkVpGVnBckIiqyR2QvqY75EG0V72RxcJzjTjmk7IzGLk7Lc68Z89abTSmN+oxX+1MaFlhBXfch/w021dzUQaojJFvFh14o6tZY2eOQG1YqVtf3VgwN8gN8szeTxUfeHfVxkBwkymNXlUsQYpT6U3Im2GI7XBN76Zh2Vg8NVYIzqmXUxoI4NMvxosbusEJCm1aVldd0vPelNDnjT4vCnKSkr7Zbf+r/jn02NkoJJb9/6JjxzzlqVlb7uI9iO8YDqzGUx0JCWVx0137ox6WNqzfIZL6zzrEmk0+oCO51EayRRDaGIaMSnczEKoVSLYmrIAskA03x2WLT6SeGNnL7JGFB5GjE1k+sAlSRv2liT2J4F5Kq6TuJDGY4EiTT6dHCKSrlXLimNbisCqpo+jtyM0Q4q1SqVpdeynv+9LXJNR7Oni+pcPL3ja6uASqpTllZGKlkZGKMpKkg8juD2IOSJzPfKXmP7q6abUQrB15JZFcypW53Z0QjtezavDNyPrl40visMjbUkVjRPpN9jRII4PJGd2hVVWmpp3v068zVJWZQPtI8vMHedeI3ALvyRDIE6QeQf6p46RjxtKg8AllqDQKnUeQsS3xqeA+7aSuwcHcUjAjog0vxnnN3dAQQRYPBvMk86eBLBqtsKiMbF1GmIHELo+yXpj8qq507bFoU7DgGssp8jp4Guv+qUU29r+bSZcPLPkmKOKKXUxiXUlQ7tL6+mxpisasSqBTwCvPFkkk5VPNWikk8MjWJmjK9WKRgAGVvvS9VjZA9ZjlFkgEsASAxOaD5Z8dGr0scwG0kVIl3sdTtkT9mBo+4o++UjxzxWSDWaqPTdMJvV3eTeEhlkj3SxqiC5iyhJfSQAXbcwsZrlBVFlb9rU5VSpNPM9WR/kHxHWSGaXWtudid3wil3QiJSE9Kn0zMF7gFj+cWz8a1Gp+4+HCJXkhYB5QCw3u0xaVWYXRrcAdrGy1KSPT3qZSw9Wr1JI7CIxaZB7+lY0Zh+7k/XOdFqZNLEfu88oVbPTkKzIdzWRzsdbZjyrqObPAzCpJQy35t/N32OdUxUJ6vZ2Xy+v0NF8AklTRwrOSZAvq3G2HJ2hie7BdoP1ByJ8e8SVQSeyAyP8Aoilv8gTkBD9oCbGGoddNInDpKwsckbojVyoSCOBYIII+cV4r4us0ZvcmnPMkkgKGYXexFamEZNbnYCx6QKJOWoZYR3Jq9RqK26jHwxWWKFT3WCK/odgH/Q/yz2Q+o3zz2+fvnsMrM5ZrG71URTBey7gexJLNXy23RsDqQ+o1yLsfP2PH/wCsr2jm218PufQaDvSVi+/ZtqC0EQPiA1O2IJ0FSMdDaAArkKJdyj0kvV96GXDW+GRTJsljR1+TKGH7X2yrfZhJK2ghLSad4umvTEIJcWLHXbdt6tVuAUeq8uftg8a99DIPNfgw02qMIZxHIgaFizFgpYiWHeSS6qyo+xr4Ze9ZB6fwh5Zo4ot0sh5jBsGOyd8jup3COySxJJJAG5iaNk+0PxoSzyXTR6UFUXuHmoNKwHNso2xKe4LS+4y++U/LqaTTou0dVlUzv+aSTaNxY+/N0OwHAoZLNyOt/IdPDxzR7T2fctm+vd4DzwHwhdLpooE5EahbPdj3Zj9WYlv3x/hhkTkBhhhgBhhhgBhhhgBhhhgBlZ80HSvGfvAkTZuKTbJl6bUV3LJGAQParAbgc2Ms2Ujzy5XV6Fjs27mFzWIlYtEFKMAQNQRuCAryC9Mv5tGIn8OnKVr2W3UzFXZDeG6EyR6eZvUxgj6gc+vegYhgymviaQFTXG34SpUu44okVIZAAC4aJTfxLKJhVdgr7SPbgDtxiHnIT/dZDpxI0oIKql7n9W0g0QaAO+we6LjHwDz1FqTIssb6fUQjfJE6MSoJAtCFvkso20G5FX3zwOSpVg6sVpfZbrp62vY2Zr77Enr/AAYMGKcOzF9x5KlgqkhbAalUUD8gDYGey+HFIR0gd8cQjgViGCbRsDKCK37fzG7oDgEg13zD5w1Z1D6Tw3TmWWM1NI61HGe4A3kLyPzMaP5Qe+T2h8PlGoaZiFEigvGCSQxSNQrN8LBCrbSPZz253JU6lOCdRpc0ufmuSa2/YzO1m9iM1MUk8jaVpEMUkoheUbWMZdZRs42rI5pBTA7TIpINhRq+k0wjREW6VQoskmgKFk9z9czrWaffPp7bav3qJm9yOmXkWieK3IoPHYsfas0LQyAoCr9Qc+q1N8/NBX04z1nBbfx3JK2v2RGU3Ic5VftC0AMCair+7tvcfOJ1Meo/kh6n6xjLPJIAOcjfEJmKN6DJwfwwVG/2K2xA5HzzsNJqzMRk4tSXIzvy143Jop5QUZ45u6qyjZLGNu62IG14xR7m41oGznkeoaZHnKK7zSsZSQrIDExjiWPcNlLGAN4G4+54ACXg/gE7aUyzOIUjDKwCmR26JaMlaKjulDvffj3UkgAEcbMxeJFjIRbA2Ch7/LvQq7onuZRVr/QcTrU3JTpuzbu+72zmWVq5Ar6bP/xGINEjggjuCCDxYIog/MVnpkF1uYH+8CP8841OpABDGjRYH2Fck88ACjmTz7UUsrXa+3h9bjLUbU6QXqAhnVjH6pbYGQHewZz6g5NH8xPyxo9BgUgleQdpJy9KfmGlPB/wLecweJoziSRinHpWT0dwQzG+LNkdzQ+VmpMxdQSyqaSGMHv6XaR422/JvwQx966iHISmo77HpsJgKUIqrUunfZP108xppNMRZJ3O3LHtf0UfIfLv+ps55qlAJuiKN/pXPPtxfOPGg4u8ivESBHNv7bH3fOijXX69v3yKlnl2Xtuup6/sxp9nYk/LvjssAX7vN6aCoJFSdNoXYqhrWUAAAUJSABwMtj/aVMqMraeMvW1Hjl9O9jtQyRyqjBLILbS9D54+0X2daWbTadtRCE1PRjEskLNC5cRrvLGIgN6gfiByP1X2VyrZg1ZPyWeNWP6b4Snc++0/ockr5rvY818TCVf7xcX3bEB5d8LE+ugiBLxxnryMe7CJg4L3+Z52Rj9ep+ubJmcfZrotTFqdYskCgCRYHkEoJUxxLKKUqLjbrbgbB9XKj20fM+LuaMXVVWreOy0XggwwwwVAwwwwAwwwwAwwwwAwwwwAvKt5olvVaWM3SrNqqrhjEI4Uv9DOW/VR8hlh18pWNyCqkKxDOaVSBwWP8I9/pmUeVz1pWmkjkaRV2/eH9ayk0snRn3lXQktQRQgFUBWczilb4eHktdU0Sit30J+aeVpUggUPK4LksSI4kBoySkcmzwqjliDyAGYNPMGikjgedZtPPtCmQrFsZ+i4lCLIsr+4YBHB5buO+M9f5iggOt6jlRJBEFbZKVOwzl47CfmU3faix9jkX5fi12y5VUBtu0vWnLiOWOaNpIwhks7ZBZTs1AnNPDOG4aWGU5q8n78jQ3Uc1GEWy6DwhrX7zrBp3k5SCI6cV7AF5kZpW7KSAo4oD5sp5JNPOkUziRJLEUu0IwdVLmOVV9JJUOysu34SCoNFqz5s1+o+8tM4VYHBRyT1EAKqqkkKGSiKDuoVbc8s2S2t8Yh1B0/SmSUiVKKMjH8NGd2O0mrRXB/xge+WcXwvCrCytFJqLd+eiv4vpruQlOrGplnG3t/75nnmhkWCQuQFDxEk1QB1EQJs9qBPI5HcUecvHlPV6NtP/oShIUZloI0fIrcSGAJJsGzyb55yoDTTM0qyNGSb6YCkhVshGfcACbCnbzyt36hXHhuin00KLHqpa+KykOxy53s7oYwzFmsk775+IcVxeF4unh4unPm9/L348ixoX+SSzecZH+B+KdeMlgFkRikii6DABrW+SrKVYe9NR5Bya0sXuf2z1KakroET5h0SLoNVvZY16EtnbuVLRiWKj4qJJrKBr9ftCdaToWikxOVJRtoBVnZ1WRvm3qN3ZvNY1cKOjI4DIwKsp5DBuCCPcEE58+y+GraySOgaRFdeo8ksoRi21SQrsqpWymIPA4Nm5JlTE086V+8sPVG0sGDrVmq5A+VEg5X9SetIQRuRDwCCfUQbVvYhBXp59Tc9qxtNJ0wSjDgE2vKmgT2I5H6jLH4dpvSLs8WSe5LHe5P1LE5GpUVOOaWxa4NgYOtnlrl9oax6orxzXv35/W8fy6KKd9OsJcEpDHKF3IrlX3MrJwCAPcVVcGu/kkIB/wCmM9N44IJ2CrHbDohWYh/xQg6ka0LAJYcHsH/TIKSqbLS1+49hiIQqRu9+XidLrPS4I9SEKw9jZCqyn3Vu4P7dwc7j0pOo06DndqoAB3vbMkr8fLpxuT+mNH0jPKjttCxjhVJLPRDL1OAAqtTAC+ffnLP5G0Tvro5ADsiD72ri5EUKgJ/MeGNdgB/Fk5KWlnb7lOvVlTpTUvDx7/fQ1MDPcMMyecOI4VXcVAG47modzQWz8zQA/YZ3hhgBhhhgBhhhgBhhhgBhhhgBnhz3PDgFH8wzjUaiRZKMGnIGxq2NKEWZpJBdMI1eMKrcBi7EelSIvwzxIaoCZVcxG+m7P8f4lkooYsF3LXq28cbax1494YOtrYGFDUKZlPPqEkSaebue6uik/SVMbyaJ0keSBb3+qWGwA5ArqRknakm0CwSFahZU+o+O4hKUsRJN6306Jfvr+bqL6HfiIpU3Ub1CEk3e15kYi3JNfBuApSAeAMp/hum8QOp1bylkUxOkZZ7DSsw6TILO0L/FQ+tsTkzptNpml1IlkF6g8wyq0EgBd2Fh2DuwLMqutelQB7nHU/hGqH9nIHX/AGse6TiiPUsiB/122ff550OG42lhU6VZtO972fRadS5hqtOGk21tsVjyxpZotPrzq1KQsSY0fk7QsgkNWeGBQe+48i+SZrwzwWGZdk8ccjKQSWQFldVVZkEnxAdcu3pPBLCvkh4lpCCn3qfYAQ6puj0yEjsx3OZGANEUwo0e9ZMaCaKIKkZEjso6ccFOSq8ARhDQQHguSFvuRWR4li1iMsaF3vr1v0IYitGdlC9lf6klFHVHgekDaCdikAbtt1S+lfYVtJ4LHK3qb+8R6jSiomkVJdppNSJXWMuqDg7SQerwT7WBeTGvRAAdbLHGpYAQbhsJ7/jyGhLRq0FRixu38Ym3iCS8xrJNsay0UTuiMB+YqPiXvtAJHFgcZRoUKkJbXdtlqkumnP073tWWhw3jx0TSSARsJEQEPJ0/VGzAEAIzMSrqvA/IozRvCdWZYIpGRo2dFcxt8SFlBKt9Rddh2ymeTHhfUPMXj9NQRWy7rBLykA+pbZlQAgH8O+xy+MaBz02DhONJKX+EuQ11Etn6DMr82fZy4nefTRtKGJbYjKGQsdzgq1dRDbEAEEE1yKzTsd6WPi/nlsw1c+cPD/DrApGSOzvDupdirFWVUUfhixTbiW47fK0Jrx72Lyw/ah4NFG8UkG1J5mYyA/2bqkdl3UC9+4xJvUg+sbtwAAr+k8u+ISwxSDSMyyIHUpLAfSwtSRI8bCwbqjx354GJK9lbTmd/A1MPSpa6N83zaO+sDzf+eJTOODV1/wBnHmm8p+IE190dR3t5dMq//CRz/TEG0LCeOGa4yZ0il2lSQH4Qo7LW07ozuq63jgjiVlayLH8ynFvLK9hvo4ZJpxHChd2HC9gF/ic/kjH8R/QBiQM07y/4KulhEYO5iS8j1W92+I17DgAD2Cge2SXgXgen00QWCMIDyx5LOfnI7Wzt9STjPxTxqGCRUkYgtbcKxCqCF3OQPSu4qtniz+uQVopI4uLxcsRLayJ1GsA51jbQy2l0y/4hR/kef5845vJFMMMMMAMMMMAMMMMAMMMMAMMMMAMMMMAiPMngf3mNdrBJYzvhciwDVFXA5MbKSrD5GxRAIpUXiJJYMhR0PTljJso9BiN3ZlKlWVqoqwNA2BpMikggGuO/HH15zOPEPJTaPRvIZ5JZ1KrEVG1N0siRtviLN1DI7BpCxskArsPOcviGCWISkt1z7vfyMNXR3qPNtF1m08jRlt39l94jagOyoWZCfkyCuea5OfabRR7IR04d0iiSR+lE9Ax/eJdgdSEUfAiABQSho83YtT4wohnaVSioZ4g/KxSNGHWo5edjEjhXprPpL1eQYjKyRA+0DCwKHH3VLA7VwQOcscFVR5/iJ8rX777FjDK97931AzxpJEjP93jkcLJIpO/aqFmPUa2ZyFChmJotwBQGWyHzBp0Xp+GxDZ79IGNC1Vc0xX1t/wAx/pzeVX7yIpYJGYKA+1mYhVCujKSWNADds5yd1vmGERs0c8RfaNpWRJGXcwXqFY2LEIGMh4r0c5p4xKp8WNCK7LSt06a2I4ltSy8iY8u+WvviSy6pmk6hkgVUZo4hEkqhyADvO+WI2zNZVVoAZLauODasMakLEykdM7ACpJHPfvZsc2bu+ckzp10+mjjh4RQsaUR8CLtX1fXvf1ytQahmWzGYjZG07gewHFqpq7F1R22CQQTcSVCmlHZfUoTm72RJuIZSetCjhhTb0R77gg7l5FcV9Mbyz/cWWSJ2Olr8WIlpFRPheSHdbIUFOYx6Sm6lDAbmceqWxTDmqFgE329Jom89jaXp7nYF1snbxakCzwq8hrPAFCh6qLNmFdSeVqzIKbiy5RSqyhlIZSLDKQQQexBHBH1GSGnb0jKB4Zr10rEhT0JSpIQLUcjOqBgljiQOLCAncl16jkj4x5h1KF49Np5XYfFIYzsX/wBveyCQ/XcF+rfDm6xci82xCfaSTLqxGD8OnCAHtu1U5RSD3/8AQIP6jL3p5VQgDhR6QPoOB/TM3Ty7q5Z1lnJX1xsxkmEjsIpVmUCOJemv5gACgG5vSctTGVr2hvmSo7fzBH9Mw/EsVWkoxTvb1b/wtvWHzzMvtG0+11kWtzQsR9X00iTRcfoz3+3yzpvFtU02oSPU3JGEeOP8AxvG6AHeUTcsnVEq7rFeg7Sp558YH3lIhtaCNQ1mVRvIkTayJFZJb5s9Cx8LXlV4yjFyUnZx96dTFNNST5Et5j+03T6eAGKSJy3PULboogwJXdsO53NGol5NEkoPVkHHrjNtld3mMkdbpAANkoVyohjpVHA4O4/U401WmgHSAiBCMekNgkkLyVuYcEtIxA/kO1cOJHKlhIrRso3MJBRC8+uwSCvB5BPY5xa+KqYlNxTUV8u6/wDvlze6NJQ33IbwjzBp5JXjj6kE/wCZDJqIZCBz6NkwB47ir78e+W3w7zfqICDIW1EV+sEL1kH8UZRVElfwEbq7MxpTC6vRuoTUS6Z1SgqTOI9yh6A3LuMsak18QFbuQtnFcrVMRXw9RNZkujd17+qNipwmuXkavp9QrqroQysAykGwQRYII7gijimZR5e82SaSd4tjvAxLGNFJaHsTLGTSskjEnorZsEryWTNA8G8z6fUrccsZJJAQOpce4Dp8SvXJUixeelw+IjXipR+XNFKcHF2ZL4Z5vGBbLBA9wwwwAwwwwAwwwwAzwnA4jI2AKNKMrXnKcMNKns2pVj6ttCGOTU39aaJLH1xHzV5lOnMcUal55dxQCOSXaqj1yGOMW3JVQLUFm5YAEivP4BqZ9xkURFlKmbUFZ9VTAg9OOMiKHuSAr0KHovK2IcnFwgtWvJd/+GGSnl7Tk+B7Au554JpQh4ttSZJkQ3X+sVbzOIHG6KiSG0/DdzQOkN+3JHt881NNQsKr2SKJVFsaVEjAFsx9gg5J+WZPoSCmmbsvSkjSqIpWVwo+YVIqB+QHOdLC6XS7vUtYd2bXgL6jUtGomAvossoB5B6LLNt+dFUI/fNC1/m6ZNbNHFHD0olFo4ZHlDRpIW6gsIBuKgFCDRs1ZTPNZBvRlB7gqD7i+FNfrRr6VminSr4jp9LOWMcnTEsbKEcI0salxtkUggNY42tV0y2clilqmMStUxPyxrerptRBGCG00siRxSGiiWWgVipf0Kd0IZbFRjvQxvqdUoanUwn2EmwA816XUlCfmu7d9Kolh4r4fqIJA7emQtcckXpQuUEf4Jkb8ORgkYbTTkxSbV2uHyw6eYajSxTEoS0a9bZ2D7R1UZDyKNgo1H2OUKsM8bLc5lWNu0QOpiYOB3Dsw2hiOweZ7VvTyFYG+zMGHPGOItQ6HkMRfpIHr/cKW6nH8B3fNO5yMg8diWZEd9xQOgVWWR5I3C7GUKTulTYqsncrucXZAS3nUM8UchUtE0gd1dd4BpQinkAtxuNVtNeqiujJKVovl80RSc0rK69CYi00UkYVSWhlsqykjaVkpyjVYZXXcrexAI4w0PnSaaNIoYw06hlnnm/DgDRuY5GjRfVKbG4hKUbgCw7ZF6vTJJFHOWdQelLvVmEilzH8TICzbiVQuv4lHnqgAL1r4SgE3LQt+JKtL6JdoD6iKvQyOD6tpoWWHeQBiJ1fgXobr3sWMOo3s3oSMupb/wBTWTuflD04U/QbFuv1cn64w1Gj07cvB1fcHUSzTV/hWV2UftjKbVgXuLUppxFZCVwd8opnIPdYqrn4u5Rl1cKFdoZdx9TKCj7RwzEOBvCkqTvsVfvRzzD/AJVX+05fOy+ljqZaceRNQ6gqu2NUjW7CxIqL/JR3xITA+q7+pv8ASufcHgj58Yw8K8RSRP7TqMPi+CwRweFUUPkSOx7nHgIN9uTf9ABf1oDnMSjGimnuZV5bCceqdJ4ZEidjExPJhVSGjeI0Wk3WA9j01xVi7xHW6zUM+9oWcr8I6mn9Q66zFXuQDbtRY75Jskj2zrU6mYMqxRA2fVJI1RoP8KkO5r5V++JeN+L/AHdBJ02kj3VJsI3xrXDhSKcD3Fj9fcbqdepCEacEm3t7v3czEoRlJydyQ8X80ySaGWGVJt8gZN7RUihyVDM0byIu1SCfVyR2F8JxMCoIIIruCCP2I4OeQTK6h0YMrC1ZfcfvyD9DRBBBAOekdr5Pz+tck1mmviZYiMYz0y36+L38OunQzTpqm2487b+/t5hNOqLbsFUe7EAc8e/uTxXc4y/8U0kxP4kUhSiQyuHXmrXqxqwAIrcvY96zzxnxxNLEZHaqugO5Pso+Z/7PGJ6XXPFGGeN4kkRZAZD0yz7CWadjdGRydrn01GoBHAOqFGWTPZ76O+np9ycp6pElodXKAHi1U/YqCsomQWbIXriX+pvgfSjxF59QoWfVTyKDuA/0dKYKwVt0UKm1J3DmgyqaNZFRap5S0giFXtDROOqwAvcHI6cw5rY1r6e59pDSaguL4NcWAVvkghkb1IwrlTY5FE3Q2yxOIirZ387mFCD5F18secHklGn1FdRlLRyKNok28srrZ2SAAng0RZFUVFtGYn98aPUwSm16ephPb8rS9Bq9jaSt/wARza1OelwFeVajee60KNaKjKyOsMMMvGoMMMMAM4aPO8MAbPBjd9HkjlK826921K6cu8SdPqLsdo31DEsu1XjKuFjoMyo1kyJfp+LKV3YylfQd+aNBF9z1HWYrGYyCy0WvjYEB4ZywUBfckD3zJ16rMGkWR3RZGkqGYESOqAIAy3fTllq+4puARln8T0osMIjO4Pp608kixmqLf6TK4Ud+URm47XWRQ8LSNDbMGJ3Exs0cQJADbISTGFCqijcpJ22eTQtUoyiWaUZRGGn1AavYggMLNg7q5BAK/SwD24HbNR+z7QkeF6IHv0V/qSw/oRmYrp31EkcCG5JT00YCjR+OQD2VEtie1qOOQubroNGkUSRIKSNQiD5KoCqP2AGMTLZDESvZCcmhV1ZXUMrAqysAVYHghgeCD8jlD8weTItLINSY0l04R0nEidSSONkPO8euSJWCHnc6KG2nbajR8gvPcjL4ZrSg3N93k4P/ALZB/peVCq9TPdb4GYYneNoljgZtXahzI7pC9FyT01XbdlOGu9q2RkpqvDFJkAZwjM25Ucqj2eSfcbu52kX73kl5rRXgkVV9BpH2glmgLxibp7RbH7uZNoFnngXWRh8ZhlnKwFXT1Esl7UArYtn8xHJXuAOasA08TJpqUGUZuTu2yN830vh+oA49CgV7fixgAY/g8Qafw8TKoZjAzkD8zsjq4qhZMoa8qn2t+IlNCI1BJkkQsQCdqKWILH23OoA+exvlkn9j+vLeEm+8ckic8+8Ui9/rIc2YW7jfvJR0gn3jmAKYkApkMagcDay7ABx2oj2+uEWmRL2qOeD3Nj5G/bk8fXEfDo9qvGORHNPEvvapPIF/kPT/ALuOSM8lWqOnOVNcm18j0EEpJSMt85eVp9OxkiDNADYK3uj+klcivZux47GxkHpvNesjFCd6/vEP/wDfebLN1V9UdN80Ylf+XIASv+Fgw+W33qnmPw7RahWI07QzhiHYbUCmg1bE3JI1EG1I7gsQSFbs4HFTxTVKcM766fVP1KeIUaEXNysve34LT4z4ekWmSbS+JRzb3iiUOISjNI6oxLRbWUAFnruADeNvN2rm8L6f3rpyJKWCNCWDHbRJaKTsOR2c9xmeL5WhJIBfit7kggXdAAAWxo0L9iTwOVtf4QhRFPVkIpYwXZiNzKoCA8Akke1Z158Eg03JKyv3ehzo8UjmUVdtli/8zNH/ALT6+gfp/FkX4l9qXFQRc/xScD/hU8/8WS/2c+Wm0cr6ifSLMGG3TiUopVl2sXpg1CmA3KC19l75I+JeD6Rta2onSLruQVgjVmUECtwhALSMassyhb/LfOcOpSwWHlb+z6J39DqxlVmuhUPAvK2o18g1GtZhF3UHhpB8o17In96v0vkjTZnddIFjXiKRUQIF3IjRuWWJXYKfgSgSasmm7FJHJFkEE+xokfrtJF/oTklr4QkGnA7sDK36sF2/ySh+/wBcoTxM6zlJpKMVty10/fkb1BRsub5kNoGkKXLe7ca3bdwXjaHKAKW78qK7DmrLm88wznt3dzajx1BBBAIIoggEEEUQQeCCOKORr62bTzLLHLMWjK1uklkqIMGkjVHanGzfw1kkCiCFrqETHUHcGCAyWS1owLfgCNA1DagBJKhtxYcgmkvEJPUx+Qr+Q5/reW6FSdGfZffvp5muaUlqjY/Cdb1oxKrpJE4DxOm4blbkWDftXv7ngVy/ym/ZQ4/8P2g/BNMK/h3SGUAfSnGXLPZxlmin1OY1Z2DDDDJGAwwwwAxn4l4RDqIzHPGkqHna6hhfsRfY/Uc48wwCpzfZ1Cf7ObUxiqC9TqqPqBqFkP8AWsZ/+VEJ/tNVqXPtRgSv2SEZeMMkpyXMlmkuZD+B+U9LoyTBEFZhTOSzyMLumkcliL9rrJjDDIkQxt4jJthkYDdSMa+dKTX79sc4hr5dsUjd9qMf5KTgFUi0ax+HaYcsVhiQGxZAiWySeNxruTlWjfWCJyunj6x6kh3zBt7sWlVUESmxysY3OvCqctelX/6VpAeSIYa/aBbyIs7v7tV+/B/y/wAz+3PxcssloUajyyZmvgGu8Q1kWo+8SRppppNk5eKKx003bVZ1qNU9AG4+kvYBO7Lz5P8AA10ulWGMMBLK8q7/AI9rFEjLihRKqrVXFgHkHFdZ4ZI8oaN4UJIt300Ukq1+ZJSQb/xBqr5cY4fXbA8o3OIktd1s8mwFxZA5Z2A9vzDjtlyhVjNaKxJ1M1kirnUrLEWFASTPqFEiFo2V5XkVXUHlSpVj7bu4I4xxodQscSISXKqFsLV18gTwAOB9Blx0H2baSOKJXjYyLGqyMk2ojDsFG9ysUirbNZurOKP5D0Q9Rjfjn1ajVkfM2DMQRX0zj1eFzqSbctG2/mdaNdRS0KZq/FOnG8nTc7EZ+RwdqlgD+pFZTPFJ3jZgbYR7g7EfEQpaRw13vaXear3/AEzTZvAdLqID918OA+8JtSdoYEVVlG3reqTq+lGLgBQxIHa8z7zL4ZLC0iatGQnhpAjNC5P50dQVAb4trURur9ezwfDU8K5rMszt3bctzk8UdSq4NRvFXv8ATX1G6wlECE0wBLn/AGjAFzX900g+kYxsD+LEpk20Sxf0g/hqW4DAi95jHvi+nlfUMRAjykmz01LAWbNt8C/qzDL/AOVPs3dUZ5pNrSAAhYdPKFAJIRWnjfcObYhVtqokAZ1MdXpqk6cZatW6lDAYao6iqTWi16ajWDSo2iqWeWTZINnrZSQ6gSKRFt3pwp5BAKt86zjR9CNdsYRAe+0bb/Xjn98f6Py1pJ4oJGhgR5lLI0QOmeSifVGInVuVAfYb23R7Yo/kT/V6mdfpII5x/NlV/wD5nPIV+F1JpZZfb8npoV0t0NlkB7EH9CMUYk1dmhQu+B8h8hicnkvVjs2nk/5sLfsCsqk/7wzmPyjrm/8AThT/AB6hiP5RwHOe+F4hOyXp+Td/IgdPIF7kD9cbyeIqOwJ/oP68/wBM68W8m62FFdCs/qp44YjvClDTAyS29PtBAA4N13qU8D+z2SSMPq5ZYnJJ6UJhUKt0ivII2YvXJKtXNDtm2HCardnYw8REr+o8QO2yQi9r7DnsNx9/oMfeH+TtZqV9KCFD+efcpI/uQgbyPq3T+l5evB/J2l07iSOK5QKEsjNLKOKO15Cdt/3do75PqM6dDhcIaz19PyyvOu3sRHkzyv8AcIXjMnUaSQysQuxQSiRgKtk0FRe5PN/plgxNRnYzqpJKyK57hhhmQGGGGAGGGGAGGGGAGGcM2IvLgDjdicjAgg9jwf8ArjR58Y63xVYl3OwVbCjuSSeyqACWY/wgE/TAK94Fq/8AQ44GBMumJ0zrRLboPw1J+jx7Hv5PwKxs2muVW3lQqkFCjMfzDhlNVbAkFbuNO1EGNdE1XiVzRboJN8qLMm0t0NPBAGMbeoDfM9bgDx2yRfRyQ8RVNGOFWSTZLGPZRKwIlTtW+nH8T8ZiUIz/ALIrTo3d0dy6lfhTcWb07iCAoPxcHnteJrp982m0453yiWTi6i07rMzN8t0ohjH+I/IjPYdLNIPxZBAPZICsj/7800W39kj/AN49sR8DlaHxJkMjybkkjBfYXKrHpNXGXKKopTLqgAAO5+pxGKgrRM06WV3ZpBo5Cea9PK0A6W8rvHXWIgTNCQwkEJPZ7KnghqDBTuIxePVnHCT5ksEGvjuxQI9LqTGi87YXQRogo0JxGWodlQMxA4F5JLq42RZFIdGUMjINwZT2KlQeM78aWd9NKunYJKVpGJquRdNR2krYDUaJBo1lc8t+RYhNM82kjWJgu2OZ/vDGQO7PIdzOo3Dpm7JLBm9Nm9DoLkbFUY6HmDrNt0kfXIPLqVMaf4puY1P0Uu/9zHEmm8RcBSumiJ+KRZJZABz8MbRISe35wP8ALLRFGFACgADgAcAfoPbO8kqUURc2UzS/ZzAkok3yuQ6ykN0SGkRuoHLCISL+J69iOqWT6QCQbENBkjWFZtIjAaHOxo8eYYA1GlxQQYtnjMB3wDgRZ0EzrDAPKz3DDADDDDADDDDADDDDADDDDAOGXEnixxhWAR7wZE+J+WdPqGRpoUkZL2FwTtvvQuuffjLLtzkxjAKtpvLGniNw6eCI1RMcMSMR8iyKCR298VbwzLGYRnnQGAVtfCvpkP415PeSQzQsOoQgZXJTmOxHJDMgLwSqGYXToQaZSMvnQGe9EYBVfLjzyRkaiF4pUba24LtkH5ZEMZKGx3Cng3wAVycj0+PxEM624A2SLFlTO6z3APBnMkoUWxoZ3icqXRABI7X+lf8AXAOV1I9yB6io+tGuM7Eq3Vi+3f371iMWnIKkkGtxP6sQePpgsFPYA9+bNgEljQqhZwBdZQexB/T6d85WdT2YG+Rz9av+eJCEiq2gLYHftQA9v1zn7qarj4FX39u+AOGlAIBIs9h7nGs8iuLBBKi6vt+pH/ffF0jO8sa7UK+Vk8/9+2JnTtRFgDbtUc/zOAdQsFB3ML7nntfAxYyjjkcmh9T8v1xBoDZ7csp/Za/rxnLaW1ogE2x7kfESe457HAHQcEWDxnt42aNuKoACuDQ7DkCvbnj64mYpP4gP3J/jr255KfywB5ee5zhgH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8140" name="Picture 12" descr="https://encrypted-tbn2.gstatic.com/images?q=tbn:ANd9GcQS_Fmr3o-uQnZT8e-4eDmMjCFnvmgFsJ6VIJFVeyo2yrrbvKR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41619"/>
            <a:ext cx="1244743" cy="10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2" name="Picture 14" descr="https://encrypted-tbn0.gstatic.com/images?q=tbn:ANd9GcRne-puDbG9EJoH2OM8xYHoV5ROH5dw3aa18jwcPNHE64JKt-u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76" y="3138808"/>
            <a:ext cx="1139984" cy="106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6" descr="data:image/jpeg;base64,/9j/4AAQSkZJRgABAQAAAQABAAD/2wCEAAkGBxISEBAREhQPEBISFBIVEhAPDw8QEBAQFRIWGBQSFBUYHCggGBolGxUUITEhJSkrLi4uFx8zODMsNygtLisBCgoKDg0OGhAQGiwfICYsLCwvLSw1LCwsLyssLCwsLCwsLCwsLCwsLC0sLCwsLCwsLCwsLCwsLCwsLDcsLC4sLP/AABEIAOEA4QMBIgACEQEDEQH/xAAbAAEAAgMBAQAAAAAAAAAAAAAAAgMBBAUGB//EADUQAQACAQEGAwUHBAMBAAAAAAABAgMRBAUSITFBUWFxBhMiMoFCUpGhwdHwcoKisSNikhT/xAAZAQEAAwEBAAAAAAAAAAAAAAAAAQIEBQP/xAAiEQEAAgICAgIDAQAAAAAAAAAAAQIDERIxBCEiQRNCYRT/2gAMAwEAAhEDEQA/APuIAAAAAAAAAAAAAAAAAAAAAAAAAAAAAAAAAAAAAAAAAAAAAAAAAAAAAAAAAAAAAAAAAAAAAAAAAAADGo5W/d7RgrERzyW6R4R96UWtFY3KYiZnUOlkz1r81q1/qmIMeetvltW39Non/T55mz2vaZvabT5/sYc9qTFqWmsx4T+jL/q99Pb8H9fRtWXM3HvP3+PnyvXlePPtLptVbRaNw8ZiYnUgCUAAAAAAAAAAAAAAAAAKdq2muOs3tOkR+flCJnXsXDibq9oseWZrbTHftEzymO2k+LtRKK2i3S1qzXtkGJlZVHLkisTaeUREzM+EQ+e7dts5st8naZ+GPCsdI/V2Pane/Frgx846ZLRP+MOBSjD5GXc8Ya8GPXyl0t27qvmibV4YiOWszPXyaW00mk2rPWszE+sNnZtsyY9eC01166f79WhtV5tMzM69ZmfGZl4TNdRrt6xFtzt1PY/LMbTMdrVnWPHTo9y857K7p93X3t40taNKxPWtf3l6NvwVmKe2TNMTf0APZ5AAAAAAAAAAAAAAAMATLw/tPvacl+CvyV6ec95df2p3twV91X5rR8Wnavg8pgxazrLH5GX9YasGP9pY2fDy1l2dk3xlxRpxa1jtfn+fVzsmStWta029GWL2jppmsW7d23tbk7Vp6zq18++s+aJji4KeFY01+rnxg6R+KyLeC05bz3KIxVjqCMcJ1qRZJRdC0Ox7P7l4pjLkj4Y0mlZ+1P3p8mju7Zfe5a08ec/0x1e4pWIiIjpHKPSGnx8UW+Us2fJx9QzoyDcxgAAAAAAAAAAAAAAADQ3vvGuDFN569Kx4y3MmSKxNpnSIjWZ8Ih4De28Z2jJxc4rHKlZ7R4z5y8c2ThV64qcpavFbJeb25zM6z+y3Nk4Y82OVY/nOVOPHN51no5u28xYeLnPRtRWIQyX0U3ym1ohZmyIVuqSVlaF1btiGlTq3adCCXW9ma/8ANM+FZ0/J6qHh91bZ7vPSZ04Z1i3pPf8AGHuIdHxp+GnO8iPltkBpeAAAAAAAAAAAAAAAxJq5e/t5xhx8vnvrFI16eNvSEWtFY3KYjc6hx/areXHb/wCenSNJyWjlz+64czFYRm3DEzPOZ6zPWZ81VazeXLyZOVtuljpFY0nWJvPPoum0RGiGW/DGkNa06qLpzbWWOHxXYsSeWNIQbURDMQVhlWV4TxVbUxpCrBRPNfRMIlr1rrZ6rcu+YmYxZJ0t0rbtPhE+bzeKNI1nqjg521Xx5ZpO3nkxxeNPorLmbhz2vhrNtZ0mYiZ+1ET/ACPo6brVncbcy0anQAlAAAAAAAAAAADEgq2jPFKWvadIrGsvCbZtVs2S2S39sfdr2h0vaPb/AHlox1+Sk/FP3rx+kODmy9qufny7nUNvj49RuVV54raNi1orGkMYqxWNZ6qL31lmaUb21bGz4u5gwa825FUjCOSuqzRHhEaU2ohSjYy8oQ2avdEwvHS6OUNbTit5Qt2i/aEsVeGOf1QQhtFuzb3bsU5LVpHf5p8K92pgxza/Seun18Htt07D7qn/AGtpNp8/B64MX5Le+njmycK/1s7PhrSsUryisaQtB1XNAAAAAAAAAAAAYlx/aHeXu68FZ+O/n8te9nS23aa46WvbpWPxnweA27arZb2tPObflHaGfyMnGNR298GPlO/pVe0zyqxMxSNOsl/hjSPxURWZn1c5v0lNpstw4PFsY8cRGiXHB0M0hLRT71fEG069DLMqc99OXc2jW1OadZXx8NUMOLTnLFp4p0jortZLZ8f2p+hntrOkLcttIbG5N3zlvz+WOdp8vBatZtOoRa0Vjcup7Obu0j3lv7YmP8noYRpWIiIjlEdk3Wx44pXTl5Lze25AF1AAAAAAAAAAAAFO17NXJWaWjWJ/msPH733JfDrOPW1NevW1fWP1e2YmHlkxVv29MeSaT6fN8eDvKePHETNp+j1m8NxVvEzj0x28PsT9Ozye27Lkx24bxMT+U+jDfFanfTdjy1ujky6q2NB4S94WYuctuJ5Kdkp3lsTCv2SxSeTXpHFaZ7Qnmyaco6sTPDXRP8RHaGe/ZfgrpXXohiw95SzZNdKwLMYqTkvFY5zMxo9vu/ZYxUisde8+Mub7O7t4K+8tHxW6ax0h29HQ8bDxjlPbneRl5TxhkBrZgAAAAAAAAAAAAAAAGFG17LTJWa3iLR+cektgRMbjRHp4veu4b49bU1vT/Kvr4uR5PpTib23BXJrfHpS/hy4bfsx5fG+6tmLyfqzy+OddF950jViNmvS0xes1mPw9YVZ7azEMWpjtt3E9JbPj+1P0V7T1bXSGtj52mZ6Qg0nkvpWI7ujuDdvHbit8tevnPaGhsuG2XJFY5/p5y9xsmzRjrFK9I/GZ7y0eNi5zuemfyMvCNR2uqyDpucAAAAAAAAAAAAAAAAAAAAAA19q2SmSNLRr5949JeX2/ct8VpvGt6eOk6x6w9fJMPLJirePb0x5bUn0+e58mvJi0cNdO8vT7x3DW0zfHpW33fszP6S0tybptbLN8teGMc8qz9q37MFvHvFtN0eRWa7dL2f3d7qnFPz2j/wAx4OuMujSsVjjDn2tNp3IAuq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8" descr="data:image/jpeg;base64,/9j/4AAQSkZJRgABAQAAAQABAAD/2wCEAAkGBxISEBAREhQPEBISFBIVEhAPDw8QEBAQFRIWGBQSFBUYHCggGBolGxUUITEhJSkrLi4uFx8zODMsNygtLisBCgoKDg0OGhAQGiwfICYsLCwvLSw1LCwsLyssLCwsLCwsLCwsLCwsLC0sLCwsLCwsLCwsLCwsLCwsLDcsLC4sLP/AABEIAOEA4QMBIgACEQEDEQH/xAAbAAEAAgMBAQAAAAAAAAAAAAAAAgMBBAUGB//EADUQAQACAQEGAwUHBAMBAAAAAAABAgMRBAUSITFBUWFxBhMiMoFCUpGhwdHwcoKisSNikhT/xAAZAQEAAwEBAAAAAAAAAAAAAAAAAQIEBQP/xAAiEQEAAgICAgIDAQAAAAAAAAAAAQIDERIxBCEiQRNCYRT/2gAMAwEAAhEDEQA/APuIAAAAAAAAAAAAAAAAAAAAAAAAAAAAAAAAAAAAAAAAAAAAAAAAAAAAAAAAAAAAAAAAAAAAAAAAAAADGo5W/d7RgrERzyW6R4R96UWtFY3KYiZnUOlkz1r81q1/qmIMeetvltW39Non/T55mz2vaZvabT5/sYc9qTFqWmsx4T+jL/q99Pb8H9fRtWXM3HvP3+PnyvXlePPtLptVbRaNw8ZiYnUgCUAAAAAAAAAAAAAAAAAKdq2muOs3tOkR+flCJnXsXDibq9oseWZrbTHftEzymO2k+LtRKK2i3S1qzXtkGJlZVHLkisTaeUREzM+EQ+e7dts5st8naZ+GPCsdI/V2Pane/Frgx846ZLRP+MOBSjD5GXc8Ya8GPXyl0t27qvmibV4YiOWszPXyaW00mk2rPWszE+sNnZtsyY9eC01166f79WhtV5tMzM69ZmfGZl4TNdRrt6xFtzt1PY/LMbTMdrVnWPHTo9y857K7p93X3t40taNKxPWtf3l6NvwVmKe2TNMTf0APZ5AAAAAAAAAAAAAAAMATLw/tPvacl+CvyV6ec95df2p3twV91X5rR8Wnavg8pgxazrLH5GX9YasGP9pY2fDy1l2dk3xlxRpxa1jtfn+fVzsmStWta029GWL2jppmsW7d23tbk7Vp6zq18++s+aJji4KeFY01+rnxg6R+KyLeC05bz3KIxVjqCMcJ1qRZJRdC0Ox7P7l4pjLkj4Y0mlZ+1P3p8mju7Zfe5a08ec/0x1e4pWIiIjpHKPSGnx8UW+Us2fJx9QzoyDcxgAAAAAAAAAAAAAAADQ3vvGuDFN569Kx4y3MmSKxNpnSIjWZ8Ih4De28Z2jJxc4rHKlZ7R4z5y8c2ThV64qcpavFbJeb25zM6z+y3Nk4Y82OVY/nOVOPHN51no5u28xYeLnPRtRWIQyX0U3ym1ohZmyIVuqSVlaF1btiGlTq3adCCXW9ma/8ANM+FZ0/J6qHh91bZ7vPSZ04Z1i3pPf8AGHuIdHxp+GnO8iPltkBpeAAAAAAAAAAAAAAAxJq5e/t5xhx8vnvrFI16eNvSEWtFY3KYjc6hx/areXHb/wCenSNJyWjlz+64czFYRm3DEzPOZ6zPWZ81VazeXLyZOVtuljpFY0nWJvPPoum0RGiGW/DGkNa06qLpzbWWOHxXYsSeWNIQbURDMQVhlWV4TxVbUxpCrBRPNfRMIlr1rrZ6rcu+YmYxZJ0t0rbtPhE+bzeKNI1nqjg521Xx5ZpO3nkxxeNPorLmbhz2vhrNtZ0mYiZ+1ET/ACPo6brVncbcy0anQAlAAAAAAAAAAADEgq2jPFKWvadIrGsvCbZtVs2S2S39sfdr2h0vaPb/AHlox1+Sk/FP3rx+kODmy9qufny7nUNvj49RuVV54raNi1orGkMYqxWNZ6qL31lmaUb21bGz4u5gwa825FUjCOSuqzRHhEaU2ohSjYy8oQ2avdEwvHS6OUNbTit5Qt2i/aEsVeGOf1QQhtFuzb3bsU5LVpHf5p8K92pgxza/Seun18Htt07D7qn/AGtpNp8/B64MX5Le+njmycK/1s7PhrSsUryisaQtB1XNAAAAAAAAAAAAYlx/aHeXu68FZ+O/n8te9nS23aa46WvbpWPxnweA27arZb2tPObflHaGfyMnGNR298GPlO/pVe0zyqxMxSNOsl/hjSPxURWZn1c5v0lNpstw4PFsY8cRGiXHB0M0hLRT71fEG069DLMqc99OXc2jW1OadZXx8NUMOLTnLFp4p0jortZLZ8f2p+hntrOkLcttIbG5N3zlvz+WOdp8vBatZtOoRa0Vjcup7Obu0j3lv7YmP8noYRpWIiIjlEdk3Wx44pXTl5Lze25AF1AAAAAAAAAAAAFO17NXJWaWjWJ/msPH733JfDrOPW1NevW1fWP1e2YmHlkxVv29MeSaT6fN8eDvKePHETNp+j1m8NxVvEzj0x28PsT9Ozye27Lkx24bxMT+U+jDfFanfTdjy1ujky6q2NB4S94WYuctuJ5Kdkp3lsTCv2SxSeTXpHFaZ7Qnmyaco6sTPDXRP8RHaGe/ZfgrpXXohiw95SzZNdKwLMYqTkvFY5zMxo9vu/ZYxUisde8+Mub7O7t4K+8tHxW6ax0h29HQ8bDxjlPbneRl5TxhkBrZgAAAAAAAAAAAAAAAGFG17LTJWa3iLR+cektgRMbjRHp4veu4b49bU1vT/Kvr4uR5PpTib23BXJrfHpS/hy4bfsx5fG+6tmLyfqzy+OddF950jViNmvS0xes1mPw9YVZ7azEMWpjtt3E9JbPj+1P0V7T1bXSGtj52mZ6Qg0nkvpWI7ujuDdvHbit8tevnPaGhsuG2XJFY5/p5y9xsmzRjrFK9I/GZ7y0eNi5zuemfyMvCNR2uqyDpucAAAAAAAAAAAAAAAAAAAAAA19q2SmSNLRr5949JeX2/ct8VpvGt6eOk6x6w9fJMPLJirePb0x5bUn0+e58mvJi0cNdO8vT7x3DW0zfHpW33fszP6S0tybptbLN8teGMc8qz9q37MFvHvFtN0eRWa7dL2f3d7qnFPz2j/wAx4OuMujSsVjjDn2tNp3IAuq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Seta entalhada para a direita 13"/>
          <p:cNvSpPr/>
          <p:nvPr/>
        </p:nvSpPr>
        <p:spPr>
          <a:xfrm>
            <a:off x="1762116" y="2570793"/>
            <a:ext cx="648070" cy="444563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entalhada para a direita 19"/>
          <p:cNvSpPr/>
          <p:nvPr/>
        </p:nvSpPr>
        <p:spPr>
          <a:xfrm rot="10800000">
            <a:off x="5534681" y="2570090"/>
            <a:ext cx="648070" cy="444563"/>
          </a:xfrm>
          <a:prstGeom prst="notched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110" y="5301208"/>
            <a:ext cx="2950393" cy="125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22" descr="data:image/jpeg;base64,/9j/4AAQSkZJRgABAQAAAQABAAD/2wCEAAkGBhQREBQUEBAUEhUUFBcUFhQVFRUQFBUUFBQWFBQSFBQXHCYeFxkjGhQUHy8gIycpLCwsFR4xNTAqNSYrLCkBCQoKDgwOGA8PGiwkHxwpLCwpLCksLCksKSksKSkpLCwsKSksKSksLCkpKSktLCwsKSkpKSwpLCwsKSwpKSwpKf/AABEIAN4A4wMBIgACEQEDEQH/xAAcAAABBQEBAQAAAAAAAAAAAAAAAwQFBgcCAQj/xABLEAABAwICBQkDCQcBBQkAAAABAAIDBBEFIQYSMUFhBxMyUXGBkaGxIlLBIzNCYnKSstHwFBVDY6LC4SRkgoOz0hYXJTVEU3N0w//EABkBAAIDAQAAAAAAAAAAAAAAAAABAgMEBf/EACoRAAICAQMDBQABBQEAAAAAAAABAhEDEiExBDJBEyJRYXGBQqGxwfAz/9oADAMBAAIRAxEAPwDcUIQgAQhCABCEIAEISU9S1gu9wF8h1k9QG0nsQAquXvAFyQB1nJNnTveDqN1B7zxn2hl7/et2LuOmtYkl7veda/cBkO5AhKoxHVFwLD3nnm2/9R8FCv0raD7VXC3g2GST+rXF/BJ4/RuefaJsoU4MOpaIY4tW2Zp5ZJ0kT7NJ2u6NdAPtwvb/APoE4ZiFU7OI0c4+rI+M+jlVjgw6lz+5QMwLcdik8MfDIrPLyi3w43MDaeilYPejcydvg063knbcdhJsZQw7LSXiN+qzwFUIDPH0JpBwLi4eDrp/Hjc9rSBkg3hzbXHdl5Kt4n4LFnXktzXgi4II6xmF6qrHVQE+1TmI+9E4s/AWlP4ph/DrHD6sga8f1AO/qUHBosWSLJtCYNmmG6KUdbXOjPgdYf1IOK6vThlbxDedHjGXKBOx+hNIcVicbNlZf3SQ133TmnaBghCEACEIQAIQhAAhCEACEIQAIQo2txprHc3G0zSb2M2N4yO2MHbnwQBJJpPibGu1b6z/AHGDXd3gbO+yi6l73fPSEfyoSWN7HydJ3dYJESWGqwBjfdaLDv3k9qmoNlUsqQ/krnuuHOEI6m/KS+PRafFdUksLTkTre+/Wc49rjn3bFGWQp6EVeqyytcDszXSgKSsLDw6lNxShwuFXKNF0JqRzUU4eLFQtVRFh2ZKfXjmX2hEZNBOCkVmyNVSlXhe9vgo58ZG0K9Ssyyg48ieoEc2F0hOyJzzYXnNBdoQBw2O2zLsy9E5irXt2PJ7fa/ykUJVY02uCQGIMeLTRtPaNYeB2JePC4rXjuz/43uYPutNvJRCcUUxa7I7VBw+C6GR+SR/Y5B0ahx4PYx/4Q0+a8dLO36Ecg+q50Tu4OuP6k9aV6qTQR379Y02ma+A7PlBZh7JBdnmpBjwRcEEHYRmEOYCLEXB2qHnwAsu6jfzDtup0oHH60exva23egCaQoDDNKQ6XmKlnMT7gTdknGN2/sU+igTsEIQgYIQqhp7pCY2inhPyko9oj6MZyPec/NNK9hSdKxOp0kkrZzT0R1I2m0k/AbdT0vv4DNWKDD2xMDIxqjxJO9zjvJ61lH/byOhbzdMwSvHSdezA7tGbu7LiuaXlqqmn5SCF46hrxnxufRW+nLwjK+oxraT3NTdQXQKOyqeF8stJJYTxyQHrtzrPFvtf0q5YbicNSzXp5WSt62uBtwI2g9qT1LknHRPtdiBp0k+BSroUi+JCkNwIl8dkpSVhYesdScSxJm+NT5KWmnaJ6CpDxcHuSocq5HKWm7TYqTgrhJkTqu69x/XUq3Ci+GVPZkgkZqUO3JlPXOi+cGXvDNvju70vT4ox29Rp8osbT2YyqMOI2Jq6EjcrECDxSb6YFSU/kqliT4K9ZCnHUASLsKCnrRW8TIlCk/wB0pVmHNG2yNaF6UiJZETsCkqLD7ZuSpq42b79maby4k52TGnwuk22TUYx3YviFYGiw2lMoMTc3bmFwKGRxvqnvyTqDB97z3D4lHtSC5ydokIpg5utu2qu4/ppFT3GsMlE6c6asp2GOM57MvQLHMRxN877uJNzkP1tRDHq3Fm6hY1Xk0HFdLaeuGqH2kGbSbtNx7p3nsVx5PtKHVMbopjeWG13e+w9Fx47isSiwdxFzkrdyYVT4sSax5JEjHMud9sxfr2Kc8arYpxZ5OS1Lk21CELMdASqqgRsc95s1rS4ngBcr590i0gkqp5Cy+tITcj6LNgYDuytf/K1nlQrzHQOYzpTObGO/M+gWRUtLY83Fm76b/UArRij5MXUSbelDGPCmt+cfn7rc7dvUpih0bZKPYb3ldV1C2Nlhmd5Vs0Gpg6Np6gFc20Z4Y4lbk5OJHC7B529Uw/7P11C/nYhLGR9Nmy31rXBHatk5tehir9RljwR5WxTtGeWAXEeIs1Ds55jTqni9m0drbjgFpNPUslYHxPa9jhdrmkOaRwIVRxTROnqL85EAT9JtmHtOVj3hQVLohVULy/DqnIm7on9B/wBppOqe0EFQcU90XRnOO0t1/c0p8KbPp1WaflEdF7OIUcsB/wDcjBliPG2Th3a3arDhmktLU/MVMbz7usGv72Os4eCr3Rb7ZcA+lTSSnI3Kf1AvOaCamDxJkRT1T25EazdljnkuKjAWSZxOML+Gbb8W/lZTBa0IEjOsI1fAKNbNlUmmrKXN0fOsH0o7uy4t2hKUen0bsn5HirWHg7CEwxHR6Co+dha4+8PZd94Zp64vuQaWu1nFNpHC/Y8eKesrWHY4KqVXJw294J3s4OAePEWKbR6G1bD7M8ZH+8Pgnpg+GGqa5ReedHWEjJStdtJPeoGiwGpHTlYOy5U1T0Jb0pC7usoNJcMmnfKFo6NjdjR4fmlgFw5wbtKbfvAF2q0XKjTY7UR6qlygaYNooLA3lkFmt323ngpfSTSKOhp3TTHZk1o6T3kZMb+shcr5+xPEZsQqHSvzc47PosbuaOoBWY4at2Z+ozemqXLGNbWvmeXvJc4n9AKUw3DxEOclyO5p3cTxS0dJHTN1ne07r/6QoerrXSuz2dS1nM7PdLdkhU4+b+wFM6JV+vW0jxkRNqO7wqk6CwuprRQ6stORvq2eQ/ylJbEseSTkrPo1CELAdszzldmIZAB/Md32a2/mVSdH2tDT1lXDlfv8h1asviNQ/BZ5SzGN3Ba8TpIwZe9knisRzVr5NZQY3N3j81AuAkj7lIcmb7VMjeBU8iIw5ND1EaiX1F45uSymqhsu9RcEJdnRuTYdZyHimyK3EtRRlVgNJMS2SCB7he41WB4tkejYi1x2XCnGs2ePaoXDtGHRvjJlc5sTnuALrg64eMm2uCdck3Jz7UJ/ZLSM3aHhg/01VU03Bkz3M+44/FRlVheLQ5wV5mHU4RuP3ZG+hV2lOqdiTEvBNNkKRnv/AHkV9O7Vq6SOW232XQP7c7g+Cl8O5UqCY2nZJTO+u0ub9+O+XaArZJCyRuq9rXj3XAOHgclXsU5OqSa9mGI9bDcfddceFk/b8UJrIuHf6T1IyGduvTVDXt62OEg8RsXbopmbDrDhn5bVmdXyTTxO16OpF93tOgf94H4ojxbHKPpsfO0e+wVA++z2v6k6+GR113Ra/DSm4o8dIfBLMxgbws6p+Wd7cqqgzG0seW/0vabfeUrByo0UnSpqhnEMY78DyfJRcflDWVPiRdP3s1Iy4t1KGo9IqCY2jrGtJ+jITC7sDZQ0nuUuMIvm14I67fklUUWXN8DZ0zpDYb9y8xnHafDYOcnd7Tsmtbm+Rw+iwdQ3k5DemOP6UQ4f7DAaiqfYMhbm652F1ug3zO5Vyi0PfUTftOKP52U7IR83GNzMtw90ZdZJJT7vwhbjxu/8FcqIKzG5zM8c3C24YCSI2Nv0WX6bzlc9mwABLT4H+zDVAFh+rrSmMAAAAAAsABYADYABsCrGlA2q2MvBVord7syvF5y6V19jTYDsSVFHdy7xQ/LP7UrhseRK0RVs5z3mxSrZkpPQ9l5qUf7UPIBRlc+wUzyfx61XSj/aHO+6xh+KWYsx96PoBCELmndM65X2ezTHrMrfGM/ks+rIPYDhvAK03lZivTQu92do+8C34rP4Wa1M3rAsteLeJhzbTYrg8t2dyleTk/694+q78KgsAd0h1XU5ye/+Yn7LvwFTn2kIdyNU1Vy9uSV1V45qyWbKI2V4aCTsAJPYBc+ipWCY6yWR8tWGueT8m14DmRM3MjacgbbTtJvcq9zQXuCLgggjgciq9R6Nsgu2VhcL+y8NLhbcDbMFXKvJVTQ0ocXbFXMEFhFKQx8bco2ucQBIxuxpva9tovfcRe7KtUWAh87XhhZGwhwuNUucMxYHO11Ziq8lXsWwutxOSEFMpYCFIhBaop0DhZFApxHKu5adIGOynyV00OA5dd6bFy4LylpHrFKvD4phaWNkn2mhx8TmFVsW5MIH3dTOdTv4EuYTxBz9exWO6UjqCOIT3XAnplyjJ6pslHLzVfE0tOyQDWYQcrkbLfqwT2rpYoYnSRl0IDb3he+EHqFmOAKvemGCtq6R4tdzQXs68h7Te8X7wFkBldNHBT3uTKI+2zrN9WrRCepbmbJHQ9v4LjycaNBrTVyN9uUnm75lrL2L7na52Yv1X61eObSFVTGJkQieyKOPVa4usBqN1WgXJG4O7SR2h+ACLggg5gjMEdYKzuVmiMNKobc2qXpZNme1X0sWX6b1VtfgD+SnDkWTZWZ3O/We49bj6qVp2arQoumZdwUnUPsFthtuchfIxrpbmyuHJbTa1fT5dFkkh77tH4QqPI7MrTuSGkvWzO3RRNj7xqg+YcqMr2Zd06vIjXUIQsB3Cq8pkOth0h9xzH/dcCs2wtt43Dqc4eZWs6ZQ61BUC1/kneQuskwR9w7iQfvNB+K1dOY+oXuGOFSasjxwKn+Tt18SH2XfgcqvM7UkJ61YuTR18RZ2P/A5Sk9iqHcjZLIIXSFlNwg5q7YunBc2TEKJKXglAVw9l0kNiTAd5S7QkTBxXUQTYkKFqSfGlwvCErGxqYlyYE61F7qp2R0keYVwY0/exJmJSUiDgdUrfZCxvC8O1cfEQHsxzucBwbdw8mhbUxuSyvRdnPaQVEg2MMpuO+MH+vzUoPkhlXYvss+kfPftMRiaHiGMyapNvaeXM1wetoGR3a560+0V1zTB0gAL5JXgDYGvkc4AcMye8KVqaBklucYHWva/HaMtxyy2ZJYMtsy/WxQvai6txGUWaew+ixTTupu/VG91vDNbZWZRvP1T6LCNJ3a1UBxcfBXYVbM3VbQIXD2e0UpVuXFKbSHtXtaFs4icvwNqRl5Gg7Na57B7R8gVr/ItTnmJ5XfTkAHm4+oWRUhtrnqY7xdZn9xW98mVFzeGxfX1n+Jt8FkzP2mzo43Oy1IQhZDrDHHW3pph/Lf+ErEdHnXHaxh8Bq/BblijNaCUdcbvwlYPo86xaPqEeD3rTg5MfUcocVmFF9yFIcmjLYiwHcH/AIHLmqnLTknOgB/8SaeDvNjlbkVJlUO5GvoQhYzcFl5ZeoQB5ZBC9QgYmWoa1d2RZAj0IQhAwQheoA5IXgC6QgQ2xOr5qCST3GOd3gG3nZZ3yPUus+rnOd3BgPeXOz7meSt2nk2ph1Qfqj8bb+SjeSei5vDWO3yPe8+Op/YpraLKZb5F9Ky32RZdIsoFw2r2/JP+yfRYFjhvV9zvVfQFYPk3/ZPosBxZhNW47gCPNaen5MnV9qITWtJfilq5e1NJmSNyTqHXaOxavk5YjTjJ3HVHi4H4L6W0fpubpIG9UTPNoJ9V85YPTl7w0bXSRjxJX03GyzQOoAeGSxZ3wjo9CtmzpCELOdERrPm3/Yd6FYDg/TZ9l3/Mct/q/m3/AGXehWCYSz5RvBnq5xWjByZOo5X8j3EnI0Pq+brWOJyBAPYcvikMRk2pjhh9t3Z8VfPdmdbUb4ZSCBY577XHilWycD4KkaO6YTc2GvppZw3ISRi5sNzrix7bqbGkTz/6WrH/AAWH+9ZHFo2qaZP3Qq+/SRzdtPVD/gNPo9NXadRtPtNmb9qG3o5LSx60WsoVdg04p3bZWjt14/xtA81KU2MxSdB4d9kh/wCAlJxaGpJj5CTbO07CPRd3QSBerxCQHqF4hAHq8QhMCpcqc2rhkv1nMb4u/wAKV0Pp+boKZv8AJYfvN1v7lXeWKa1A0e9OzwAcfyVr0fbakpwd0EX/AC2qX9KKV/6P8X+x+hC8c4AXJsBvUS4SrHARvJ2ap9FhGMyAyi3unx1s1oWmOlwcDDCeDnLL8Vp3h+u25B2hasK07sw9U7VLwcSEG6Yzt9nsyQZ7FIyzdS0t2c2ROaFw/wCphvsM8f8AevopfOeh7/8AURf/AGIv719GLDm5R1Oi7GCEIVBuOZeiew+iwrD2/Kv4MHnn8VusvRPYfRYPTVAa+S/UPwhaMHJl6jwM8RmzKktDsMEs8TX7JH5/YaC4jvsfFQzW84/gMyeCsOiNWRWwkiwDwO43b6FXPe2URVs2COMNADQAALADIAdQC6shCymwFy+MO6QB7QCukIAjqnR6CTpRN7RkoWr0Aidmw6p/XUrWhSUmiLimUSXR2rg+anlA4PcR4XsvYdLaqHKojEzRv6DvEK9XTaqw9kgs5o7d6eq+UR01wyEo9NIH/wAYxH3ZWkjue3JSEek8O+phPefyVUxbRXVeSBkox+DgblLRFi1yRpkOKxv6Msbux4+KcftA35enjsWRS4WRsRDPPH83K9vY4pel8MfqvyjYGuB2G69WZ0emNXH0tWQb9ZuZ7wp6k0+aR8rE5p4e0FF45IkskWQ/LDeRtJC3MySkADrJa0epWiQxhrQ0bGgAdgFvgszxDFm1WK0z3CzIjrAHdq9EntefJW2v0oDGnm267twHRHFx+ATlB0kQhOOqUv8AtiUxXGI6dms89g3lUTFdIKiruI2lrOG9dUtHJVTXmJNz3DgFcYqVkYAa0ZJ0ofo1Jz/DKaijdG6zxa6Qe1XjTmjGox7RscQewhUxacfuRlyLRIjZ6eN3SbbsTB+ExnY+3kpqaG6YTU9k2qEowlyOcHw60tO2PMuqI9nC635ZfyY4LryGV4yizH23DIdoaSe9q1BYsrtmzBDSn9ghCFUaDiXonsPovnWtvzptfO2Q35W+BX0VL0T2H0WDUbgdY2F2uc2++2scrq/CrsydS+ApKPVZbecz+XYndEzVkYRucPVc3T3BafnKiNvW6/cBdbHSiZY3aNUbNcA9Yv4r3nU0a+wsF7zqxG2x3ziOdTXnEc6gLHfOI5xNecRziQ7HfOLznE15xe84gLFZ2B4sVB1eHWOxS/OLxxB2pp0JledSg7lz+7h1KZkpRuSJhsp2Qoizhw6k3qaQBpyU3zaisblDGZpp7ikthjo5hAkle92wWaO7M+ZVyjo2WtqhRujVNq07L7XDWP8AvZ/FTYGSjOVseONIQpqVrCSF08rohJvKr5LGQmlp/wBMb9aoAKuOmtTaNres3VLBWrE6Rlyq2KpGOF00zIYW60jyB1hg3vd+XwSImfLK2CmbryONssw3ieK17RPRKOhisBrSuzkkOZJ3gHqTy5dKojixub+iQwPCGUsDImfRGZO1zjm5x4kp+hCwHTSoEIQgAWB6UYe6grpGHoSOL2HcQ43/AMdy3xVfTvQsYhCA1wZIy5Y48drTwVmOWllGfG5x25RlkM4cMipPAaoR1MbnGw1rE9QcC2/mqziuC1VA/VmjIG5wzaRwcuYMc97zWvlGBZKdS2ZuGojUKzPCNPZIgGh4e0bGv9qw6g4EOHjZWSl5R4j85CR9hwcPBwHqqXBmlTiy0apRqlRcGmlI7+I5n2mO9W3T+HG6Z3RqYj2va3ydZQ3+CxUxXVKLFOIwHdEh32SHei6MKVjoaZozTrmUcyiwobXKLpxzK85lFioQ1l5rJxzK85lFhQ3Kq2n0RFK5w4jxa6yuPMqK0pw7naOdv8tzh2s9r4HxUoy3FKNokaBtmNA2BoA7ALJ/ZQ+jFTztJA/3o2k9tgD5qasoSJx4EHBN5nJ5JsVS0px/mhzcZvI4Z/UafiU4qxSdIgtLq0PlABuGhVinjlq5hBSAucek/c0bzfd2pxSYTPXzc1ADq3+UlPRHXmtf0X0ThoItSIXcem89Jx+A4K6U1BUZ4weR/Q20O0LioI8rPld05N54DqCsaELK23uzdGKiqQIQhIkCEIQAIQhACc9M14s9jXDqcA4eaiazQyjl6dLH2gavoppCdtCcU+UU+t5K6GQezEYz1tcfQquVfIsRfmao8A4LU0KSySXkqlgxy8GDYlyf4hAcozKOtntemxQlR+0w/ORPb2gr6USNTRskFpGNeOpwDvVWLM/KKH0i/pbR82xY6Ruz81J0mmUjOjNIzse8DwBsterOTehlveANv7pI9b2VaxTkVidnTzOZwd7QU/Vi+Sp4M0eHZAUfKNUD+Prfbax/na/mpyj5TXfxIo38Wl0Z89Yeigq/kaqmAmJ8cvAEtPmqtU4BVwuLXwStI+qSPFSqEiLyZYdyNkodOqeTpa0Z+sAR4hTtNVxyD5ORruwr54/bJY+k1w7QQn2G6TOY8EEjPdkovF8E49UvJ9Ac0jmVV9E9OI57RyvDXbASbB3C538FctVUO1ybYtSVoa8ykqqnvG8HYWOB72kJ/qJKr9mN5OVmuPgClY3Ep3JpIXYe0E9CSRg7A649Src4bFTOSsn9lkB3SuPHN77+gVsxTEI6eMySu1WgdpJ91o3ngpz7irH2JjLHcTbAzWceAHvOOxv64qk4LgL6+dznmzda8jx+Fvol30suLVd23ZTssC/d1lrOtxyuVouHYcyCMMjbZo/Vym3oVeRKPqO/AYfh0cEYjhYGNG4epO8pyhCpNIIQhAAhCEACEIQAIQhAAhCEACEIQAIQhAAhCEACLIQgBpWYTDMLSwsf9poPmoPEOTiilHzAjPvMJafyVnQmm1wRlCMuUZZX8j8jLupakH6kgtfhdR0WN4nhx1JIpdQfV5+O3DqHYQtkXhCsWR+dyn0Eux0ZpS8sFh8tTWPWC9nkWm3im+PcrccsD44o9UvaWkl2sbEWIAA2kZZnetMnw+N4s+Jjh9ZoPqFC1PJ9QvvelYL+7dvoUKUPgJQy1SkjN9B9KxRU8hLNd0pu0btcOfkQM3dLYOrdtU1Q6GVeJyibEnOii+jDse5u3VsPm28NvqrthGhtJSu1oadrXe8facOwnYppEsiu0KGF6UpvgQoqFkMbY4mBjGiwa0WACXQhVGkEIQgAQhCABCEIAEIQgD/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24" descr="data:image/jpeg;base64,/9j/4AAQSkZJRgABAQAAAQABAAD/2wCEAAkGBhQREBQUEBAUEhUUFBcUFhQVFRUQFBUUFBQWFBQSFBQXHCYeFxkjGhQUHy8gIycpLCwsFR4xNTAqNSYrLCkBCQoKDgwOGA8PGiwkHxwpLCwpLCksLCksKSksKSkpLCwsKSksKSksLCkpKSktLCwsKSkpKSwpLCwsKSwpKSwpKf/AABEIAN4A4wMBIgACEQEDEQH/xAAcAAABBQEBAQAAAAAAAAAAAAAAAwQFBgcCAQj/xABLEAABAwICBQkDCQcBBQkAAAABAAIDBBEFIQYSMUFhBxMyUXGBkaGxIlLBIzNCYnKSstHwFBVDY6LC4SRkgoOz0hYXJTVEU3N0w//EABkBAAIDAQAAAAAAAAAAAAAAAAABAgMEBf/EACoRAAICAQMDBQABBQEAAAAAAAABAhEDEiExBDJBEyJRYXGBQqGxwfAz/9oADAMBAAIRAxEAPwDcUIQgAQhCABCEIAEISU9S1gu9wF8h1k9QG0nsQAquXvAFyQB1nJNnTveDqN1B7zxn2hl7/et2LuOmtYkl7veda/cBkO5AhKoxHVFwLD3nnm2/9R8FCv0raD7VXC3g2GST+rXF/BJ4/RuefaJsoU4MOpaIY4tW2Zp5ZJ0kT7NJ2u6NdAPtwvb/APoE4ZiFU7OI0c4+rI+M+jlVjgw6lz+5QMwLcdik8MfDIrPLyi3w43MDaeilYPejcydvg063knbcdhJsZQw7LSXiN+qzwFUIDPH0JpBwLi4eDrp/Hjc9rSBkg3hzbXHdl5Kt4n4LFnXktzXgi4II6xmF6qrHVQE+1TmI+9E4s/AWlP4ph/DrHD6sga8f1AO/qUHBosWSLJtCYNmmG6KUdbXOjPgdYf1IOK6vThlbxDedHjGXKBOx+hNIcVicbNlZf3SQ133TmnaBghCEACEIQAIQhAAhCEACEIQAIQo2txprHc3G0zSb2M2N4yO2MHbnwQBJJpPibGu1b6z/AHGDXd3gbO+yi6l73fPSEfyoSWN7HydJ3dYJESWGqwBjfdaLDv3k9qmoNlUsqQ/krnuuHOEI6m/KS+PRafFdUksLTkTre+/Wc49rjn3bFGWQp6EVeqyytcDszXSgKSsLDw6lNxShwuFXKNF0JqRzUU4eLFQtVRFh2ZKfXjmX2hEZNBOCkVmyNVSlXhe9vgo58ZG0K9Ssyyg48ieoEc2F0hOyJzzYXnNBdoQBw2O2zLsy9E5irXt2PJ7fa/ykUJVY02uCQGIMeLTRtPaNYeB2JePC4rXjuz/43uYPutNvJRCcUUxa7I7VBw+C6GR+SR/Y5B0ahx4PYx/4Q0+a8dLO36Ecg+q50Tu4OuP6k9aV6qTQR379Y02ma+A7PlBZh7JBdnmpBjwRcEEHYRmEOYCLEXB2qHnwAsu6jfzDtup0oHH60exva23egCaQoDDNKQ6XmKlnMT7gTdknGN2/sU+igTsEIQgYIQqhp7pCY2inhPyko9oj6MZyPec/NNK9hSdKxOp0kkrZzT0R1I2m0k/AbdT0vv4DNWKDD2xMDIxqjxJO9zjvJ61lH/byOhbzdMwSvHSdezA7tGbu7LiuaXlqqmn5SCF46hrxnxufRW+nLwjK+oxraT3NTdQXQKOyqeF8stJJYTxyQHrtzrPFvtf0q5YbicNSzXp5WSt62uBtwI2g9qT1LknHRPtdiBp0k+BSroUi+JCkNwIl8dkpSVhYesdScSxJm+NT5KWmnaJ6CpDxcHuSocq5HKWm7TYqTgrhJkTqu69x/XUq3Ci+GVPZkgkZqUO3JlPXOi+cGXvDNvju70vT4ox29Rp8osbT2YyqMOI2Jq6EjcrECDxSb6YFSU/kqliT4K9ZCnHUASLsKCnrRW8TIlCk/wB0pVmHNG2yNaF6UiJZETsCkqLD7ZuSpq42b79maby4k52TGnwuk22TUYx3YviFYGiw2lMoMTc3bmFwKGRxvqnvyTqDB97z3D4lHtSC5ydokIpg5utu2qu4/ppFT3GsMlE6c6asp2GOM57MvQLHMRxN877uJNzkP1tRDHq3Fm6hY1Xk0HFdLaeuGqH2kGbSbtNx7p3nsVx5PtKHVMbopjeWG13e+w9Fx47isSiwdxFzkrdyYVT4sSax5JEjHMud9sxfr2Kc8arYpxZ5OS1Lk21CELMdASqqgRsc95s1rS4ngBcr590i0gkqp5Cy+tITcj6LNgYDuytf/K1nlQrzHQOYzpTObGO/M+gWRUtLY83Fm76b/UArRij5MXUSbelDGPCmt+cfn7rc7dvUpih0bZKPYb3ldV1C2Nlhmd5Vs0Gpg6Np6gFc20Z4Y4lbk5OJHC7B529Uw/7P11C/nYhLGR9Nmy31rXBHatk5tehir9RljwR5WxTtGeWAXEeIs1Ds55jTqni9m0drbjgFpNPUslYHxPa9jhdrmkOaRwIVRxTROnqL85EAT9JtmHtOVj3hQVLohVULy/DqnIm7on9B/wBppOqe0EFQcU90XRnOO0t1/c0p8KbPp1WaflEdF7OIUcsB/wDcjBliPG2Th3a3arDhmktLU/MVMbz7usGv72Os4eCr3Rb7ZcA+lTSSnI3Kf1AvOaCamDxJkRT1T25EazdljnkuKjAWSZxOML+Gbb8W/lZTBa0IEjOsI1fAKNbNlUmmrKXN0fOsH0o7uy4t2hKUen0bsn5HirWHg7CEwxHR6Co+dha4+8PZd94Zp64vuQaWu1nFNpHC/Y8eKesrWHY4KqVXJw294J3s4OAePEWKbR6G1bD7M8ZH+8Pgnpg+GGqa5ReedHWEjJStdtJPeoGiwGpHTlYOy5U1T0Jb0pC7usoNJcMmnfKFo6NjdjR4fmlgFw5wbtKbfvAF2q0XKjTY7UR6qlygaYNooLA3lkFmt323ngpfSTSKOhp3TTHZk1o6T3kZMb+shcr5+xPEZsQqHSvzc47PosbuaOoBWY4at2Z+ozemqXLGNbWvmeXvJc4n9AKUw3DxEOclyO5p3cTxS0dJHTN1ne07r/6QoerrXSuz2dS1nM7PdLdkhU4+b+wFM6JV+vW0jxkRNqO7wqk6CwuprRQ6stORvq2eQ/ylJbEseSTkrPo1CELAdszzldmIZAB/Md32a2/mVSdH2tDT1lXDlfv8h1asviNQ/BZ5SzGN3Ba8TpIwZe9knisRzVr5NZQY3N3j81AuAkj7lIcmb7VMjeBU8iIw5ND1EaiX1F45uSymqhsu9RcEJdnRuTYdZyHimyK3EtRRlVgNJMS2SCB7he41WB4tkejYi1x2XCnGs2ePaoXDtGHRvjJlc5sTnuALrg64eMm2uCdck3Jz7UJ/ZLSM3aHhg/01VU03Bkz3M+44/FRlVheLQ5wV5mHU4RuP3ZG+hV2lOqdiTEvBNNkKRnv/AHkV9O7Vq6SOW232XQP7c7g+Cl8O5UqCY2nZJTO+u0ub9+O+XaArZJCyRuq9rXj3XAOHgclXsU5OqSa9mGI9bDcfddceFk/b8UJrIuHf6T1IyGduvTVDXt62OEg8RsXbopmbDrDhn5bVmdXyTTxO16OpF93tOgf94H4ojxbHKPpsfO0e+wVA++z2v6k6+GR113Ra/DSm4o8dIfBLMxgbws6p+Wd7cqqgzG0seW/0vabfeUrByo0UnSpqhnEMY78DyfJRcflDWVPiRdP3s1Iy4t1KGo9IqCY2jrGtJ+jITC7sDZQ0nuUuMIvm14I67fklUUWXN8DZ0zpDYb9y8xnHafDYOcnd7Tsmtbm+Rw+iwdQ3k5DemOP6UQ4f7DAaiqfYMhbm652F1ug3zO5Vyi0PfUTftOKP52U7IR83GNzMtw90ZdZJJT7vwhbjxu/8FcqIKzG5zM8c3C24YCSI2Nv0WX6bzlc9mwABLT4H+zDVAFh+rrSmMAAAAAAsABYADYABsCrGlA2q2MvBVord7syvF5y6V19jTYDsSVFHdy7xQ/LP7UrhseRK0RVs5z3mxSrZkpPQ9l5qUf7UPIBRlc+wUzyfx61XSj/aHO+6xh+KWYsx96PoBCELmndM65X2ezTHrMrfGM/ks+rIPYDhvAK03lZivTQu92do+8C34rP4Wa1M3rAsteLeJhzbTYrg8t2dyleTk/694+q78KgsAd0h1XU5ye/+Yn7LvwFTn2kIdyNU1Vy9uSV1V45qyWbKI2V4aCTsAJPYBc+ipWCY6yWR8tWGueT8m14DmRM3MjacgbbTtJvcq9zQXuCLgggjgciq9R6Nsgu2VhcL+y8NLhbcDbMFXKvJVTQ0ocXbFXMEFhFKQx8bco2ucQBIxuxpva9tovfcRe7KtUWAh87XhhZGwhwuNUucMxYHO11Ziq8lXsWwutxOSEFMpYCFIhBaop0DhZFApxHKu5adIGOynyV00OA5dd6bFy4LylpHrFKvD4phaWNkn2mhx8TmFVsW5MIH3dTOdTv4EuYTxBz9exWO6UjqCOIT3XAnplyjJ6pslHLzVfE0tOyQDWYQcrkbLfqwT2rpYoYnSRl0IDb3he+EHqFmOAKvemGCtq6R4tdzQXs68h7Te8X7wFkBldNHBT3uTKI+2zrN9WrRCepbmbJHQ9v4LjycaNBrTVyN9uUnm75lrL2L7na52Yv1X61eObSFVTGJkQieyKOPVa4usBqN1WgXJG4O7SR2h+ACLggg5gjMEdYKzuVmiMNKobc2qXpZNme1X0sWX6b1VtfgD+SnDkWTZWZ3O/We49bj6qVp2arQoumZdwUnUPsFthtuchfIxrpbmyuHJbTa1fT5dFkkh77tH4QqPI7MrTuSGkvWzO3RRNj7xqg+YcqMr2Zd06vIjXUIQsB3Cq8pkOth0h9xzH/dcCs2wtt43Dqc4eZWs6ZQ61BUC1/kneQuskwR9w7iQfvNB+K1dOY+oXuGOFSasjxwKn+Tt18SH2XfgcqvM7UkJ61YuTR18RZ2P/A5Sk9iqHcjZLIIXSFlNwg5q7YunBc2TEKJKXglAVw9l0kNiTAd5S7QkTBxXUQTYkKFqSfGlwvCErGxqYlyYE61F7qp2R0keYVwY0/exJmJSUiDgdUrfZCxvC8O1cfEQHsxzucBwbdw8mhbUxuSyvRdnPaQVEg2MMpuO+MH+vzUoPkhlXYvss+kfPftMRiaHiGMyapNvaeXM1wetoGR3a560+0V1zTB0gAL5JXgDYGvkc4AcMye8KVqaBklucYHWva/HaMtxyy2ZJYMtsy/WxQvai6txGUWaew+ixTTupu/VG91vDNbZWZRvP1T6LCNJ3a1UBxcfBXYVbM3VbQIXD2e0UpVuXFKbSHtXtaFs4icvwNqRl5Gg7Na57B7R8gVr/ItTnmJ5XfTkAHm4+oWRUhtrnqY7xdZn9xW98mVFzeGxfX1n+Jt8FkzP2mzo43Oy1IQhZDrDHHW3pph/Lf+ErEdHnXHaxh8Bq/BblijNaCUdcbvwlYPo86xaPqEeD3rTg5MfUcocVmFF9yFIcmjLYiwHcH/AIHLmqnLTknOgB/8SaeDvNjlbkVJlUO5GvoQhYzcFl5ZeoQB5ZBC9QgYmWoa1d2RZAj0IQhAwQheoA5IXgC6QgQ2xOr5qCST3GOd3gG3nZZ3yPUus+rnOd3BgPeXOz7meSt2nk2ph1Qfqj8bb+SjeSei5vDWO3yPe8+Op/YpraLKZb5F9Ky32RZdIsoFw2r2/JP+yfRYFjhvV9zvVfQFYPk3/ZPosBxZhNW47gCPNaen5MnV9qITWtJfilq5e1NJmSNyTqHXaOxavk5YjTjJ3HVHi4H4L6W0fpubpIG9UTPNoJ9V85YPTl7w0bXSRjxJX03GyzQOoAeGSxZ3wjo9CtmzpCELOdERrPm3/Yd6FYDg/TZ9l3/Mct/q/m3/AGXehWCYSz5RvBnq5xWjByZOo5X8j3EnI0Pq+brWOJyBAPYcvikMRk2pjhh9t3Z8VfPdmdbUb4ZSCBY577XHilWycD4KkaO6YTc2GvppZw3ISRi5sNzrix7bqbGkTz/6WrH/AAWH+9ZHFo2qaZP3Qq+/SRzdtPVD/gNPo9NXadRtPtNmb9qG3o5LSx60WsoVdg04p3bZWjt14/xtA81KU2MxSdB4d9kh/wCAlJxaGpJj5CTbO07CPRd3QSBerxCQHqF4hAHq8QhMCpcqc2rhkv1nMb4u/wAKV0Pp+boKZv8AJYfvN1v7lXeWKa1A0e9OzwAcfyVr0fbakpwd0EX/AC2qX9KKV/6P8X+x+hC8c4AXJsBvUS4SrHARvJ2ap9FhGMyAyi3unx1s1oWmOlwcDDCeDnLL8Vp3h+u25B2hasK07sw9U7VLwcSEG6Yzt9nsyQZ7FIyzdS0t2c2ROaFw/wCphvsM8f8AevopfOeh7/8AURf/AGIv719GLDm5R1Oi7GCEIVBuOZeiew+iwrD2/Kv4MHnn8VusvRPYfRYPTVAa+S/UPwhaMHJl6jwM8RmzKktDsMEs8TX7JH5/YaC4jvsfFQzW84/gMyeCsOiNWRWwkiwDwO43b6FXPe2URVs2COMNADQAALADIAdQC6shCymwFy+MO6QB7QCukIAjqnR6CTpRN7RkoWr0Aidmw6p/XUrWhSUmiLimUSXR2rg+anlA4PcR4XsvYdLaqHKojEzRv6DvEK9XTaqw9kgs5o7d6eq+UR01wyEo9NIH/wAYxH3ZWkjue3JSEek8O+phPefyVUxbRXVeSBkox+DgblLRFi1yRpkOKxv6Msbux4+KcftA35enjsWRS4WRsRDPPH83K9vY4pel8MfqvyjYGuB2G69WZ0emNXH0tWQb9ZuZ7wp6k0+aR8rE5p4e0FF45IkskWQ/LDeRtJC3MySkADrJa0epWiQxhrQ0bGgAdgFvgszxDFm1WK0z3CzIjrAHdq9EntefJW2v0oDGnm267twHRHFx+ATlB0kQhOOqUv8AtiUxXGI6dms89g3lUTFdIKiruI2lrOG9dUtHJVTXmJNz3DgFcYqVkYAa0ZJ0ofo1Jz/DKaijdG6zxa6Qe1XjTmjGox7RscQewhUxacfuRlyLRIjZ6eN3SbbsTB+ExnY+3kpqaG6YTU9k2qEowlyOcHw60tO2PMuqI9nC635ZfyY4LryGV4yizH23DIdoaSe9q1BYsrtmzBDSn9ghCFUaDiXonsPovnWtvzptfO2Q35W+BX0VL0T2H0WDUbgdY2F2uc2++2scrq/CrsydS+ApKPVZbecz+XYndEzVkYRucPVc3T3BafnKiNvW6/cBdbHSiZY3aNUbNcA9Yv4r3nU0a+wsF7zqxG2x3ziOdTXnEc6gLHfOI5xNecRziQ7HfOLznE15xe84gLFZ2B4sVB1eHWOxS/OLxxB2pp0JledSg7lz+7h1KZkpRuSJhsp2Qoizhw6k3qaQBpyU3zaisblDGZpp7ikthjo5hAkle92wWaO7M+ZVyjo2WtqhRujVNq07L7XDWP8AvZ/FTYGSjOVseONIQpqVrCSF08rohJvKr5LGQmlp/wBMb9aoAKuOmtTaNres3VLBWrE6Rlyq2KpGOF00zIYW60jyB1hg3vd+XwSImfLK2CmbryONssw3ieK17RPRKOhisBrSuzkkOZJ3gHqTy5dKojixub+iQwPCGUsDImfRGZO1zjm5x4kp+hCwHTSoEIQgAWB6UYe6grpGHoSOL2HcQ43/AMdy3xVfTvQsYhCA1wZIy5Y48drTwVmOWllGfG5x25RlkM4cMipPAaoR1MbnGw1rE9QcC2/mqziuC1VA/VmjIG5wzaRwcuYMc97zWvlGBZKdS2ZuGojUKzPCNPZIgGh4e0bGv9qw6g4EOHjZWSl5R4j85CR9hwcPBwHqqXBmlTiy0apRqlRcGmlI7+I5n2mO9W3T+HG6Z3RqYj2va3ydZQ3+CxUxXVKLFOIwHdEh32SHei6MKVjoaZozTrmUcyiwobXKLpxzK85lFioQ1l5rJxzK85lFhQ3Kq2n0RFK5w4jxa6yuPMqK0pw7naOdv8tzh2s9r4HxUoy3FKNokaBtmNA2BoA7ALJ/ZQ+jFTztJA/3o2k9tgD5qasoSJx4EHBN5nJ5JsVS0px/mhzcZvI4Z/UafiU4qxSdIgtLq0PlABuGhVinjlq5hBSAucek/c0bzfd2pxSYTPXzc1ADq3+UlPRHXmtf0X0ThoItSIXcem89Jx+A4K6U1BUZ4weR/Q20O0LioI8rPld05N54DqCsaELK23uzdGKiqQIQhIkCEIQAIQhACc9M14s9jXDqcA4eaiazQyjl6dLH2gavoppCdtCcU+UU+t5K6GQezEYz1tcfQquVfIsRfmao8A4LU0KSySXkqlgxy8GDYlyf4hAcozKOtntemxQlR+0w/ORPb2gr6USNTRskFpGNeOpwDvVWLM/KKH0i/pbR82xY6Ruz81J0mmUjOjNIzse8DwBsterOTehlveANv7pI9b2VaxTkVidnTzOZwd7QU/Vi+Sp4M0eHZAUfKNUD+Prfbax/na/mpyj5TXfxIo38Wl0Z89Yeigq/kaqmAmJ8cvAEtPmqtU4BVwuLXwStI+qSPFSqEiLyZYdyNkodOqeTpa0Z+sAR4hTtNVxyD5ORruwr54/bJY+k1w7QQn2G6TOY8EEjPdkovF8E49UvJ9Ac0jmVV9E9OI57RyvDXbASbB3C538FctVUO1ybYtSVoa8ykqqnvG8HYWOB72kJ/qJKr9mN5OVmuPgClY3Ep3JpIXYe0E9CSRg7A649Src4bFTOSsn9lkB3SuPHN77+gVsxTEI6eMySu1WgdpJ91o3ngpz7irH2JjLHcTbAzWceAHvOOxv64qk4LgL6+dznmzda8jx+Fvol30suLVd23ZTssC/d1lrOtxyuVouHYcyCMMjbZo/Vym3oVeRKPqO/AYfh0cEYjhYGNG4epO8pyhCpNIIQhAAhCEACEIQAIQhAAhCEACEIQAIQhAAhCEACLIQgBpWYTDMLSwsf9poPmoPEOTiilHzAjPvMJafyVnQmm1wRlCMuUZZX8j8jLupakH6kgtfhdR0WN4nhx1JIpdQfV5+O3DqHYQtkXhCsWR+dyn0Eux0ZpS8sFh8tTWPWC9nkWm3im+PcrccsD44o9UvaWkl2sbEWIAA2kZZnetMnw+N4s+Jjh9ZoPqFC1PJ9QvvelYL+7dvoUKUPgJQy1SkjN9B9KxRU8hLNd0pu0btcOfkQM3dLYOrdtU1Q6GVeJyibEnOii+jDse5u3VsPm28NvqrthGhtJSu1oadrXe8facOwnYppEsiu0KGF6UpvgQoqFkMbY4mBjGiwa0WACXQhVGkEIQgAQhCABCEIAEIQgD/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8158" name="Picture 30" descr="https://encrypted-tbn2.gstatic.com/images?q=tbn:ANd9GcQzjJjrWi1YijXAnEU5-dBHytxIItmgAW5IJtwvrA1cwU-IlDNTz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878" y="5301208"/>
            <a:ext cx="76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60" name="Picture 32" descr="https://encrypted-tbn2.gstatic.com/images?q=tbn:ANd9GcQzjJjrWi1YijXAnEU5-dBHytxIItmgAW5IJtwvrA1cwU-IlDNTz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24850">
            <a:off x="5766716" y="5434316"/>
            <a:ext cx="762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ítulo 1"/>
          <p:cNvSpPr txBox="1">
            <a:spLocks/>
          </p:cNvSpPr>
          <p:nvPr/>
        </p:nvSpPr>
        <p:spPr>
          <a:xfrm>
            <a:off x="-4106" y="769936"/>
            <a:ext cx="9148106" cy="858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85800" indent="-685800" algn="l">
              <a:buFont typeface="Arial" pitchFamily="34" charset="0"/>
              <a:buChar char="•"/>
            </a:pPr>
            <a:r>
              <a:rPr lang="pt-BR" sz="40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Manipulação do pescado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4366253" y="-171400"/>
            <a:ext cx="5688632" cy="1274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Ninja Naruto" pitchFamily="2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79512" y="1103441"/>
            <a:ext cx="8507288" cy="5637927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800" dirty="0" smtClean="0">
                <a:solidFill>
                  <a:schemeClr val="bg1"/>
                </a:solidFill>
              </a:rPr>
              <a:t>Para o correto uso das boas práticas de fabricação:</a:t>
            </a:r>
          </a:p>
          <a:p>
            <a:pPr lvl="1"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Conhecer o processamento e/ou beneficiamento do produto.</a:t>
            </a:r>
          </a:p>
          <a:p>
            <a:pPr lvl="1"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Importante que  as práticas ocorram em todo processo de implantação.</a:t>
            </a:r>
          </a:p>
          <a:p>
            <a:pPr lvl="1"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 Inclusive na construção do estabelecimento.</a:t>
            </a:r>
          </a:p>
          <a:p>
            <a:pPr lvl="1"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Buscar sempre atender a legislação vigente para o estabelecimento.</a:t>
            </a:r>
          </a:p>
          <a:p>
            <a:pPr lvl="1">
              <a:buFont typeface="Wingdings" pitchFamily="2" charset="2"/>
              <a:buChar char="Ø"/>
            </a:pPr>
            <a:r>
              <a:rPr lang="pt-BR" sz="2400" dirty="0" smtClean="0">
                <a:solidFill>
                  <a:schemeClr val="bg1"/>
                </a:solidFill>
              </a:rPr>
              <a:t>Garantir a segurança alimentar do alimento (pescado).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908720"/>
            <a:ext cx="55081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itchFamily="34" charset="0"/>
              <a:buChar char="•"/>
            </a:pP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0" y="205153"/>
            <a:ext cx="9144000" cy="8982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CONSIDERAÇÕES FINAIS</a:t>
            </a:r>
            <a:endParaRPr lang="pt-BR" sz="5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369"/>
            <a:ext cx="9144000" cy="4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251520" y="1268760"/>
            <a:ext cx="8640960" cy="5589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MAPA, SEAP/PR. - Manual de procedimentos para a implantação de estabelecimento industrial de pescados: produtos frescos e congelados. Ministério da Agricultura, Pecuária e Abastecimento; Secretária Especial de Aquicultura e Pesca. – Brasília, 2007. 116 p. ISBN 978-85-99851-07-4. Acesso em: 19 de Outubro de 2013. Disponível em: &lt;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http://www.canaldoprodutor.com.br/sites/default/files/Manual_de_Ind_Pescado.pdf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VIDOTTI, R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M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Tecnologias para o aproveitamento  integral de peixes. – Macapá, 2011.  Acesso em: 19 de Outubro de 2013. Disponível em:  &lt;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4"/>
              </a:rPr>
              <a:t>www.cpafap.embrapa.br/aquicultura/wp-content/uploads/2011/10/apresentacao_rose-vidotti_tecnologias-para-o-aproveitamento-integral-de-peixes.pdf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EDUFRPE, Recife, 2012,166 p. ISBN 978-85-7946-124-8. Acesso em: 19 de Outubro de 2013. Disponível em: </a:t>
            </a:r>
            <a:endParaRPr lang="pt-BR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pt-BR" sz="1400" dirty="0">
                <a:latin typeface="Arial" pitchFamily="34" charset="0"/>
                <a:cs typeface="Arial" pitchFamily="34" charset="0"/>
                <a:hlinkClick r:id="rId5"/>
              </a:rPr>
              <a:t>http://www.ifpr.edu.br/pronatec/wp-content/uploads/2013/06/Instalacoes_Agroindustriais.pdf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&gt;</a:t>
            </a:r>
            <a:endParaRPr lang="pt-BR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FERRERIRA, M. M, W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;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et al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.- Pescados processados: maior vida de prateleira e maior valor agregado.-UFLA, Lavras, 2002.. Acesso em: 20 de Outubro de 2013. Disponível em: &lt;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6"/>
              </a:rPr>
              <a:t>http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6"/>
              </a:rPr>
              <a:t>://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6"/>
              </a:rPr>
              <a:t>www.nucleoestudo.ufla.br/naqua/arquivos/Pescados%20processados.pdf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pt-BR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MAPA, 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Ministério da Agricultura Pecuária e Abastecimento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..- SISLEGIS. Sistema de consulta à legislação.- Acesso em: 27 de Outubro de 2013. Disponível em: </a:t>
            </a:r>
            <a:r>
              <a:rPr lang="pt-BR" sz="1400" dirty="0" smtClean="0">
                <a:latin typeface="Arial" pitchFamily="34" charset="0"/>
                <a:cs typeface="Arial" pitchFamily="34" charset="0"/>
                <a:hlinkClick r:id="rId7"/>
              </a:rPr>
              <a:t>http</a:t>
            </a:r>
            <a:r>
              <a:rPr lang="pt-BR" sz="1400" dirty="0">
                <a:latin typeface="Arial" pitchFamily="34" charset="0"/>
                <a:cs typeface="Arial" pitchFamily="34" charset="0"/>
                <a:hlinkClick r:id="rId7"/>
              </a:rPr>
              <a:t>://</a:t>
            </a:r>
            <a:r>
              <a:rPr lang="pt-BR" sz="1400" dirty="0" smtClean="0">
                <a:latin typeface="Arial" pitchFamily="34" charset="0"/>
                <a:cs typeface="Arial" pitchFamily="34" charset="0"/>
                <a:hlinkClick r:id="rId7"/>
              </a:rPr>
              <a:t>sistemasweb.agricultura.gov.br/sislegis/action/detalhaAto.do?method=abreLegislacaoFederal&amp;chave=50674&amp;tipoLegis=A</a:t>
            </a:r>
            <a:endParaRPr lang="pt-BR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MECPESCADOS- Produtos. 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Acesso em: 27 de Outubro de 2013, Disponível em: 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8"/>
              </a:rPr>
              <a:t>http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8"/>
              </a:rPr>
              <a:t>://mecpescado.webnode.com/produtos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8"/>
              </a:rPr>
              <a:t>/</a:t>
            </a:r>
            <a:endParaRPr lang="pt-BR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85750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Práticas de manipulação dos alimentos. 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Acesso em: 27 de Outubro de 2013, Disponível em: 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&lt;</a:t>
            </a:r>
            <a:r>
              <a:rPr lang="pt-BR" sz="1400" dirty="0">
                <a:latin typeface="Arial" pitchFamily="34" charset="0"/>
                <a:cs typeface="Arial" pitchFamily="34" charset="0"/>
                <a:hlinkClick r:id="rId9"/>
              </a:rPr>
              <a:t>http://</a:t>
            </a:r>
            <a:r>
              <a:rPr lang="pt-BR" sz="1400" dirty="0" smtClean="0">
                <a:latin typeface="Arial" pitchFamily="34" charset="0"/>
                <a:cs typeface="Arial" pitchFamily="34" charset="0"/>
                <a:hlinkClick r:id="rId9"/>
              </a:rPr>
              <a:t>www.paa.sc.gov.br/Manual%20Manipula%E7%E3o%20de%20Alimentos.pdf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pt-BR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0" y="1"/>
            <a:ext cx="9036496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Referências Bibliográficas 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2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369"/>
            <a:ext cx="9144000" cy="4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251520" y="1268760"/>
            <a:ext cx="8640960" cy="540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85750" algn="just">
              <a:lnSpc>
                <a:spcPct val="16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NATIV. Acesso em: 19 de Outubro de 2013. Disponível em: &lt;</a:t>
            </a:r>
            <a:r>
              <a:rPr lang="pt-BR" sz="1400" dirty="0">
                <a:latin typeface="Arial" pitchFamily="34" charset="0"/>
                <a:cs typeface="Arial" pitchFamily="34" charset="0"/>
                <a:hlinkClick r:id="rId3"/>
              </a:rPr>
              <a:t>http://www.nativpescados.com.br/nativ2009/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indent="-285750" algn="just">
              <a:lnSpc>
                <a:spcPct val="16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PEIXE BRASIL. Acesso em: 19 de Outubro de 2013. Disponível em:  </a:t>
            </a:r>
            <a:r>
              <a:rPr lang="pt-BR" sz="1400" dirty="0" smtClean="0">
                <a:latin typeface="Arial" pitchFamily="34" charset="0"/>
                <a:cs typeface="Arial" pitchFamily="34" charset="0"/>
                <a:hlinkClick r:id="rId4"/>
              </a:rPr>
              <a:t>http</a:t>
            </a:r>
            <a:r>
              <a:rPr lang="pt-BR" sz="1400" dirty="0">
                <a:latin typeface="Arial" pitchFamily="34" charset="0"/>
                <a:cs typeface="Arial" pitchFamily="34" charset="0"/>
                <a:hlinkClick r:id="rId4"/>
              </a:rPr>
              <a:t>://</a:t>
            </a:r>
            <a:r>
              <a:rPr lang="pt-BR" sz="1400" dirty="0" smtClean="0">
                <a:latin typeface="Arial" pitchFamily="34" charset="0"/>
                <a:cs typeface="Arial" pitchFamily="34" charset="0"/>
                <a:hlinkClick r:id="rId4"/>
              </a:rPr>
              <a:t>peixebrasil.com.br/index.php?lang=pt_BR</a:t>
            </a:r>
            <a:endParaRPr lang="pt-BR" sz="1400" dirty="0" smtClean="0">
              <a:latin typeface="Arial" pitchFamily="34" charset="0"/>
              <a:cs typeface="Arial" pitchFamily="34" charset="0"/>
            </a:endParaRPr>
          </a:p>
          <a:p>
            <a:pPr indent="-285750" algn="just">
              <a:lnSpc>
                <a:spcPct val="16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ZIPPY ALIMENTOS.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Acesso 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em: 19 de Outubro de 2013. Disponível em: 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&lt;</a:t>
            </a:r>
            <a:r>
              <a:rPr lang="pt-BR" sz="1400" dirty="0">
                <a:latin typeface="Arial" pitchFamily="34" charset="0"/>
                <a:cs typeface="Arial" pitchFamily="34" charset="0"/>
                <a:hlinkClick r:id="rId5"/>
              </a:rPr>
              <a:t>http://zippyalimentos.com.br/site/frigorifico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&gt;</a:t>
            </a:r>
            <a:endParaRPr lang="pt-BR" sz="1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85750" algn="just">
              <a:lnSpc>
                <a:spcPct val="16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BRASIL, Ministério da Agricultura. Regulamento da Inspeção Industrial e Sanitária de Produtos 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Origem 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Animal - RIISPOA. Aprovado pelo Decreto nº 30.691, de 29-03-52, alterado pelos Decretos </a:t>
            </a:r>
            <a:r>
              <a:rPr lang="pt-BR" sz="1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nºs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1.255 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 25-06-62, 1.236 de 02-09-94, nº 1.812 de 08-02-96 e nº 2.244 de 04-06-97. Brasília/DF, 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1997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Acesso em: 12 de Outubro de 2013. Disponível em</a:t>
            </a:r>
            <a:r>
              <a:rPr lang="pt-BR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&lt;</a:t>
            </a:r>
            <a:r>
              <a:rPr lang="pt-BR" sz="1400" dirty="0">
                <a:latin typeface="Arial" pitchFamily="34" charset="0"/>
                <a:cs typeface="Arial" pitchFamily="34" charset="0"/>
                <a:hlinkClick r:id="rId6"/>
              </a:rPr>
              <a:t>http://</a:t>
            </a:r>
            <a:r>
              <a:rPr lang="pt-BR" sz="1400" dirty="0" smtClean="0">
                <a:latin typeface="Arial" pitchFamily="34" charset="0"/>
                <a:cs typeface="Arial" pitchFamily="34" charset="0"/>
                <a:hlinkClick r:id="rId6"/>
              </a:rPr>
              <a:t>www.sebrae.com.br/atender/setor/leite-ederivados/o-setor/legislacao/RIISPOA-Dec.30691-52.pdf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indent="-285750" algn="just">
              <a:lnSpc>
                <a:spcPct val="16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BRANDÃO, S. A. B. - BOAS PRÁTICAS DE FABRICAÇÃO DENTRO DE FRIGORÍFICO. – UCB, Goiânia, 2009. Acesso em: 23 de Outubro de 2013. Disponível em: &lt;</a:t>
            </a:r>
            <a:r>
              <a:rPr lang="pt-BR" sz="1400" dirty="0">
                <a:latin typeface="Arial" pitchFamily="34" charset="0"/>
                <a:cs typeface="Arial" pitchFamily="34" charset="0"/>
                <a:hlinkClick r:id="rId7"/>
              </a:rPr>
              <a:t>http://qualittas.com.br/uploads/documentos/Boas%20Praticas%20de%20Fabricacao%20dentro%20do%20Frigorifico%20-%20Sheyla%20A.%20B.%20Brandao.pdf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</a:t>
            </a:r>
          </a:p>
          <a:p>
            <a:pPr indent="-285750" algn="just">
              <a:lnSpc>
                <a:spcPct val="16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ELFORMAR, Câmara Municipal do Porto.-  Guia de Boas Práticas e Segurança Alimentar. Acesso em: 27 de Outubro de 2013, Disponível em: &lt;</a:t>
            </a:r>
            <a:r>
              <a:rPr lang="pt-BR" sz="1400" dirty="0" smtClean="0">
                <a:hlinkClick r:id="rId8"/>
              </a:rPr>
              <a:t>http://www.cm-porto.pt/files/guia/files/geral.pdf</a:t>
            </a:r>
            <a:r>
              <a:rPr lang="pt-BR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pt-BR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0" y="1"/>
            <a:ext cx="9036496" cy="836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Referências Bibliográficas 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9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180030" y="7435"/>
            <a:ext cx="6761188" cy="1274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HIGIENE PESSOAL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Atestado de saúde para manipulador de alimentos.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Banhos diários.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Escovação dentária após refeições.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Não usar perfume.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Cabelos presos ou curto protegido por touca.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Barbas e bigodes aparados ou protegidos com máscara.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Não fumar nas dependências da indústria.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Não espremer espinhas.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Não mascar chicletes, fósforos e similares.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Não manusear dinheiro ou outros equipamentos, como celulares no local de expedição.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Não usar maquiagem.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Não usar anel, relógio, correntes, </a:t>
            </a:r>
            <a:r>
              <a:rPr lang="pt-BR" sz="2400" dirty="0" err="1" smtClean="0">
                <a:solidFill>
                  <a:schemeClr val="bg1"/>
                </a:solidFill>
              </a:rPr>
              <a:t>piercing</a:t>
            </a:r>
            <a:r>
              <a:rPr lang="pt-BR" sz="2400" dirty="0" smtClean="0">
                <a:solidFill>
                  <a:schemeClr val="bg1"/>
                </a:solidFill>
              </a:rPr>
              <a:t>  e etc.</a:t>
            </a:r>
          </a:p>
          <a:p>
            <a:pPr>
              <a:buFont typeface="Wingdings" pitchFamily="2" charset="2"/>
              <a:buChar char="v"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264657"/>
            <a:ext cx="5364088" cy="2008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itchFamily="34" charset="0"/>
              <a:buChar char="•"/>
            </a:pPr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Estética e asseio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085850"/>
            <a:ext cx="9144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218" y="5373216"/>
            <a:ext cx="906247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423" y="3356992"/>
            <a:ext cx="1125947" cy="115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65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403648" y="-6081"/>
            <a:ext cx="6336704" cy="1274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HIGIENE PESSOAL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>
                <a:solidFill>
                  <a:schemeClr val="bg1"/>
                </a:solidFill>
              </a:rPr>
              <a:t>No caso de secreção no ouvido e no nariz ( gripes, alergias) </a:t>
            </a:r>
            <a:r>
              <a:rPr lang="pt-BR" sz="2400" dirty="0" smtClean="0">
                <a:solidFill>
                  <a:schemeClr val="bg1"/>
                </a:solidFill>
              </a:rPr>
              <a:t> o funcionário deve comunicar </a:t>
            </a:r>
            <a:r>
              <a:rPr lang="pt-BR" sz="2400" dirty="0">
                <a:solidFill>
                  <a:schemeClr val="bg1"/>
                </a:solidFill>
              </a:rPr>
              <a:t>imediatamente o </a:t>
            </a:r>
            <a:r>
              <a:rPr lang="pt-BR" sz="2400" dirty="0" smtClean="0">
                <a:solidFill>
                  <a:schemeClr val="bg1"/>
                </a:solidFill>
              </a:rPr>
              <a:t>responsável </a:t>
            </a:r>
            <a:r>
              <a:rPr lang="pt-BR" sz="2400" dirty="0">
                <a:solidFill>
                  <a:schemeClr val="bg1"/>
                </a:solidFill>
              </a:rPr>
              <a:t>do </a:t>
            </a:r>
            <a:r>
              <a:rPr lang="pt-BR" sz="2400" dirty="0" smtClean="0">
                <a:solidFill>
                  <a:schemeClr val="bg1"/>
                </a:solidFill>
              </a:rPr>
              <a:t>estabelecimento.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S</a:t>
            </a:r>
            <a:r>
              <a:rPr lang="pt-BR" sz="2400" dirty="0" smtClean="0">
                <a:solidFill>
                  <a:schemeClr val="bg1"/>
                </a:solidFill>
              </a:rPr>
              <a:t>e </a:t>
            </a:r>
            <a:r>
              <a:rPr lang="pt-BR" sz="2400" dirty="0">
                <a:solidFill>
                  <a:schemeClr val="bg1"/>
                </a:solidFill>
              </a:rPr>
              <a:t>for o caso</a:t>
            </a:r>
            <a:r>
              <a:rPr lang="pt-BR" sz="2400" dirty="0" smtClean="0">
                <a:solidFill>
                  <a:schemeClr val="bg1"/>
                </a:solidFill>
              </a:rPr>
              <a:t>, deverá </a:t>
            </a:r>
            <a:r>
              <a:rPr lang="pt-BR" sz="2400" dirty="0">
                <a:solidFill>
                  <a:schemeClr val="bg1"/>
                </a:solidFill>
              </a:rPr>
              <a:t>procurar atendimento médico, assim </a:t>
            </a:r>
            <a:r>
              <a:rPr lang="pt-BR" sz="2400" dirty="0" smtClean="0">
                <a:solidFill>
                  <a:schemeClr val="bg1"/>
                </a:solidFill>
              </a:rPr>
              <a:t>como</a:t>
            </a:r>
            <a:r>
              <a:rPr lang="pt-BR" sz="2400" dirty="0">
                <a:solidFill>
                  <a:schemeClr val="bg1"/>
                </a:solidFill>
              </a:rPr>
              <a:t>, quem tiver febre não esclarecida, </a:t>
            </a:r>
            <a:r>
              <a:rPr lang="pt-BR" sz="2400" dirty="0" err="1">
                <a:solidFill>
                  <a:schemeClr val="bg1"/>
                </a:solidFill>
              </a:rPr>
              <a:t>diarréia</a:t>
            </a:r>
            <a:r>
              <a:rPr lang="pt-BR" sz="2400" dirty="0">
                <a:solidFill>
                  <a:schemeClr val="bg1"/>
                </a:solidFill>
              </a:rPr>
              <a:t>, vômito e lesões de pele, ferimentos nas </a:t>
            </a:r>
            <a:r>
              <a:rPr lang="pt-BR" sz="2400" dirty="0" smtClean="0">
                <a:solidFill>
                  <a:schemeClr val="bg1"/>
                </a:solidFill>
              </a:rPr>
              <a:t>mãos </a:t>
            </a:r>
            <a:r>
              <a:rPr lang="pt-BR" sz="2400" dirty="0">
                <a:solidFill>
                  <a:schemeClr val="bg1"/>
                </a:solidFill>
              </a:rPr>
              <a:t>e micose nas unhas. </a:t>
            </a:r>
            <a:endParaRPr lang="pt-BR" sz="2400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Estes </a:t>
            </a:r>
            <a:r>
              <a:rPr lang="pt-BR" sz="2400" dirty="0">
                <a:solidFill>
                  <a:schemeClr val="bg1"/>
                </a:solidFill>
              </a:rPr>
              <a:t>indivíduos, temporariamente, não poderão trabalhar na 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     área </a:t>
            </a:r>
            <a:r>
              <a:rPr lang="pt-BR" sz="2400" dirty="0">
                <a:solidFill>
                  <a:schemeClr val="bg1"/>
                </a:solidFill>
              </a:rPr>
              <a:t>de manipulação de alimentos. </a:t>
            </a:r>
          </a:p>
          <a:p>
            <a:pPr>
              <a:buFont typeface="Wingdings" pitchFamily="2" charset="2"/>
              <a:buChar char="v"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264657"/>
            <a:ext cx="5364088" cy="2008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itchFamily="34" charset="0"/>
              <a:buChar char="•"/>
            </a:pPr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Estética e asseio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29" y="5086197"/>
            <a:ext cx="813619" cy="142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100" y="5086197"/>
            <a:ext cx="1151699" cy="142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068799"/>
            <a:ext cx="721141" cy="142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086197"/>
            <a:ext cx="769586" cy="142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068849"/>
            <a:ext cx="1366208" cy="142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68799"/>
            <a:ext cx="1080120" cy="140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926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219224" y="-6081"/>
            <a:ext cx="6598866" cy="1274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HIGIENE PESSOAL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264657"/>
            <a:ext cx="5364088" cy="2008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itchFamily="34" charset="0"/>
              <a:buChar char="•"/>
            </a:pPr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Higiene das mãos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9" y="1815678"/>
            <a:ext cx="1793691" cy="174595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604" y="1668924"/>
            <a:ext cx="1920130" cy="222708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914" y="1863446"/>
            <a:ext cx="2082105" cy="181402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78" y="1660887"/>
            <a:ext cx="1976424" cy="221914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0" y="4372447"/>
            <a:ext cx="1809009" cy="2103064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406" y="4411884"/>
            <a:ext cx="2244282" cy="204589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 descr="https://encrypted-tbn1.gstatic.com/images?q=tbn:ANd9GcTu_iRAU3iuBxSnam7ctdWFj98wCZJH1_B121AeInQhI2NWjJX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00" y="4373096"/>
            <a:ext cx="1469702" cy="20846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://img2.mlstatic.com/dispenser-automatico-para-sabonete-liquido-modd-ktf-8627-a_MLB-O-4257676181_052013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411885"/>
            <a:ext cx="1862099" cy="1984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85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259632" y="-6081"/>
            <a:ext cx="6624736" cy="1274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HIGIENE PESSOAL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>
                <a:solidFill>
                  <a:schemeClr val="bg1"/>
                </a:solidFill>
              </a:rPr>
              <a:t>Chegar ao </a:t>
            </a:r>
            <a:r>
              <a:rPr lang="pt-BR" sz="2400" dirty="0" smtClean="0">
                <a:solidFill>
                  <a:schemeClr val="bg1"/>
                </a:solidFill>
              </a:rPr>
              <a:t>trabalho;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Utilizar </a:t>
            </a:r>
            <a:r>
              <a:rPr lang="pt-BR" sz="2400" dirty="0">
                <a:solidFill>
                  <a:schemeClr val="bg1"/>
                </a:solidFill>
              </a:rPr>
              <a:t>os </a:t>
            </a:r>
            <a:r>
              <a:rPr lang="pt-BR" sz="2400" dirty="0" smtClean="0">
                <a:solidFill>
                  <a:schemeClr val="bg1"/>
                </a:solidFill>
              </a:rPr>
              <a:t>sanitários; 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Tossir</a:t>
            </a:r>
            <a:r>
              <a:rPr lang="pt-BR" sz="2400" dirty="0">
                <a:solidFill>
                  <a:schemeClr val="bg1"/>
                </a:solidFill>
              </a:rPr>
              <a:t>, espirrar, ou assoar o </a:t>
            </a:r>
            <a:r>
              <a:rPr lang="pt-BR" sz="2400" dirty="0" smtClean="0">
                <a:solidFill>
                  <a:schemeClr val="bg1"/>
                </a:solidFill>
              </a:rPr>
              <a:t>nariz;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Fumar;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Recolher </a:t>
            </a:r>
            <a:r>
              <a:rPr lang="pt-BR" sz="2400" dirty="0">
                <a:solidFill>
                  <a:schemeClr val="bg1"/>
                </a:solidFill>
              </a:rPr>
              <a:t>o lixo e outros </a:t>
            </a:r>
            <a:r>
              <a:rPr lang="pt-BR" sz="2400" dirty="0" smtClean="0">
                <a:solidFill>
                  <a:schemeClr val="bg1"/>
                </a:solidFill>
              </a:rPr>
              <a:t>resíduos; 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Pegar </a:t>
            </a:r>
            <a:r>
              <a:rPr lang="pt-BR" sz="2400" dirty="0">
                <a:solidFill>
                  <a:schemeClr val="bg1"/>
                </a:solidFill>
              </a:rPr>
              <a:t>em </a:t>
            </a:r>
            <a:r>
              <a:rPr lang="pt-BR" sz="2400" dirty="0" smtClean="0">
                <a:solidFill>
                  <a:schemeClr val="bg1"/>
                </a:solidFill>
              </a:rPr>
              <a:t>dinheiro;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Houver </a:t>
            </a:r>
            <a:r>
              <a:rPr lang="pt-BR" sz="2400" dirty="0">
                <a:solidFill>
                  <a:schemeClr val="bg1"/>
                </a:solidFill>
              </a:rPr>
              <a:t>interrupção de </a:t>
            </a:r>
            <a:r>
              <a:rPr lang="pt-BR" sz="2400" dirty="0" smtClean="0">
                <a:solidFill>
                  <a:schemeClr val="bg1"/>
                </a:solidFill>
              </a:rPr>
              <a:t>serviço;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Iniciar </a:t>
            </a:r>
            <a:r>
              <a:rPr lang="pt-BR" sz="2400" dirty="0">
                <a:solidFill>
                  <a:schemeClr val="bg1"/>
                </a:solidFill>
              </a:rPr>
              <a:t>um novo serviço (manipular outro produto) </a:t>
            </a:r>
            <a:r>
              <a:rPr lang="pt-BR" sz="2400" dirty="0" smtClean="0">
                <a:solidFill>
                  <a:schemeClr val="bg1"/>
                </a:solidFill>
              </a:rPr>
              <a:t>;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Depois </a:t>
            </a:r>
            <a:r>
              <a:rPr lang="pt-BR" sz="2400" dirty="0">
                <a:solidFill>
                  <a:schemeClr val="bg1"/>
                </a:solidFill>
              </a:rPr>
              <a:t>de usar luvas. </a:t>
            </a:r>
          </a:p>
          <a:p>
            <a:pPr>
              <a:buFont typeface="Wingdings" pitchFamily="2" charset="2"/>
              <a:buChar char="v"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908720"/>
            <a:ext cx="896448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itchFamily="34" charset="0"/>
              <a:buChar char="•"/>
            </a:pPr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Frequência de Higienização das mãos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1729546"/>
            <a:ext cx="1008112" cy="1389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5164057"/>
            <a:ext cx="1015081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5" y="3359842"/>
            <a:ext cx="1008112" cy="1581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579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403648" y="-6081"/>
            <a:ext cx="6408712" cy="1274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HIGIENE PESSOAL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>
                <a:solidFill>
                  <a:schemeClr val="bg1"/>
                </a:solidFill>
              </a:rPr>
              <a:t>O uso de uniforme serve para minimizar a contaminação do alimento por cabelos, suor e </a:t>
            </a:r>
            <a:r>
              <a:rPr lang="pt-BR" sz="2400" dirty="0" smtClean="0">
                <a:solidFill>
                  <a:schemeClr val="bg1"/>
                </a:solidFill>
              </a:rPr>
              <a:t>o </a:t>
            </a:r>
            <a:r>
              <a:rPr lang="pt-BR" sz="2400" dirty="0">
                <a:solidFill>
                  <a:schemeClr val="bg1"/>
                </a:solidFill>
              </a:rPr>
              <a:t>contato da pele com os produtos manipulados.</a:t>
            </a:r>
          </a:p>
          <a:p>
            <a:pPr lvl="1">
              <a:buFont typeface="Wingdings" pitchFamily="2" charset="2"/>
              <a:buChar char="v"/>
            </a:pPr>
            <a:r>
              <a:rPr lang="pt-BR" sz="2000" dirty="0" smtClean="0">
                <a:solidFill>
                  <a:schemeClr val="bg1"/>
                </a:solidFill>
              </a:rPr>
              <a:t>Usar </a:t>
            </a:r>
            <a:r>
              <a:rPr lang="pt-BR" sz="2000" dirty="0">
                <a:solidFill>
                  <a:schemeClr val="bg1"/>
                </a:solidFill>
              </a:rPr>
              <a:t>proteção para cabelos e </a:t>
            </a:r>
            <a:r>
              <a:rPr lang="pt-BR" sz="2000" dirty="0" smtClean="0">
                <a:solidFill>
                  <a:schemeClr val="bg1"/>
                </a:solidFill>
              </a:rPr>
              <a:t>barba.</a:t>
            </a:r>
            <a:endParaRPr lang="pt-BR" sz="2000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pt-BR" sz="2000" dirty="0" smtClean="0">
                <a:solidFill>
                  <a:schemeClr val="bg1"/>
                </a:solidFill>
              </a:rPr>
              <a:t>Uso </a:t>
            </a:r>
            <a:r>
              <a:rPr lang="pt-BR" sz="2000" dirty="0">
                <a:solidFill>
                  <a:schemeClr val="bg1"/>
                </a:solidFill>
              </a:rPr>
              <a:t>de aventais, jalecos sem bolsos, de preferência branco, com mangas </a:t>
            </a:r>
            <a:r>
              <a:rPr lang="pt-BR" sz="2000" dirty="0" smtClean="0">
                <a:solidFill>
                  <a:schemeClr val="bg1"/>
                </a:solidFill>
              </a:rPr>
              <a:t>.</a:t>
            </a:r>
            <a:endParaRPr lang="pt-BR" sz="2000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pt-BR" sz="2000" dirty="0" smtClean="0">
                <a:solidFill>
                  <a:schemeClr val="bg1"/>
                </a:solidFill>
              </a:rPr>
              <a:t>Calça </a:t>
            </a:r>
            <a:r>
              <a:rPr lang="pt-BR" sz="2000" dirty="0">
                <a:solidFill>
                  <a:schemeClr val="bg1"/>
                </a:solidFill>
              </a:rPr>
              <a:t>comprida de cor clara, de preferência </a:t>
            </a:r>
            <a:r>
              <a:rPr lang="pt-BR" sz="2000" dirty="0" smtClean="0">
                <a:solidFill>
                  <a:schemeClr val="bg1"/>
                </a:solidFill>
              </a:rPr>
              <a:t>branco.</a:t>
            </a:r>
            <a:endParaRPr lang="pt-BR" sz="2000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pt-BR" sz="2000" dirty="0" smtClean="0">
                <a:solidFill>
                  <a:schemeClr val="bg1"/>
                </a:solidFill>
              </a:rPr>
              <a:t>O </a:t>
            </a:r>
            <a:r>
              <a:rPr lang="pt-BR" sz="2000" dirty="0">
                <a:solidFill>
                  <a:schemeClr val="bg1"/>
                </a:solidFill>
              </a:rPr>
              <a:t>calçado deve ser fechado, limpo de cor </a:t>
            </a:r>
            <a:r>
              <a:rPr lang="pt-BR" sz="2000" dirty="0" smtClean="0">
                <a:solidFill>
                  <a:schemeClr val="bg1"/>
                </a:solidFill>
              </a:rPr>
              <a:t>clara,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   </a:t>
            </a:r>
            <a:r>
              <a:rPr lang="pt-BR" sz="2000" dirty="0" smtClean="0">
                <a:solidFill>
                  <a:schemeClr val="bg1"/>
                </a:solidFill>
              </a:rPr>
              <a:t>antiderrapante </a:t>
            </a:r>
            <a:r>
              <a:rPr lang="pt-BR" sz="2000" dirty="0">
                <a:solidFill>
                  <a:schemeClr val="bg1"/>
                </a:solidFill>
              </a:rPr>
              <a:t>e não pode ser de couro </a:t>
            </a:r>
            <a:endParaRPr lang="pt-B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000" dirty="0" smtClean="0">
                <a:solidFill>
                  <a:schemeClr val="bg1"/>
                </a:solidFill>
              </a:rPr>
              <a:t>    (preferência </a:t>
            </a:r>
            <a:r>
              <a:rPr lang="pt-BR" sz="2000" dirty="0">
                <a:solidFill>
                  <a:schemeClr val="bg1"/>
                </a:solidFill>
              </a:rPr>
              <a:t>botas de borracha brancas </a:t>
            </a:r>
            <a:r>
              <a:rPr lang="pt-BR" sz="2000" dirty="0" smtClean="0">
                <a:solidFill>
                  <a:schemeClr val="bg1"/>
                </a:solidFill>
              </a:rPr>
              <a:t>).</a:t>
            </a:r>
            <a:endParaRPr lang="pt-BR" sz="2000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pt-BR" sz="2000" dirty="0" smtClean="0">
                <a:solidFill>
                  <a:schemeClr val="bg1"/>
                </a:solidFill>
              </a:rPr>
              <a:t>Aventais </a:t>
            </a:r>
            <a:r>
              <a:rPr lang="pt-BR" sz="2000" dirty="0">
                <a:solidFill>
                  <a:schemeClr val="bg1"/>
                </a:solidFill>
              </a:rPr>
              <a:t>de plásticos compridos e de cor clara, </a:t>
            </a:r>
            <a:endParaRPr lang="pt-BR" sz="20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de </a:t>
            </a:r>
            <a:r>
              <a:rPr lang="pt-BR" sz="2400" dirty="0">
                <a:solidFill>
                  <a:schemeClr val="bg1"/>
                </a:solidFill>
              </a:rPr>
              <a:t>preferência </a:t>
            </a:r>
            <a:r>
              <a:rPr lang="pt-BR" sz="2400" dirty="0" smtClean="0">
                <a:solidFill>
                  <a:schemeClr val="bg1"/>
                </a:solidFill>
              </a:rPr>
              <a:t>branco.</a:t>
            </a:r>
            <a:endParaRPr lang="pt-BR" sz="2400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v"/>
            </a:pPr>
            <a:r>
              <a:rPr lang="pt-BR" sz="2000" dirty="0" smtClean="0">
                <a:solidFill>
                  <a:schemeClr val="bg1"/>
                </a:solidFill>
              </a:rPr>
              <a:t>Protetoras </a:t>
            </a:r>
            <a:r>
              <a:rPr lang="pt-BR" sz="2000" dirty="0">
                <a:solidFill>
                  <a:schemeClr val="bg1"/>
                </a:solidFill>
              </a:rPr>
              <a:t>para uso em câmara fria de cores claras </a:t>
            </a:r>
            <a:r>
              <a:rPr lang="pt-BR" sz="2000" dirty="0" smtClean="0">
                <a:solidFill>
                  <a:schemeClr val="bg1"/>
                </a:solidFill>
              </a:rPr>
              <a:t>.</a:t>
            </a:r>
          </a:p>
          <a:p>
            <a:pPr lvl="1">
              <a:buFont typeface="Wingdings" pitchFamily="2" charset="2"/>
              <a:buChar char="v"/>
            </a:pPr>
            <a:r>
              <a:rPr lang="pt-BR" sz="2000" dirty="0" smtClean="0">
                <a:solidFill>
                  <a:schemeClr val="bg1"/>
                </a:solidFill>
              </a:rPr>
              <a:t>Uso de luvas.</a:t>
            </a:r>
            <a:endParaRPr lang="pt-BR" sz="20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908720"/>
            <a:ext cx="55081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itchFamily="34" charset="0"/>
              <a:buChar char="•"/>
            </a:pPr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Uso do uniforme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88" y="3284984"/>
            <a:ext cx="1251581" cy="323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0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3798" name="Picture 6" descr="http://1.bp.blogspot.com/-ZFkQ_d2wz-k/UK8p4lp_7TI/AAAAAAAAA5w/v2PZbW0P-UI/s640/FILETAGE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079"/>
            <a:ext cx="9144000" cy="702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199665" y="1628800"/>
            <a:ext cx="8507288" cy="53285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pt-BR" sz="2400" dirty="0">
                <a:solidFill>
                  <a:schemeClr val="bg1"/>
                </a:solidFill>
              </a:rPr>
              <a:t>Usar utensílios adequados para tocar em alimentos </a:t>
            </a:r>
            <a:r>
              <a:rPr lang="pt-BR" sz="2400" dirty="0" smtClean="0">
                <a:solidFill>
                  <a:schemeClr val="bg1"/>
                </a:solidFill>
              </a:rPr>
              <a:t>.</a:t>
            </a: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pt-BR" sz="2400" dirty="0" smtClean="0">
                <a:solidFill>
                  <a:schemeClr val="bg1"/>
                </a:solidFill>
              </a:rPr>
              <a:t>Manter </a:t>
            </a:r>
            <a:r>
              <a:rPr lang="pt-BR" sz="2400" dirty="0">
                <a:solidFill>
                  <a:schemeClr val="bg1"/>
                </a:solidFill>
              </a:rPr>
              <a:t>limpos e higienizados, todos os utensílios, equipamentos e instalações </a:t>
            </a:r>
            <a:r>
              <a:rPr lang="pt-BR" sz="2400" dirty="0" smtClean="0">
                <a:solidFill>
                  <a:schemeClr val="bg1"/>
                </a:solidFill>
              </a:rPr>
              <a:t> do estabelecimento industrial.</a:t>
            </a:r>
          </a:p>
          <a:p>
            <a:pPr>
              <a:buFont typeface="Wingdings" pitchFamily="2" charset="2"/>
              <a:buChar char="v"/>
            </a:pPr>
            <a:r>
              <a:rPr lang="pt-BR" sz="2400" dirty="0">
                <a:solidFill>
                  <a:schemeClr val="bg1"/>
                </a:solidFill>
              </a:rPr>
              <a:t>Manter rigorosamente limpos e sanificados as câmaras frias, freezers, túneis de </a:t>
            </a:r>
            <a:r>
              <a:rPr lang="pt-BR" sz="2400" dirty="0" smtClean="0">
                <a:solidFill>
                  <a:schemeClr val="bg1"/>
                </a:solidFill>
              </a:rPr>
              <a:t>congelamento </a:t>
            </a:r>
            <a:r>
              <a:rPr lang="pt-BR" sz="2400" dirty="0">
                <a:solidFill>
                  <a:schemeClr val="bg1"/>
                </a:solidFill>
              </a:rPr>
              <a:t>e geladeiras industriais. </a:t>
            </a:r>
          </a:p>
          <a:p>
            <a:pPr>
              <a:buFont typeface="Wingdings" pitchFamily="2" charset="2"/>
              <a:buChar char="v"/>
            </a:pPr>
            <a:endParaRPr lang="pt-BR" sz="24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v"/>
            </a:pP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908720"/>
            <a:ext cx="550810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itchFamily="34" charset="0"/>
              <a:buChar char="•"/>
            </a:pP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199665" y="271299"/>
            <a:ext cx="8744669" cy="12748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HIGIENE E USO DOS UTENSÍLIOS 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8" name="Picture 8" descr="foto de funcionário do Frigorífico VALP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95" y="3861048"/>
            <a:ext cx="3696408" cy="277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912956"/>
            <a:ext cx="936104" cy="143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7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56489" y="1340768"/>
            <a:ext cx="8119968" cy="4170259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  <a:outerShdw blurRad="50800" dist="50800" dir="5400000" sx="3000" sy="3000" algn="ctr" rotWithShape="0">
              <a:srgbClr val="000000">
                <a:alpha val="43137"/>
              </a:srgbClr>
            </a:outerShdw>
            <a:softEdge rad="114300"/>
          </a:effectLst>
        </p:spPr>
        <p:txBody>
          <a:bodyPr wrap="none" lIns="108000" tIns="45720" rIns="91440" bIns="45720">
            <a:prstTxWarp prst="textDeflate">
              <a:avLst>
                <a:gd name="adj" fmla="val 9063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pt-BR" sz="6000" b="1" cap="none" spc="0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BENEFICIAMENTO </a:t>
            </a:r>
            <a:r>
              <a:rPr lang="pt-BR" sz="6000" b="1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E</a:t>
            </a:r>
            <a:endParaRPr lang="pt-BR" sz="6000" b="1" cap="none" spc="0" dirty="0" smtClean="0">
              <a:ln w="22225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43000">
                    <a:schemeClr val="accent1">
                      <a:shade val="20000"/>
                      <a:satMod val="300000"/>
                      <a:lumMod val="65000"/>
                      <a:lumOff val="35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939800">
                  <a:schemeClr val="tx2">
                    <a:lumMod val="60000"/>
                    <a:lumOff val="40000"/>
                    <a:alpha val="55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pt-BR" sz="6000" b="1" cap="none" spc="0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PROCESSAMENTO</a:t>
            </a:r>
          </a:p>
          <a:p>
            <a:pPr algn="ctr"/>
            <a:r>
              <a:rPr lang="pt-BR" sz="6000" b="1" cap="none" spc="0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pt-BR" sz="5400" b="1" cap="none" spc="0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DO PEIXE</a:t>
            </a:r>
            <a:endParaRPr lang="pt-BR" sz="5400" b="1" cap="none" spc="0" dirty="0">
              <a:ln w="22225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43000">
                    <a:schemeClr val="accent1">
                      <a:shade val="20000"/>
                      <a:satMod val="300000"/>
                      <a:lumMod val="65000"/>
                      <a:lumOff val="35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939800">
                  <a:schemeClr val="tx2">
                    <a:lumMod val="60000"/>
                    <a:lumOff val="40000"/>
                    <a:alpha val="55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332656"/>
            <a:ext cx="9144000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6" y="781440"/>
            <a:ext cx="504947" cy="25456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71" y="792681"/>
            <a:ext cx="504947" cy="25456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92987"/>
            <a:ext cx="504947" cy="25456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92987"/>
            <a:ext cx="504947" cy="25456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92987"/>
            <a:ext cx="504947" cy="25456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88" y="781440"/>
            <a:ext cx="504947" cy="25456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3" y="792681"/>
            <a:ext cx="504947" cy="25456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792681"/>
            <a:ext cx="504947" cy="25456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81440"/>
            <a:ext cx="504947" cy="25456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5" y="781440"/>
            <a:ext cx="504947" cy="25456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13" y="4518677"/>
            <a:ext cx="2000180" cy="23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07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r.all.biz/img/br/catalog/650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914" y="5176058"/>
            <a:ext cx="2213497" cy="168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685800" y="476672"/>
            <a:ext cx="77724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PROCESSAMENTO</a:t>
            </a:r>
          </a:p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x </a:t>
            </a:r>
          </a:p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BENEFICIAMENTO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0" y="2564904"/>
            <a:ext cx="9036496" cy="4293095"/>
          </a:xfrm>
        </p:spPr>
        <p:txBody>
          <a:bodyPr>
            <a:normAutofit/>
          </a:bodyPr>
          <a:lstStyle/>
          <a:p>
            <a:pPr>
              <a:buBlip>
                <a:blip r:embed="rId4"/>
              </a:buBlip>
            </a:pPr>
            <a:r>
              <a:rPr lang="pt-BR" sz="2800" dirty="0" smtClean="0"/>
              <a:t>PROCESSAMENTO:  A carne do peixe é modificada em relação as suas condições naturais.</a:t>
            </a:r>
          </a:p>
          <a:p>
            <a:pPr>
              <a:buBlip>
                <a:blip r:embed="rId4"/>
              </a:buBlip>
            </a:pPr>
            <a:endParaRPr lang="pt-BR" sz="2800" dirty="0"/>
          </a:p>
          <a:p>
            <a:pPr>
              <a:buBlip>
                <a:blip r:embed="rId4"/>
              </a:buBlip>
            </a:pPr>
            <a:endParaRPr lang="pt-BR" sz="2800" dirty="0" smtClean="0"/>
          </a:p>
          <a:p>
            <a:pPr marL="0" indent="0">
              <a:buNone/>
            </a:pPr>
            <a:endParaRPr lang="pt-BR" sz="800" dirty="0" smtClean="0"/>
          </a:p>
          <a:p>
            <a:pPr>
              <a:buBlip>
                <a:blip r:embed="rId4"/>
              </a:buBlip>
            </a:pPr>
            <a:r>
              <a:rPr lang="pt-BR" sz="2800" dirty="0" smtClean="0"/>
              <a:t>BENEFICIAMENTO:  A carne continua com suas características naturais.</a:t>
            </a:r>
          </a:p>
          <a:p>
            <a:pPr>
              <a:buBlip>
                <a:blip r:embed="rId4"/>
              </a:buBlip>
            </a:pPr>
            <a:endParaRPr lang="pt-BR" sz="2800" dirty="0"/>
          </a:p>
          <a:p>
            <a:pPr>
              <a:buBlip>
                <a:blip r:embed="rId4"/>
              </a:buBlip>
            </a:pPr>
            <a:r>
              <a:rPr lang="pt-BR" sz="2800" dirty="0" smtClean="0">
                <a:hlinkClick r:id="rId5"/>
              </a:rPr>
              <a:t>Vídeo</a:t>
            </a:r>
            <a:endParaRPr lang="pt-BR" sz="2800" dirty="0" smtClean="0"/>
          </a:p>
        </p:txBody>
      </p:sp>
      <p:pic>
        <p:nvPicPr>
          <p:cNvPr id="1028" name="Picture 4" descr="http://img.21food.com/20110609/product/13064354241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905" y="3429000"/>
            <a:ext cx="1769517" cy="116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484784"/>
            <a:ext cx="8136904" cy="4968551"/>
          </a:xfrm>
        </p:spPr>
        <p:txBody>
          <a:bodyPr>
            <a:normAutofit/>
          </a:bodyPr>
          <a:lstStyle/>
          <a:p>
            <a:r>
              <a:rPr lang="pt-BR" sz="3600" dirty="0" smtClean="0">
                <a:latin typeface="ScriptC" pitchFamily="2" charset="0"/>
                <a:cs typeface="ScriptC" pitchFamily="2" charset="0"/>
              </a:rPr>
              <a:t>Introdução;</a:t>
            </a:r>
          </a:p>
          <a:p>
            <a:r>
              <a:rPr lang="pt-BR" sz="3600" dirty="0" smtClean="0">
                <a:latin typeface="ScriptC" pitchFamily="2" charset="0"/>
                <a:cs typeface="ScriptC" pitchFamily="2" charset="0"/>
              </a:rPr>
              <a:t>Conceitos;</a:t>
            </a:r>
          </a:p>
          <a:p>
            <a:r>
              <a:rPr lang="pt-BR" sz="3600" dirty="0">
                <a:latin typeface="ScriptC" pitchFamily="2" charset="0"/>
                <a:cs typeface="ScriptC" pitchFamily="2" charset="0"/>
              </a:rPr>
              <a:t>Boas Práticas de </a:t>
            </a:r>
            <a:r>
              <a:rPr lang="pt-BR" sz="3600" dirty="0" smtClean="0">
                <a:latin typeface="ScriptC" pitchFamily="2" charset="0"/>
                <a:cs typeface="ScriptC" pitchFamily="2" charset="0"/>
              </a:rPr>
              <a:t>Fabricação;</a:t>
            </a:r>
          </a:p>
          <a:p>
            <a:r>
              <a:rPr lang="pt-BR" sz="3600" dirty="0" smtClean="0">
                <a:latin typeface="ScriptC" pitchFamily="2" charset="0"/>
                <a:cs typeface="ScriptC" pitchFamily="2" charset="0"/>
              </a:rPr>
              <a:t>Beneficiamento e processamento do peixe;</a:t>
            </a:r>
          </a:p>
          <a:p>
            <a:r>
              <a:rPr lang="pt-BR" sz="3600" dirty="0" smtClean="0">
                <a:latin typeface="ScriptC" pitchFamily="2" charset="0"/>
                <a:cs typeface="ScriptC" pitchFamily="2" charset="0"/>
              </a:rPr>
              <a:t>Construções e Instalações;</a:t>
            </a:r>
          </a:p>
          <a:p>
            <a:r>
              <a:rPr lang="pt-BR" sz="3600" dirty="0" smtClean="0">
                <a:latin typeface="ScriptC" pitchFamily="2" charset="0"/>
                <a:cs typeface="ScriptC" pitchFamily="2" charset="0"/>
              </a:rPr>
              <a:t>Considerações finais.</a:t>
            </a:r>
            <a:endParaRPr lang="pt-BR" sz="3600" dirty="0">
              <a:latin typeface="ScriptC" pitchFamily="2" charset="0"/>
              <a:cs typeface="ScriptC" pitchFamily="2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-243408"/>
            <a:ext cx="9144000" cy="1738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Roteiro</a:t>
            </a:r>
            <a:endParaRPr lang="pt-BR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9440">
            <a:off x="7007962" y="418358"/>
            <a:ext cx="15906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8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908719"/>
            <a:ext cx="4800600" cy="596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3099868" cy="153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https://encrypted-tbn3.gstatic.com/images?q=tbn:ANd9GcT6mXJZVUMWLAf0UwEE0PPQVccmS_YZUr-r9NpTmFTvzVYysDspf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9925">
            <a:off x="6223546" y="1163640"/>
            <a:ext cx="2792548" cy="12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685800" y="2081"/>
            <a:ext cx="7772400" cy="1119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FLUXOGRAMA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Triângulo retângulo 1"/>
          <p:cNvSpPr/>
          <p:nvPr/>
        </p:nvSpPr>
        <p:spPr>
          <a:xfrm rot="5400000">
            <a:off x="38349" y="-38349"/>
            <a:ext cx="1077888" cy="1154586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riângulo retângulo 6"/>
          <p:cNvSpPr/>
          <p:nvPr/>
        </p:nvSpPr>
        <p:spPr>
          <a:xfrm rot="16200000">
            <a:off x="8032388" y="5748765"/>
            <a:ext cx="1077888" cy="1154586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6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157672"/>
            <a:ext cx="8640960" cy="4968491"/>
          </a:xfrm>
        </p:spPr>
        <p:txBody>
          <a:bodyPr>
            <a:normAutofit/>
          </a:bodyPr>
          <a:lstStyle/>
          <a:p>
            <a:pPr>
              <a:buBlip>
                <a:blip r:embed="rId4"/>
              </a:buBlip>
            </a:pPr>
            <a:r>
              <a:rPr lang="pt-BR" sz="2800" dirty="0" smtClean="0"/>
              <a:t>Consiste: colocação dos peixes em reservatório</a:t>
            </a:r>
          </a:p>
          <a:p>
            <a:pPr marL="0" indent="0">
              <a:buNone/>
            </a:pPr>
            <a:r>
              <a:rPr lang="pt-BR" sz="2800" dirty="0" smtClean="0"/>
              <a:t>com água corrente de alta vazão. </a:t>
            </a:r>
          </a:p>
          <a:p>
            <a:pPr>
              <a:buBlip>
                <a:blip r:embed="rId4"/>
              </a:buBlip>
            </a:pPr>
            <a:r>
              <a:rPr lang="pt-BR" sz="2800" dirty="0" smtClean="0"/>
              <a:t>Objetivo: Manter os peixes em jejum para limpeza do trato digestivo.</a:t>
            </a:r>
          </a:p>
          <a:p>
            <a:pPr>
              <a:buBlip>
                <a:blip r:embed="rId4"/>
              </a:buBlip>
            </a:pPr>
            <a:r>
              <a:rPr lang="pt-BR" sz="2800" dirty="0" smtClean="0"/>
              <a:t> </a:t>
            </a:r>
            <a:r>
              <a:rPr lang="pt-BR" sz="2800" dirty="0"/>
              <a:t>D</a:t>
            </a:r>
            <a:r>
              <a:rPr lang="pt-BR" sz="2800" dirty="0" smtClean="0"/>
              <a:t>evem permanecer 12 a 24 horas.</a:t>
            </a:r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516001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DEPURAÇÃO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9218" name="Picture 2" descr="http://s3.amazonaws.com/magoo/ABAAABms8AH-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45" y="4098069"/>
            <a:ext cx="277514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6363"/>
            <a:ext cx="4533641" cy="321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81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566599" y="16818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INSENSIBILIZAÇÃO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87" y="1493815"/>
            <a:ext cx="3143250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44" y="1311181"/>
            <a:ext cx="3359144" cy="2717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https://encrypted-tbn3.gstatic.com/images?q=tbn:ANd9GcTf8RsJ4Y9OQHaJGRocx0fTejJnFZCr-7D7xj3xR4yoNA1pKg8SY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0040"/>
            <a:ext cx="1658959" cy="165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003" y="4196657"/>
            <a:ext cx="4134451" cy="236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82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4427984" y="548680"/>
            <a:ext cx="4081650" cy="939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Ninja Naruto" pitchFamily="2" charset="0"/>
              </a:rPr>
              <a:t>  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rgbClr val="FA5332"/>
                </a:solidFill>
                <a:effectLst>
                  <a:glow rad="63500">
                    <a:srgbClr val="FF0000"/>
                  </a:glow>
                  <a:outerShdw blurRad="63500" dist="25400" dir="15600000" sx="103000" sy="103000" algn="bl" rotWithShape="0">
                    <a:schemeClr val="accent2">
                      <a:lumMod val="75000"/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SANGRIA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rgbClr val="FA5332"/>
              </a:solidFill>
              <a:effectLst>
                <a:glow rad="63500">
                  <a:srgbClr val="FF0000"/>
                </a:glow>
                <a:outerShdw blurRad="63500" dist="25400" dir="15600000" sx="103000" sy="103000" algn="bl" rotWithShape="0">
                  <a:schemeClr val="accent2">
                    <a:lumMod val="75000"/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336" y="3838135"/>
            <a:ext cx="3625180" cy="281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789040"/>
            <a:ext cx="3816423" cy="291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18220"/>
            <a:ext cx="8640960" cy="5107943"/>
          </a:xfrm>
        </p:spPr>
        <p:txBody>
          <a:bodyPr>
            <a:normAutofit/>
          </a:bodyPr>
          <a:lstStyle/>
          <a:p>
            <a:pPr>
              <a:buBlip>
                <a:blip r:embed="rId6"/>
              </a:buBlip>
            </a:pPr>
            <a:r>
              <a:rPr lang="pt-BR" sz="2800" dirty="0" smtClean="0"/>
              <a:t>A sangria é feita: secção da medula, corte das brânquias e introdução da ponta de uma faca no cérebro do peixe.</a:t>
            </a:r>
          </a:p>
          <a:p>
            <a:pPr>
              <a:buBlip>
                <a:blip r:embed="rId6"/>
              </a:buBlip>
            </a:pPr>
            <a:r>
              <a:rPr lang="pt-BR" sz="2800" dirty="0" smtClean="0"/>
              <a:t>Objetivo: </a:t>
            </a:r>
            <a:r>
              <a:rPr lang="pt-BR" sz="2800" dirty="0"/>
              <a:t>G</a:t>
            </a:r>
            <a:r>
              <a:rPr lang="pt-BR" sz="2800" dirty="0" smtClean="0"/>
              <a:t>arantir abate mais humanitário, rápido e eficaz.</a:t>
            </a:r>
            <a:endParaRPr lang="pt-BR" sz="2400" dirty="0" smtClean="0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9889"/>
            <a:ext cx="8051804" cy="551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49" y="1214148"/>
            <a:ext cx="5000669" cy="548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34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6" y="1916832"/>
            <a:ext cx="8016226" cy="3672408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5800" y="2081"/>
            <a:ext cx="7772400" cy="1119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LAVAGEM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45435"/>
          </a:xfrm>
        </p:spPr>
        <p:txBody>
          <a:bodyPr>
            <a:normAutofit/>
          </a:bodyPr>
          <a:lstStyle/>
          <a:p>
            <a:pPr>
              <a:buBlip>
                <a:blip r:embed="rId4"/>
              </a:buBlip>
            </a:pPr>
            <a:r>
              <a:rPr lang="pt-BR" sz="2800" dirty="0" smtClean="0"/>
              <a:t>Com água clorada</a:t>
            </a:r>
            <a:r>
              <a:rPr lang="pt-BR" sz="2800" dirty="0"/>
              <a:t>.</a:t>
            </a:r>
            <a:endParaRPr lang="pt-BR" sz="2800" dirty="0" smtClean="0"/>
          </a:p>
          <a:p>
            <a:pPr>
              <a:buBlip>
                <a:blip r:embed="rId4"/>
              </a:buBlip>
            </a:pPr>
            <a:r>
              <a:rPr lang="pt-BR" sz="2800" dirty="0" smtClean="0"/>
              <a:t>Objetivo: Reduzir a microbiota superficial do pescado.</a:t>
            </a:r>
          </a:p>
          <a:p>
            <a:pPr>
              <a:buBlip>
                <a:blip r:embed="rId4"/>
              </a:buBlip>
            </a:pPr>
            <a:endParaRPr lang="pt-BR" sz="2800" dirty="0"/>
          </a:p>
          <a:p>
            <a:pPr>
              <a:buBlip>
                <a:blip r:embed="rId4"/>
              </a:buBlip>
            </a:pPr>
            <a:endParaRPr lang="pt-BR" sz="2800" dirty="0" smtClean="0"/>
          </a:p>
          <a:p>
            <a:pPr>
              <a:buBlip>
                <a:blip r:embed="rId4"/>
              </a:buBlip>
            </a:pPr>
            <a:endParaRPr lang="pt-BR" sz="2800" dirty="0"/>
          </a:p>
          <a:p>
            <a:pPr>
              <a:buBlip>
                <a:blip r:embed="rId4"/>
              </a:buBlip>
            </a:pPr>
            <a:endParaRPr lang="pt-BR" sz="2800" dirty="0" smtClean="0"/>
          </a:p>
          <a:p>
            <a:pPr>
              <a:buBlip>
                <a:blip r:embed="rId4"/>
              </a:buBlip>
            </a:pPr>
            <a:endParaRPr lang="pt-BR" sz="2800" dirty="0"/>
          </a:p>
          <a:p>
            <a:pPr>
              <a:buBlip>
                <a:blip r:embed="rId4"/>
              </a:buBlip>
            </a:pPr>
            <a:endParaRPr lang="pt-BR" sz="2800" dirty="0" smtClean="0"/>
          </a:p>
          <a:p>
            <a:pPr>
              <a:buBlip>
                <a:blip r:embed="rId4"/>
              </a:buBlip>
            </a:pPr>
            <a:endParaRPr lang="pt-BR" sz="2800" dirty="0"/>
          </a:p>
          <a:p>
            <a:pPr>
              <a:buBlip>
                <a:blip r:embed="rId4"/>
              </a:buBlip>
            </a:pPr>
            <a:r>
              <a:rPr lang="pt-BR" sz="2800" dirty="0" smtClean="0">
                <a:hlinkClick r:id="rId5"/>
              </a:rPr>
              <a:t>Vídeo- Lavadora de peixes.</a:t>
            </a:r>
            <a:endParaRPr lang="pt-BR" sz="2800" dirty="0" smtClean="0"/>
          </a:p>
        </p:txBody>
      </p:sp>
    </p:spTree>
    <p:extLst>
      <p:ext uri="{BB962C8B-B14F-4D97-AF65-F5344CB8AC3E}">
        <p14:creationId xmlns:p14="http://schemas.microsoft.com/office/powerpoint/2010/main" val="385199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85800" y="2081"/>
            <a:ext cx="7772400" cy="11192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PESAGEM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45435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pt-BR" sz="2800" dirty="0" smtClean="0"/>
              <a:t>Objetivo: Realizar a pesagem dos peixes entregues.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3088"/>
            <a:ext cx="3048957" cy="41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059980"/>
            <a:ext cx="4892589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47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454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2800" dirty="0" smtClean="0"/>
          </a:p>
          <a:p>
            <a:pPr>
              <a:buClr>
                <a:schemeClr val="accent5">
                  <a:lumMod val="20000"/>
                  <a:lumOff val="80000"/>
                </a:schemeClr>
              </a:buClr>
            </a:pPr>
            <a:endParaRPr lang="pt-BR" sz="2800" dirty="0">
              <a:solidFill>
                <a:schemeClr val="bg1"/>
              </a:solidFill>
            </a:endParaRPr>
          </a:p>
          <a:p>
            <a:pPr algn="ctr">
              <a:buClr>
                <a:schemeClr val="bg1"/>
              </a:buClr>
            </a:pPr>
            <a:r>
              <a:rPr lang="pt-BR" sz="2800" dirty="0" smtClean="0">
                <a:solidFill>
                  <a:schemeClr val="bg1"/>
                </a:solidFill>
              </a:rPr>
              <a:t> Objetivo:  Retirada das escamas.</a:t>
            </a:r>
          </a:p>
          <a:p>
            <a:pPr marL="0" indent="0" algn="ctr">
              <a:buClr>
                <a:schemeClr val="bg1"/>
              </a:buClr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Manual </a:t>
            </a:r>
          </a:p>
          <a:p>
            <a:pPr marL="0" indent="0" algn="ctr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ou </a:t>
            </a:r>
          </a:p>
          <a:p>
            <a:pPr marL="0" indent="0" algn="ctr">
              <a:buNone/>
            </a:pPr>
            <a:r>
              <a:rPr lang="pt-BR" sz="2800" dirty="0" smtClean="0">
                <a:solidFill>
                  <a:schemeClr val="bg1"/>
                </a:solidFill>
              </a:rPr>
              <a:t>Mecânica</a:t>
            </a:r>
          </a:p>
          <a:p>
            <a:pPr marL="0" indent="0" algn="ct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sz="28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pt-BR" sz="2800" dirty="0">
              <a:solidFill>
                <a:schemeClr val="bg1"/>
              </a:solidFill>
            </a:endParaRPr>
          </a:p>
          <a:p>
            <a:r>
              <a:rPr lang="pt-BR" sz="2800" dirty="0" smtClean="0">
                <a:solidFill>
                  <a:schemeClr val="bg1"/>
                </a:solidFill>
                <a:hlinkClick r:id="rId3"/>
              </a:rPr>
              <a:t>Vídeo- </a:t>
            </a:r>
            <a:r>
              <a:rPr lang="pt-BR" sz="2800" dirty="0" err="1" smtClean="0">
                <a:solidFill>
                  <a:schemeClr val="bg1"/>
                </a:solidFill>
                <a:hlinkClick r:id="rId3"/>
              </a:rPr>
              <a:t>Descamador</a:t>
            </a:r>
            <a:r>
              <a:rPr lang="pt-BR" sz="2800" dirty="0" smtClean="0">
                <a:solidFill>
                  <a:schemeClr val="bg1"/>
                </a:solidFill>
                <a:hlinkClick r:id="rId3"/>
              </a:rPr>
              <a:t>.</a:t>
            </a:r>
            <a:endParaRPr lang="pt-BR" sz="2800" dirty="0" smtClean="0">
              <a:solidFill>
                <a:schemeClr val="bg1"/>
              </a:solidFill>
            </a:endParaRPr>
          </a:p>
        </p:txBody>
      </p:sp>
      <p:pic>
        <p:nvPicPr>
          <p:cNvPr id="1046" name="Picture 22" descr="http://images.quebarato.com.br/T440x/escamas+de+peixe+brancas+ubatuba+sp+brasil__714D99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86932"/>
            <a:ext cx="3240360" cy="24302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 noGrp="1"/>
          </p:cNvSpPr>
          <p:nvPr>
            <p:ph type="title"/>
          </p:nvPr>
        </p:nvSpPr>
        <p:spPr>
          <a:xfrm>
            <a:off x="0" y="332656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DESCAMAÇÃO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00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www1.tescoma.com/images/zbozi/preview_big_shop/6386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332" y="2347213"/>
            <a:ext cx="2602260" cy="130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uneb.br/files/2010/07/design_bahi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684">
            <a:off x="3599462" y="3592922"/>
            <a:ext cx="2349273" cy="156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cliqueagosto.com.br/UserFiles/Image/Tecnicas/preparar_peixe_inteiro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899">
            <a:off x="6300193" y="4006749"/>
            <a:ext cx="2448272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img2.mlstatic.com/escamador-peixe-limpeza-pesca-peixaria-restaurante-culinaria_MLB-F-2688069114_0520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96417"/>
            <a:ext cx="2300543" cy="138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jrpescanautica.com.br/ecommerce_site/arquivos7675/arquivos/1353944304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456" y="1273098"/>
            <a:ext cx="2448272" cy="157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bimg1.mlstatic.com/escamador-peixe-limpeza-pesca-peixaria-restaurante-culinaria_MLB-F-2688069573_052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185">
            <a:off x="230608" y="4149080"/>
            <a:ext cx="3060680" cy="245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2.gstatic.com/images?q=tbn:ANd9GcTNuC-Tds4tHaKxCY-KyGx9Z-hOe0mAuiGLrdLh3YrJT0vYYF5vDQ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952" y="5373216"/>
            <a:ext cx="1592241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static.mobly.com.br/p/Brinox-Faca-para-Peixe-Samurai-27-cm-0405-3755-1-produc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273098"/>
            <a:ext cx="244827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DESCAMAÇÃO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099197" y="68365"/>
            <a:ext cx="3451987" cy="1041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45435"/>
          </a:xfrm>
        </p:spPr>
        <p:txBody>
          <a:bodyPr>
            <a:normAutofit/>
          </a:bodyPr>
          <a:lstStyle/>
          <a:p>
            <a:pPr>
              <a:buBlip>
                <a:blip r:embed="rId11"/>
              </a:buBlip>
            </a:pPr>
            <a:r>
              <a:rPr lang="pt-BR" sz="2800" dirty="0" smtClean="0"/>
              <a:t>Manual</a:t>
            </a:r>
          </a:p>
        </p:txBody>
      </p:sp>
    </p:spTree>
    <p:extLst>
      <p:ext uri="{BB962C8B-B14F-4D97-AF65-F5344CB8AC3E}">
        <p14:creationId xmlns:p14="http://schemas.microsoft.com/office/powerpoint/2010/main" val="286068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60375" y="194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EVISCERAÇÃO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5" name="Espaço Reservado para Conteúdo 2"/>
          <p:cNvSpPr>
            <a:spLocks noGrp="1"/>
          </p:cNvSpPr>
          <p:nvPr>
            <p:ph idx="1"/>
          </p:nvPr>
        </p:nvSpPr>
        <p:spPr>
          <a:xfrm>
            <a:off x="341539" y="1094451"/>
            <a:ext cx="8640960" cy="910983"/>
          </a:xfrm>
        </p:spPr>
        <p:txBody>
          <a:bodyPr>
            <a:noAutofit/>
          </a:bodyPr>
          <a:lstStyle/>
          <a:p>
            <a:pPr>
              <a:buBlip>
                <a:blip r:embed="rId3"/>
              </a:buBlip>
            </a:pPr>
            <a:r>
              <a:rPr lang="pt-BR" sz="2800" dirty="0" smtClean="0"/>
              <a:t>Retirada das vísceras.</a:t>
            </a:r>
          </a:p>
          <a:p>
            <a:pPr>
              <a:buBlip>
                <a:blip r:embed="rId3"/>
              </a:buBlip>
            </a:pPr>
            <a:r>
              <a:rPr lang="pt-BR" sz="2800" dirty="0" smtClean="0"/>
              <a:t>Pode-se também retirar neste processo: as brânquias, as nadadeiras, a cabeça e as escamas.</a:t>
            </a:r>
          </a:p>
          <a:p>
            <a:pPr>
              <a:buBlip>
                <a:blip r:embed="rId3"/>
              </a:buBlip>
            </a:pPr>
            <a:r>
              <a:rPr lang="pt-BR" sz="2800" dirty="0" smtClean="0"/>
              <a:t>Realizado de forma manual ou mecânica (pouco utilizada).</a:t>
            </a:r>
          </a:p>
          <a:p>
            <a:pPr>
              <a:buBlip>
                <a:blip r:embed="rId3"/>
              </a:buBlip>
            </a:pPr>
            <a:r>
              <a:rPr lang="pt-BR" sz="2800" u="sng" dirty="0"/>
              <a:t>Importante </a:t>
            </a:r>
            <a:r>
              <a:rPr lang="pt-BR" sz="2800" dirty="0"/>
              <a:t>que acha classificação dos peixes eviscerados.</a:t>
            </a:r>
          </a:p>
          <a:p>
            <a:pPr marL="0" indent="0">
              <a:buNone/>
            </a:pPr>
            <a:endParaRPr lang="pt-BR" sz="2800" dirty="0" smtClean="0"/>
          </a:p>
        </p:txBody>
      </p:sp>
      <p:sp>
        <p:nvSpPr>
          <p:cNvPr id="6" name="Triângulo retângulo 5"/>
          <p:cNvSpPr/>
          <p:nvPr/>
        </p:nvSpPr>
        <p:spPr>
          <a:xfrm rot="5400000">
            <a:off x="38349" y="-38349"/>
            <a:ext cx="1077888" cy="1154586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Triângulo retângulo 6"/>
          <p:cNvSpPr/>
          <p:nvPr/>
        </p:nvSpPr>
        <p:spPr>
          <a:xfrm rot="16200000">
            <a:off x="8050076" y="5757889"/>
            <a:ext cx="1077888" cy="1154586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29" name="Picture 12" descr="filetagem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8"/>
          <a:stretch>
            <a:fillRect/>
          </a:stretch>
        </p:blipFill>
        <p:spPr bwMode="auto">
          <a:xfrm>
            <a:off x="6644804" y="4221088"/>
            <a:ext cx="1944216" cy="1794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2448272" cy="187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39" y="4509581"/>
            <a:ext cx="2983770" cy="2157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2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  <a:hlinkClick r:id="rId3"/>
              </a:rPr>
              <a:t>Vídeo-  Evisceração.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23" name="Picture 2" descr="http://www.brusinox.com.br/sprodutos_fotos/7540bfce33595f3a1703fda9094d4d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4" y="1077857"/>
            <a:ext cx="4480726" cy="3436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www.engelmac.com.br/images2/fotos/equip_peixes_19_01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61" y="3284984"/>
            <a:ext cx="4306804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51" y="1044800"/>
            <a:ext cx="4675612" cy="350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779" y="3284984"/>
            <a:ext cx="4331686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ítulo 1"/>
          <p:cNvSpPr txBox="1">
            <a:spLocks noGrp="1"/>
          </p:cNvSpPr>
          <p:nvPr>
            <p:ph type="title"/>
          </p:nvPr>
        </p:nvSpPr>
        <p:spPr>
          <a:xfrm>
            <a:off x="457200" y="16033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EVISCERAÇÃO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22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125760" y="1338310"/>
            <a:ext cx="8892480" cy="51870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tx1"/>
                </a:solidFill>
              </a:rPr>
              <a:t>O </a:t>
            </a:r>
            <a:r>
              <a:rPr lang="pt-BR" sz="2800" dirty="0">
                <a:solidFill>
                  <a:schemeClr val="tx1"/>
                </a:solidFill>
              </a:rPr>
              <a:t>pescado é o </a:t>
            </a:r>
            <a:r>
              <a:rPr lang="pt-BR" sz="2800" dirty="0" smtClean="0">
                <a:solidFill>
                  <a:schemeClr val="tx1"/>
                </a:solidFill>
              </a:rPr>
              <a:t>produto </a:t>
            </a:r>
            <a:r>
              <a:rPr lang="pt-BR" sz="2800" dirty="0">
                <a:solidFill>
                  <a:schemeClr val="tx1"/>
                </a:solidFill>
              </a:rPr>
              <a:t>de origem animal que mais rápido se deteriora, reduzindo o </a:t>
            </a:r>
            <a:r>
              <a:rPr lang="pt-BR" sz="2800" dirty="0" smtClean="0">
                <a:solidFill>
                  <a:schemeClr val="tx1"/>
                </a:solidFill>
              </a:rPr>
              <a:t>tempo necessário </a:t>
            </a:r>
            <a:r>
              <a:rPr lang="pt-BR" sz="2800" dirty="0">
                <a:solidFill>
                  <a:schemeClr val="tx1"/>
                </a:solidFill>
              </a:rPr>
              <a:t>a </a:t>
            </a:r>
            <a:r>
              <a:rPr lang="pt-BR" sz="2800" dirty="0" smtClean="0">
                <a:solidFill>
                  <a:schemeClr val="tx1"/>
                </a:solidFill>
              </a:rPr>
              <a:t>distribuição e a venda.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tx1"/>
                </a:solidFill>
              </a:rPr>
              <a:t>A </a:t>
            </a:r>
            <a:r>
              <a:rPr lang="pt-BR" sz="2800" dirty="0">
                <a:solidFill>
                  <a:schemeClr val="tx1"/>
                </a:solidFill>
              </a:rPr>
              <a:t>qualidade </a:t>
            </a:r>
            <a:r>
              <a:rPr lang="pt-BR" sz="2800" dirty="0" smtClean="0">
                <a:solidFill>
                  <a:schemeClr val="tx1"/>
                </a:solidFill>
              </a:rPr>
              <a:t>desse alimento pode </a:t>
            </a:r>
            <a:r>
              <a:rPr lang="pt-BR" sz="2800" dirty="0">
                <a:solidFill>
                  <a:schemeClr val="tx1"/>
                </a:solidFill>
              </a:rPr>
              <a:t>ser influenciada pela ausência de hábitos higiênicos dos manipuladores, superfícies contaminadas </a:t>
            </a:r>
            <a:r>
              <a:rPr lang="pt-BR" sz="2800" dirty="0" smtClean="0">
                <a:solidFill>
                  <a:schemeClr val="tx1"/>
                </a:solidFill>
              </a:rPr>
              <a:t>e </a:t>
            </a:r>
            <a:r>
              <a:rPr lang="pt-BR" sz="2800" dirty="0">
                <a:solidFill>
                  <a:schemeClr val="tx1"/>
                </a:solidFill>
              </a:rPr>
              <a:t>utensílios </a:t>
            </a:r>
            <a:r>
              <a:rPr lang="pt-BR" sz="2800" dirty="0" smtClean="0">
                <a:solidFill>
                  <a:schemeClr val="tx1"/>
                </a:solidFill>
              </a:rPr>
              <a:t>não sanificados</a:t>
            </a:r>
            <a:r>
              <a:rPr lang="pt-BR" sz="2800" dirty="0">
                <a:solidFill>
                  <a:schemeClr val="tx1"/>
                </a:solidFill>
              </a:rPr>
              <a:t>.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pt-BR" sz="2800" dirty="0" smtClean="0">
                <a:solidFill>
                  <a:schemeClr val="tx1"/>
                </a:solidFill>
              </a:rPr>
              <a:t>As </a:t>
            </a:r>
            <a:r>
              <a:rPr lang="pt-BR" sz="2800" dirty="0">
                <a:solidFill>
                  <a:schemeClr val="tx1"/>
                </a:solidFill>
              </a:rPr>
              <a:t>boas práticas </a:t>
            </a:r>
            <a:r>
              <a:rPr lang="pt-BR" sz="2800" dirty="0" smtClean="0">
                <a:solidFill>
                  <a:schemeClr val="tx1"/>
                </a:solidFill>
              </a:rPr>
              <a:t>fabricação </a:t>
            </a:r>
            <a:r>
              <a:rPr lang="pt-BR" sz="2800" dirty="0">
                <a:solidFill>
                  <a:schemeClr val="tx1"/>
                </a:solidFill>
              </a:rPr>
              <a:t>podem desta forma, agregar valor ao pescado minimamente manipulado, gerando também renda ao produtor/pescador e garantir segurança alimentar ao consumidor deste produto.</a:t>
            </a:r>
          </a:p>
          <a:p>
            <a:pPr algn="just"/>
            <a:endParaRPr lang="pt-B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0" y="0"/>
            <a:ext cx="9144000" cy="2008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Introdução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4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307974" y="1074738"/>
            <a:ext cx="8584505" cy="53785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Blip>
                <a:blip r:embed="rId4"/>
              </a:buBlip>
            </a:pPr>
            <a:endParaRPr lang="pt-BR" sz="2800" dirty="0" smtClean="0"/>
          </a:p>
        </p:txBody>
      </p:sp>
      <p:sp>
        <p:nvSpPr>
          <p:cNvPr id="19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1077856"/>
            <a:ext cx="8640960" cy="910983"/>
          </a:xfrm>
        </p:spPr>
        <p:txBody>
          <a:bodyPr>
            <a:noAutofit/>
          </a:bodyPr>
          <a:lstStyle/>
          <a:p>
            <a:pPr>
              <a:buBlip>
                <a:blip r:embed="rId4"/>
              </a:buBlip>
            </a:pPr>
            <a:r>
              <a:rPr lang="pt-BR" sz="2800" dirty="0" smtClean="0"/>
              <a:t>O peixe deve estar:</a:t>
            </a:r>
            <a:endParaRPr lang="pt-BR" sz="2800" dirty="0"/>
          </a:p>
          <a:p>
            <a:pPr>
              <a:buBlip>
                <a:blip r:embed="rId4"/>
              </a:buBlip>
            </a:pPr>
            <a:endParaRPr lang="pt-BR" sz="2800" dirty="0" smtClean="0"/>
          </a:p>
          <a:p>
            <a:pPr>
              <a:buBlip>
                <a:blip r:embed="rId4"/>
              </a:buBlip>
            </a:pPr>
            <a:endParaRPr lang="pt-BR" sz="2800" dirty="0"/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endParaRPr lang="pt-BR" sz="2800" dirty="0" smtClean="0"/>
          </a:p>
          <a:p>
            <a:pPr marL="0" indent="0">
              <a:buNone/>
            </a:pPr>
            <a:endParaRPr lang="pt-BR" sz="2800" dirty="0" smtClean="0"/>
          </a:p>
          <a:p>
            <a:pPr>
              <a:buBlip>
                <a:blip r:embed="rId4"/>
              </a:buBlip>
            </a:pPr>
            <a:r>
              <a:rPr lang="pt-BR" sz="2800" dirty="0" smtClean="0"/>
              <a:t>Com ou sem o filé.</a:t>
            </a:r>
          </a:p>
        </p:txBody>
      </p:sp>
      <p:pic>
        <p:nvPicPr>
          <p:cNvPr id="20" name="Picture 13" descr="filetagem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7446"/>
          <a:stretch>
            <a:fillRect/>
          </a:stretch>
        </p:blipFill>
        <p:spPr bwMode="auto">
          <a:xfrm>
            <a:off x="6092111" y="1793752"/>
            <a:ext cx="2629968" cy="166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FI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r="15205" b="11249"/>
          <a:stretch>
            <a:fillRect/>
          </a:stretch>
        </p:blipFill>
        <p:spPr bwMode="auto">
          <a:xfrm>
            <a:off x="455171" y="1645270"/>
            <a:ext cx="2639938" cy="179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69" y="1598653"/>
            <a:ext cx="2500514" cy="1808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26284" y="4065978"/>
            <a:ext cx="1293024" cy="2755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ítulo 1"/>
          <p:cNvSpPr txBox="1">
            <a:spLocks/>
          </p:cNvSpPr>
          <p:nvPr/>
        </p:nvSpPr>
        <p:spPr>
          <a:xfrm>
            <a:off x="457200" y="16033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DESPOLPAGEM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0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Espaço Reservado para Conteúdo 2"/>
          <p:cNvSpPr txBox="1">
            <a:spLocks/>
          </p:cNvSpPr>
          <p:nvPr/>
        </p:nvSpPr>
        <p:spPr>
          <a:xfrm>
            <a:off x="307974" y="1074738"/>
            <a:ext cx="8584505" cy="537859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Blip>
                <a:blip r:embed="rId4"/>
              </a:buBlip>
            </a:pPr>
            <a:endParaRPr lang="pt-BR" sz="28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98021"/>
            <a:ext cx="4120009" cy="533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54" y="1118363"/>
            <a:ext cx="3623325" cy="533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4797152"/>
            <a:ext cx="2020908" cy="14565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ítulo 1"/>
          <p:cNvSpPr txBox="1">
            <a:spLocks/>
          </p:cNvSpPr>
          <p:nvPr/>
        </p:nvSpPr>
        <p:spPr>
          <a:xfrm>
            <a:off x="457200" y="160337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DESPOLPADEIRA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07975" y="6253693"/>
            <a:ext cx="4162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3200" dirty="0" smtClean="0">
                <a:hlinkClick r:id="rId8"/>
              </a:rPr>
              <a:t>Vídeo- </a:t>
            </a:r>
            <a:r>
              <a:rPr lang="pt-BR" sz="3200" dirty="0" err="1" smtClean="0">
                <a:hlinkClick r:id="rId8"/>
              </a:rPr>
              <a:t>Despolpadeira</a:t>
            </a:r>
            <a:r>
              <a:rPr lang="pt-BR" sz="3200" dirty="0" smtClean="0">
                <a:hlinkClick r:id="rId8"/>
              </a:rPr>
              <a:t>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13419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6" descr="http://linakelly.com.br/wp-content/uploads/2013/01/interroga%C3%A7%C3%A3o.-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66" y="77876"/>
            <a:ext cx="1758860" cy="17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://linakelly.com.br/wp-content/uploads/2013/01/interroga%C3%A7%C3%A3o.-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46026">
            <a:off x="6496563" y="3997710"/>
            <a:ext cx="269557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://linakelly.com.br/wp-content/uploads/2013/01/interroga%C3%A7%C3%A3o.-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399" y="2551381"/>
            <a:ext cx="1758860" cy="17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2.bp.blogspot.com/_9EY8LT6tMr4/TD04Kr6Um6I/AAAAAAAAAok/vyRbmgO4OjI/s1600/interrogacao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7829">
            <a:off x="539332" y="645645"/>
            <a:ext cx="1957403" cy="217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http://www.webhousedesign.com.br/img/interrogac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72724">
            <a:off x="5914987" y="507696"/>
            <a:ext cx="1143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://www.webhousedesign.com.br/img/interrogac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1" y="2551381"/>
            <a:ext cx="1143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ww.webhousedesign.com.br/img/interrogac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71809">
            <a:off x="5609811" y="4791601"/>
            <a:ext cx="114300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2.bp.blogspot.com/_9EY8LT6tMr4/TD04Kr6Um6I/AAAAAAAAAok/vyRbmgO4OjI/s1600/interrogacao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56" y="4848675"/>
            <a:ext cx="1574557" cy="174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2.bp.blogspot.com/_9EY8LT6tMr4/TD04Kr6Um6I/AAAAAAAAAok/vyRbmgO4OjI/s1600/interrogacao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554">
            <a:off x="6975799" y="1873281"/>
            <a:ext cx="1901054" cy="211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34522" y="1325866"/>
            <a:ext cx="2553196" cy="3459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8" name="Picture 4" descr="http://acritica.uol.com.br/amazonia/Embalagem-provisoria-hamburguer-amazonicos-tambaqui_ACRIMA20110103_0062_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51" y="2242503"/>
            <a:ext cx="2223398" cy="132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6" descr="data:image/jpeg;base64,/9j/4AAQSkZJRgABAQAAAQABAAD/2wCEAAkGBxISEhUUExMVFBQUGBgVFhUUEhwUFRgbGBIWFhYTFxgaHyggGRoxGxcYITEhJSkrLi4uGB8zODMtNygtLisBCgoKDg0OGxAQGywmICYsLCwsNC8sLCw0NiwsLDQsLCw0LCwtLCwuLCw0NCwsLDAsLC0sLCwsLCwsLCwvLCwsLP/AABEIARMAuAMBEQACEQEDEQH/xAAbAAEAAgMBAQAAAAAAAAAAAAAABAUCAwYBB//EAD0QAAEDAgQDBQcDAgQHAQAAAAEAAhEDIQQSMUEFIlEGE2FxgRQykaGxwdEjQvAzUkOC4fEWJFNUYpKiRP/EABsBAQACAwEBAAAAAAAAAAAAAAABAwIEBQYH/8QANREAAgEDAgQDBgUEAwEAAAAAAAECAxEhBDEFEkFRImFxE4GRobHwFDJCwdEGI+HxM1JiFf/aAAwDAQACEQMRAD8A+4oAgCAIAgCAIAgCAIAgCAIAgCAIAgCAIAgCAIAgCAIAgCAIAgCAIAgCAIAgCAIAgCAIAgCAIAgCAIAgCAIAgCAIAgCAIAgCAIAgCAIAgCAIAgCAIAgCAIAgCAIAgCAIAgCAIAgCAIAgCAIAgCAIAgCAIAgCAIAgCAIAgCAIAgCAIAgCAIAgCAIAgCAIAgCAIAgCAIAgPJQHqAIAgCAIAgCAIAgCAIAgCAIAgCAIAgCAIAgCAiYsX9PuUBoEj3SR5afDRCLErDYjNY2d8j4hSDPEVS1shpcdgIHzMADzWE5OKulczhFSdm7Efh9Su4u71jGC2UNdmO8kn4bKqjKtJv2iS7Wd/v4FlWNJJezbffoYca41QwjA+u/KCYaILnOPRrRcqydSMFeRlptLV1EuWmr/AH3PeD8WpYphfSzQ1xY4PpuY4OABIIcBs4fFITU1dEajTToSUZ2yr4aePcT1mUBAEAQEHH8VpUX0qbyQ+u4tpgNJkiJ00F9SsZTUWk+pfS09SpGU4rEVdm3EYiDlbrudh/qszXI5E6kk+P4UE2N+D1KAlIAgCAIAgCAIAgImL19PuUBpQGuqSBmGrb/kfBSiGc7ju0jG8U7nEPFLD0qeZmY5WOquDHNe46QGlwE2DmzrC1JVUq3LLZfU7lLQyloPaUlecnm26jlWXyv5eVzbxfta6tUZh+GltWs4gvqxmpU2buJ0Pp9YCmdbmfLTyzGhw5U4OtrLxitls2/v7sR+1tCrTx+DxL6dSvQpNLXd1Tzua+Hc5aPEsP8Ak8gcaqaqRk1dIs0E4T0lWjGSjKXd2xjF/iveQ+01Z9aux1bD4o4U0HOp0WU3hzq2YtaKop3a7KAROlvFY1W5Su07W+ZdooxpUnGnOHPzJNtrEfK/n23+BUxVbUwlDF+0VDQw731KdHO+o41HvyUXFlxyhgJmNpuq8pxjK+F0NvwShVq0OVc0kk3ZJWSvLPnf6m+lw3E02YOjiqeIfhz3tR9KjmfzEnuqL3NNgLG5A5j0tkoSSjGSds/4RXKvRnKrVoSip+FJuyx1kr/fxMMPgcQ3CUO9Zie5q4mo7FMaKhqhoytpsP7zT5XEnxB1hQoz5Fe9r5Mp1aL1E+Rx5lBKDdrX3b7XJPG8JFRrPZ8U7CDDF2GosbVM1nukCpBzNcMxs73QB5LKcc2s7WxvuVaapeDlzwVTntJvl/Kl06P3bkvguBxAxWDGIa93seFqVHPcCW53uI7rPo5wYWbn3fBZU4T54qXRFGrr0Vpq0qTXjmlbySve29m7nX0tL6m58yt1nnkbJUEm/CalASkAQBAEAQBAEAQETF6+n3KA0oDwiRHVAVvEeH4etl9pwwqFoyh496OhIIMeErGdKE8tF9DW19OrU5NL76E3htTCUG5KTG0hqQ2mWyepIFz4rKNNRVoorq6mdZ81STb8yaOIUf8AqM9XAfVTysr5kZjGU/8AqM/9x+UsxdEWjh8Myq+s0sFWoAHvz3IaAALmBpssVBJuVi6WonKmqbfhWy9SQ7iNEa1aY86jfyoc4rdlRpfxnDD/ABqdujwfosHWpr9S+JNmRqnaXDDR5d4NY4/aFXLWUY7yJUJPoQcV2kD5axhANiXmJBtAAn6rUnxalF4VyxaeTRLw2JDhb4Leo14Vo80GVyg4uzJAKuMSRg9T5ICWgCAIAgCAIAgCAiYvUeX5QGlAEABQGLmg7BAaXUW/2j4KbsiyNL6DP7Ql2OVFbjmsNmgXt5ri8Q17v7Om/U2aNBbtFTVYJ08DA9ZXDdeo3lm2qcV0MzSaWnSx23tf+eCh1JdyVFLoY1KNxAAk23NljdslYPSNOtzJWJkbqGLyEbH6ytihXnRmpRK5wUlZnQ4fEhwnfcL1lCvGtDmic6cXF2ZZYLU+SuMSYgCAIAgCAIAgCAi4rX0+5QGhAYkoDyUBrrV2tBLiABckmAPMlSk27IhtJXZFpcRpPEsqNeBu1wcPksar9l/yY9cEU5RqZg7+mSHisdOlvFcbV8RvG1N28zcp0erK173HTUfKd/LRcF5ZtmEQTe2snWd/uoasLnlwRzeYERPnvooVyQ8ObeY3iJ+ayxYHtR+tiTYX36LHckxNnemlrc1wAmSCw4XWuIJIP+q63CqrjU5O5r6iN1c6jAany+69IaJNQBAEAQBAEAQBARMYb+n3KAh1sQ1glxjX5KmvqKdFXmzKMHLYrKvFSdGx6rmvivaPzL1p/M0u4i/qB6dbRdUvidTyMvYI5fjvEBUxNGnVM0oLiDZpccwGYeED4rsaKtqKnD61ajmonZWWbKzdvOzfwwcrWezWsp0qv5Gr+V8pX++puOGZQFapRgchJ/tBY1x08/ouNHiFXXzo0K+VzrPVqTS3N6Wlp6SFSrSVny7dMJs18Hxjq1IOe8F15FmkgOImB6KvjWjjptVONOLUFa27WUnu/f1MuGal1tPGU2nJ37dHbY3Di9Jr8mduYmIgkTpGbSZVUeEayVB11B8tr9L272ve3u9CyXENOqvsubN7e/tfYzx2NpUgO8dAItaZ8IHlqqtHoNRq21Rje2+y+bsZ6jV0dOr1JWuZUOIU62bu3Zi2CbEa+PxTVaDVaXldaNubbKe3o2RQ1dGvdU5XtvuVHZ7FhmHc+q+2c3cSTo3TfVdzj+klW4hGjp4Z5FhWXV+iXQ5nCNQqeklVrSxzPLz0Rfd5oQbEW3iRqvLyTjJxas0d1NSV0Y1hlv8AHy6qY9iDdgah2tfTTaytoTdOqnfqYzV4nYcMdPw+69mnfJzCwQBAEAQBAEAQBAQOIOgydmz9VhUmoRcn0JSu7HM1arjLjJnQTFp1Xka1adR88+v0OjGCWEQa9eW6wfrcrXu2WWsamje4sdToSN/gfVZEEHjHC2127hw907eR8NPJdXhXFp6Go3a8Huv3Xmvnt2a5/EOHx1cLXtJbP9vQqcDinezV2P1pjJ5ZpEfEFd3V6Oj/APT01ajtUfN714r+/BytPqaj0ValV3grfHFvcb6dJtHC940AVHUxfV3M4CfDUH0WtWqVddxb8LUk3TU3jp4V+9n8TYpxhpeH+3grTcVnrn7+RqwWENVlBoYWNZzve62Ykzyzr5rZ1usp6OtqaspqU5rljFZsljxdFbt69yjS6eeop0acYtRi+Zt4u98d79zdgqodXr1HWFJuUb5dZP8A8n4rU1VOVLh2n01P81V3fne1vqvgbFCpGpra1ae1NWXlvf6P4mPZt8Uq9SAPeM9IbMDwuVd/UMb6zTUL32Xxkl+xXweSWnrVrWy/kr/uQ+AhtV1Om8SymHPDdnuLtT1gbeBXS47OppKVTUUfzScYt9Yxt082/quyNHhahqJwo1PyxTkl0bv9/BnYMAEXAAsBsPL4aL56227t5PXpJKyMHjWTbf4IgY0YF9S6/wAgskQdhwCpI9PuvX6Spz0Yy8jm1FaTRbrZMAgCAIAgCAIAgKjjr4HmAPmVo8QqclF+eC2iryOZr6xf0svLVPzHQjsRG2uRI0J8evxWO6JNtQG06kTqb+ATmbFioZRxVOpUyBlRrznhzoLZ0nwgAb6DRegdbhmp09NVnKE4RUXZXvb3Pd3ebb5ucdU9dQqzdNKUZO+Xa33t7uhmzgzu5qtLgalWXuI0kmRA/tB+6wqcZj+Mo1IRap0laK62tZv1t9NzOPDn+HqQk/HPLfS+/wADDD8HeaTqdR4L3NDGgaNDTLfMzE+ACzr8Zow1sK2ng1FScpX3k5Kz72stvNswp8OqS00qVaWWklbZJZX+fcYYKhiQGU3OYGtgZmyXEN/b0HSU1mr4ZKpLUU4ylOWbOyim+r6vva7VydNp9dGEaU3FRXVXu0unbyuY0+DPFapLgKTyHub+4w7MGeUn4K2pxqg9HSSi/bQjyxfRXVnLzdtuzK4cMqrUTfMvZyd33eb29L7+Rrw/BazadRuZsOzZGzaXQ0ucY1y2jxKvr8d0lWvSqcjurcztm0btRWf+2W/JFdLheop0qkOZWd+VeuG3jtsba3A3tp0e7cG1af7v2mZc68dZ+JVNPjtKWor+3i5UqnTrhWXVbrzw0rGc+FVFRpeyklOHX1y+n7bFzQp5WNzHMdS4/uJsQANLnRecr1IVKkpQjyrouy7fy+rydmlCUYJSd31fmCwEiRYSTePLQqpSsWGOYghukG3Q/dZWuiDquzbru8p+a9NwqblQt2ZoahWkXq6ZQEAQBAEAQBAEBSdoNR6fUrmcUV6cV5l9DdnMVyZkCB11/wB99V5lu+5vrY9wuGzSNBYSTYEugEnYyraWnqVpctNGMpqOWeY5woPDXPBJMZhcSfPz1W9PhNaCvFp+X+/8FK1EHueU2x7vS3lbdc1xaupYsX3ItfGgPawHVxa4wQIFNzjDtDcNnWJW7T0M3RlVkuiccq+ZqKut7PNsZtg1Z6qKqxpx7tPD6Rb32xi/Y2YPENqSWmYImQWG4tYjQxYrW1Olq0Lc6Wb7NPK3V03ldVui6lXhVvy/RrfZ56PoyNSxFTkcSzK92QANLXD3oM5oJte30XRraTS/3KdPm5oRUrtpp7XVrJrfGXnBqwr1rxlNx5ZNrZp9et3fbODazFhw5XCczdWGYJ5SJ1BixFlry0NSk2qkektmsOKu772axdblsdVCa8D6rdPZvp69HsbRxCnBdJ0BjKZ5iWgQBqSDbVVfgK6nyuObtZat4Vdu97WSafNt5mf4qly3v0T2fXC977bm2iQ5oc02d1ERBuIOmkLXq050puE1n+cpprDTWU0W05xnHmjt9/M8a3TpOiruWHrm2nUzpNypSIua3AGL3O/rMGVl0IOn7MaunWPuvR8JjamzR1D8R0C6xrhAEAQBAEAQBAUXaPVv83XK4pflj6mxp92c3iIFt9LD5Febksm8maMZ3ppOZTAJc5jwM0aOMEzsN11+F14wm4P9VjW1Ebq/Y5jGmtWrMaIcXGffA93mNz5Lt1K0KcHOWxqqDbsjq8KCGgHYAO6ST+bLyuqqqtUdRdWb8I8qSKuphHkd2QYzVDntH6jKsQNbF97bLp0tTRp/3+a75aS5bO94ShfNrWajdZ69LZ51TT1J/wBq2Lzd8fqUrdb4crMkYGgQSS17Ccol1TOTGY9SMt7HXVa3EK0ZxjCMovMn4Y8qzZK+E3J2z0WFdmxpKbi3JxawlmV9r+bxnHXfAw2AY1s5Gioc4J1IzOdcehWeq4nVnVSU26acXbZeG37rqRR0cIwu4pSd8+tyNhcK8QS1wLSwc1TNOV0uyibCB4G+iv1GspPmipRal7R+GHLvGy5sX5n13StuVUdPNWbi1bl3lfZ3ds7dtm+wbgqgaZabuFUhrg10kkOYCDqBedzNwsnraDmkpbQdNcybVlZxm1Z4bumrXStjBitNVUX4d5KeHZ3e8b+W6d7N3yTcHSytuCCS4wXZiAT+49eq5OtqqpV8LTSSWFyrC6LGOixdo39NBwp2atlvLu8vq+/ck1CI0/PmtNGwYvMTGh/Gqyvcix40QR8uhQHT9mW3ceo+4Xp+ExtRv3f0NDUPxWL9dQ1wgCAIAgCAIAgKTtDq3yn6rm8SaVNLqX0F4jmCbnW1410N/JeZZvmmrwwYggPc5rGy90FzQ4BpOQ5bub4RchdDhceatbyKq0U45K7ifDaFJ7K9MinBMikLhrXFhzAiLgEfOxuuxVo89Jxw7mChHm8KtYtQ6bxMG8iNNfNeYSLzKdf5b4qXJEWPHP8Aj4DZY4sSevMzH83/AAsWyUjze/n9PylweAE3+cbrFslGM3gfhMWJsexH38FAPWkiLiDYyNfXZMAwYRmgTbQyfC4WVmGdb2fi/l9wvX6C34eNjl1vzsuluFYQBAEAQBAEAQFJ2gF2/wA6rl8TV4R9f2L6G7OC7UccGGsCDUcCebRrdM5A10sPwuLp9K6rzsbt+xVYbtBWZhaWLLH1WOqup1WNMOLCHsa47SHgECw5ttV3NNpYUm0upjUUo7ZZH4fxR2Je8Np1KWHpMygPMy4mwIlwkAE6k3utlxSIjz81pK1jPh3a1wqupVwA5jnNJbYOAJBcBsdyP9lxa/DvZXcHf1LZI6yjA6G0N3EG/rabrm8t9kY5NultP59VU3fYkwqOttJ+Px+ahLN2ZGAN4nQdDY7BS2LGc3EG2vh6/NYkjvLzpPqNdVFiQ6S652BMbR9VN8EHj3QbQG2kEx6qbXBjgajXlzmkZQS0TfQwY6jQqxwcbJkM67gDI+H3C9boqfJQivvJzKrvNlytorCAIAgCAIAgCApe0Ey3zH3XL4o2oRttcv09rv0Pg/bGk9+IfUu7vKndtAEzl5WtaB5Cw3Kw0clyKHVL6nQhHNzrcFwjGcNw4FUNcx3O5rSf05iWl40uRfQE6nfr09E6kbqSv2f8nN1HE4055i+Xuv47FYeI16xy0aJIn+5zm66F7tR5enVZLQyi/E0YriUJrwRZ0HZvs9h31v8AmKNN9U0g9xIP9TMRUd6mVzp39o4yN2VRygpROl/4apOcCz9JoAGVrOWweAR0PP8AJLJbFcKskZ8eZlewNAv6Cx6eq4/EoRXLbzLKLbvcrBA1Gsz01XLsX3NbWEWnX+RKSsEVFbGFtTE3zFjG5KcgAwxrpyzI5n3NhcCbW21TUoU/N5fv/wAbZMrEavVxFWm8Bha41ZbmzMLQ1uYNvsSxotY546lWRjRpzV3i3k98fu/NW9w2MTSx1Uu5u7kuEOdAAcxmXLkEG5d5Re6yUtLBLrtt6vv7hgz/AOGzUaO8qTyuBIaXuh1MMu4kSRcAxoTa4iFrVF+Ffts77efXPbI5rHQ8Nw4bytECZiAAJ2bGyopXrVIp+hXUlZNnZ8KbHw/C9jFWVkcplkpAQBAEAQBAEAQFTxxkjyEj5rT19JToO/TJbRlaaPnmF4dkxTXFucte6pRaSY7xjHw0A2zFrg4CxJAXJ4fN/iU7Y2eOj2ffDNzUSfsmonW9j8RWr0O9xDS01Kk02hvMGA8veAjlJLSdiJA1Xpqj2scqmtzLtDQLGVDSaMwGaIgE+cKYO7ElaJzPZviPeVKFZwLM4rscDqCyq6QubqFasb9J3oFx7VSBJOLe1ry4hoBBaHSYJ1gEekgWQJPsbeLYplRjHslwBLb2M5A6/X/Rcvicf7afmWUlZ2ZXOna0x47SVxLmxY8cdT0g/VT0IPWNOvgJI3solJbE2Kfj/EX0yym33nXOxA0t0JM32AK7/AeFw1c3Uqflj07v+Ecji3EHpoqMPzP5IjN4JVc3vIbOv9MHxmTznzle4VKjFezVvTp8DzHNqJf3f9mXBuIONU0n7iG3mC0AkEm5Ecw9QvJ8e4VToR9vSVlezXrs/I7/AAjiM6z9lU3tdP6o6zhtGXj7aLlcLpqVZN9Dr6iVonU4EX9PwvTGgTkAQBAEAQBAEAQEHiTZ+H5USSkmmSnY5XE0m8wc3MwwHiSDLTLXtcLteDcH/SPMRrPS1XdXtg6HLzpNEF3EMVQcHNzVmzJeCGvI27wXDnaiYAsPIblPXTm7xdl2ef8ARg6MLbZIfFO11Z7i1rKhBMftFhqQGif5ss5cQr28Mor3N/vb6kfhqdvFc08DpFjKLntLGnFVLP1y1Gtcc0+ObVZRqucVKUrtYb8zKnCycUvQ7Z2JoNdMsnwAJ3O3mfiVL1dD/uvdn6Ffs59UyLxjHU6jYbLiCHaEWgibrQ1mro1KTjF59CynCSdylDpk/Tx08tCuUXnuUQI8Jv0lY3d8mQeRtb1jyS1gc52maW16dUzlLQ3xBBefo8n/ACr2X9LaiPJOj1vze5q3yt8zy/8AUFGXNGqtrW997o6dnahncZctLSLUxGmuuWfT0Xf/AAXj5r4NNcTSp8rjn0OV4dVNbFMcPdptyggbZHNbPUnM4zqcsnquZ/UFWFPSumt5NfJ3b++5dweE6uoVR7RX+EfQuEUt72suLwnT8sXN77Hf1E7uxe4PX0/C7BrExAEAQBAEAQBAEBDxmvogKDiFEB3g5ef4nQjGd1+r6m5Qm7ehS1QcxAmABaLHw8vJceNo7m0zGw6ZrWAv0kndZpN4MWZFsiJJEze9+qmV1i5CYA1AJ2M6XWN2+pJ5MefnfUR6aqtq7MketbtrNvLw+qPIPC2LiNd7/FR6k3PZiRa+m58vBQSaq1MOblcGxO4uYuI6G3yVlKpOnNTptpownCM48sldEZ/C6ZOb3XT72WmT1Ny2ZtqZ1K7K/qDVqPL4X7n/ADb5HOfCdPzc2fl/BOwOGAMNbqZJ/cSdXEm5Oi0JVKmqqJzbcnj77G5GnCjG0VZHVYRmUaea9VTpqnFRRoSd3csML73orCCWgCAIAgCAIAgCAiYsX9PygK3H0pbbUXWpraTqUWlusospS5ZHPYhlrW8vHWPkvK1FbJ0UzQwDTr+NR/N1EHfBDR6Nso8tvP0WLkllkpGBfPxmxnwi+1kfdEngNuggG9/BY2BkRvB6m3hsVIGa5vbW/wAijB6ACJmbzYabLG5J4bxoJ/CyhG7IZlUJJ0jQg7CRdTK17oLYtOFYa87eGnou3wnTv/kfTY1NRP8ASXzWrumob8Lr6fcICWgCAIAgCAIAgCAi4rX0QHEN4/ihVcHs/TbULXObh6kNYaeMycxMl+elQBGW3eWLg9sQSVVfHYwPGekA12Uf0ne8Thw8AgmD+pU1A9205SuPrdDB3lb/AHZmzSqvYrOFcXxT3Um1KYaDlDv03M5iC9zhJs3K6mPAhwXNraelC7i85tlen8+6xfGcnue1eLYkTABh72z3ThkDcUabZJMPmnzT4ToQioUsXfRPdZ8N38Hgjnl9+pOxGJrDuiwtIc05/wBLMJbSc8biASI0VMYU/FfptnzsZtvBGr8UrGg5rGxXc4NaAxwAm+Y6WAzbjYLONCmqibfh9THmbWNzynxHEvL3inlpB9IAPYc3OzDl29yO8qA2gZfAqXRpRSi34s9e3N9bK2SVKTz0/wBG3DcRrvpVnd2WVWjvKQdSMFhaTTBEyX2cCJB0MCYWM6VOM4K908PPXr7uxKbaZoq43FNNVgguAbkmmYcXU2GYm7QXEWOyyVKi1FvbrnzZDlLNjXgeLYyrVbFMNBcXND6ZbFP/AJcgPJcCDlqP0HvCIsVdKhRp097+/rn5YX2zFSk3seUOKYw0Q9rM1TK57h3TjlPdtIBaDmiSZAlxgwCVlHS0pVeXp6+ZDqSUbnT0uL12ue3IWUy9go1TQc4ZG1RSrucJvchzTaWumDBK9BRpRpQUI7I0pS5ndknCcdxOZnetDByZmez1BmpmiX1MTmJ/SAI9x0kZYN3NVpidhhDf0/CAloAgCAIAgCAIAgOf7UsxLnYduHcW5qpFVwyiKfcVjcuY6P1BT0G4GkoCgxdTiRcRTNQEvIdmbTaxg9upNpmk/I6WnD96XEh5FrNNkBCqVOKE0gRULCaBqnu6csyVAK7RA5i4P94CIokjLmCwqQU4uLJTs7lXivb8vO2o18ueMjKbjDqeZlJxgiGvlpNrZZOq4Wo01OnLKXTe/fL+HzNyFRyWD1lTEB/6hfGZ4cMrTSaDVa2gaZAzGQQTcxzTFloTjScfDbp3vt4r9PT98lycr5++xpx78Zmrd2XjnYKfICwCaOa5bf8AxP3E3PhGdNUEo81tnfffPn6dDF82bGvDHHnnOYAS8sIbMZy4YcANMuywwOzNgwZcspLTflXpfPx3752fbAXPuBW4g0MBaSW521Dlbzy+kWVGkW5Q54jcNdvCjl0zbt1tbfonde/Hy8xeZmamMJOZtVjH1c4LGsc4U8lYBkFpuHNokyJl52CjloJYs2lbN97rPTz+AvIzw9fFtqMdVzAiDUYGtNLJ7PJdTIlxf3sCJ0zWiCplTouL5Pd3vfr0tb/YUpXz9/bND6XEYlpMlzoaMgdDWVyJc6nAk91DYNx70OMW046ZuzX18vP1/jBi3Ox0vZ6nie8qPeHvkAMa8d2zLLeYcljdxy5jv6djR6aFOKklk1ak28CkzijaeGJe8u7sPxH9MkOL8MCMvdCSAaxyAjeHEgLeKiVUZj4Ls9W9OjLMlIxOILcQWAskvFEZgCSJOh0QF92YxFRwc2qH525iDUYGuNM1nikXZeXNlZJAgiRIBMIC9QBAEAQBAEAQBARsVqgNDkBprtcWuDSA4g5SRIBixI6SgOMxvDcT3bbVm2eC12N/UNUspBlbOXf0g4VOST7wOT9oqq0lUjZoyjKzKDiHD8UTUyuc15L4HtIyQKFZrXtGclpNV7HRDQ0ZQBykniSpQpSSmlZW6ea8sq111bz3xtqTksfeDKrhcToHPHvCmDieamSWEOrHNNVupiXWIEXtqc1Pql5+HffbGPl3LM/bJLO8GJLi5wpujLlqcnuQeXvI1/8AA6zPSp29jZb9cZ+Nv3XoZfqIzqFYQ0l5h4NWMXlNUZah/S5h3TZNN0S2QwiLc1ycN1bbHh223xnr0f8AGOev1NNLDY2TFUGWmf1QYIwoZykDQ1CZMWLWui6ly0/WPy/9X+nyxci0/v0NlDBYnvWEtqCmHOhvfOLg0vplveE1r/vGrxEWvASrUlBrF/T128Pp29eoUZX+/wCS0wWDxz6WHDWEOoBjqxdWb+s5gYDTBbmzBwNT3st8pXR0lCFScpra+Me+3rsUVJtJLqWHsWKY2XmsKQeDWZ7We8qDNWvRf3n6I5qNszJDSIG/YNY6Thb3MosFV7S9rQHnOHX8T+43AnfXdASjimDV7R/mCAl4TU+X3QEtAEAQBAEAQBAEBA4rWLGyGl56DX5A/wA6aoCqPE6v/bv31nYgW5d/GD4IBV4m8BpGHqHNeIuOZwvbWADH/l4ICLiMSasB2Gq/26lohxBdcDSA35iyArMXgWOblGFqQA6LuAu+ctxIFmn1jYrXr0ParDszOE+VlfjMM0+9ReSbkBzrGXCfmT45ivPSi4ya5kmsbG6mmtiGcMC4ZqDhpJDnWkBxJta5+RVPO7Yl9DKy7GLgGgk0XucYJjNvUknTTe+0WiVbBX/UvtEP0N7KkEvbReHHeXGZy6iD8v7fKbIwjLw3RjdrJZ0HVC5xFCocg1AN+ZoIba+pOu3ws02gdS13gidblLtmOewQ3DPiSALzAPvHltIg/wCy78IRhHlirI0m23dkl1Z1Wk+KWVw91taWtJEOa4wJidhOizIODZ2nDWUqhw1Pu3YahVrhr6gcTXo4iq1tLmgNBwsGZJz+BzAWeCx1EUHPr4cvqtrjDhtBzhnc6myuMnePAADHbu/w+sKCTtOzuNbXo0qzAQyrSZUaHQCGva1zQYkTBUkFsgCAIAgCAIAgCAj4rZAaIQHhCA1lAQuJ4OrVDRTrGlBkkNmdLa/yUBT1uzVdzSDi3EkEA5SIOUAH3rwQdZ23knW1OmjWXmvuxZCo4kKt2YxR/wD0kHMTIbFi0AN97wn1K0PwDX6V8f8ABd7Zdw3s1id69jE8sWkSBzWsI9SsFoJXtyr4k+2XcsuCcAqUie8rd6DAALYjmJJmT1jyaFvw0VOJTKrJnQtYGwAttJJWRUZgKQHjqgKan2ZwjTSIot/QpijTkucAwNcwNIJh8Ne8AukjO6DzGQNWN7M0nYX2eiG0hmDw54fVIdN3z3jXl0WBLrC0EWQF1wDAtoUqdFkltKmyk0nWGNDQT4wEBaIAgCAIAgCAIAgMKlPMgMBhx1KAezDqUBj7KOpQHowo6lAPZR1KAeyjqUAGFHigHsrfFADhh1KAyFAeKA8OHHUoDz2YeKAeyjqUBnTohukoDYgCAIAgCAIAgCAIAgCAIAgCAIAgCAIAgCAIAgCAIAgCAIAgCAIAgCAIAgCAIAgCAIAgCAIAgCAIAgCAIAgCAIAgCAIAgCAIAgCAIAgCAIAgCAIAgCAIAgCAIAgCAIAgCAIAgCAIAgCAIAgCAIAgCAIAgCAIAgCAIAgCAIAgCAIAgCAIAgCAIAgCAIAgCAIAgCAIAgCAIAgCAIAgCAIAgCAIAgCAIAgCAIAgCAIAgCAIAgP/2Q==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8" descr="data:image/jpeg;base64,/9j/4AAQSkZJRgABAQAAAQABAAD/2wCEAAkGBxISEhUUExMVFBQUGBgVFhUUEhwUFRgbGBIWFhYTFxgaHyggGRoxGxcYITEhJSkrLi4uGB8zODMtNygtLisBCgoKDg0OGxAQGywmICYsLCwsNC8sLCw0NiwsLDQsLCw0LCwtLCwuLCw0NCwsLDAsLC0sLCwsLCwsLCwvLCwsLP/AABEIARMAuAMBEQACEQEDEQH/xAAbAAEAAgMBAQAAAAAAAAAAAAAABAUCAwYBB//EAD0QAAEDAgQDBQcDAgQHAQAAAAEAAhEDIQQSMUEFIlEGE2FxgRQykaGxwdEjQvAzUkOC4fEWJFNUYpKiRP/EABsBAQACAwEBAAAAAAAAAAAAAAABAwIEBQYH/8QANREAAgEDAgQDBgUEAwEAAAAAAAECAxEhBDEFEkFRImFxE4GRobHwFDJCwdEGI+HxM1JiFf/aAAwDAQACEQMRAD8A+4oAgCAIAgCAIAgCAIAgCAIAgCAIAgCAIAgCAIAgCAIAgCAIAgCAIAgCAIAgCAIAgCAIAgCAIAgCAIAgCAIAgCAIAgCAIAgCAIAgCAIAgCAIAgCAIAgCAIAgCAIAgCAIAgCAIAgCAIAgCAIAgCAIAgCAIAgCAIAgCAIAgCAIAgCAIAgCAIAgCAIAgCAIAgCAIAgCAIAgPJQHqAIAgCAIAgCAIAgCAIAgCAIAgCAIAgCAIAgCAiYsX9PuUBoEj3SR5afDRCLErDYjNY2d8j4hSDPEVS1shpcdgIHzMADzWE5OKulczhFSdm7Efh9Su4u71jGC2UNdmO8kn4bKqjKtJv2iS7Wd/v4FlWNJJezbffoYca41QwjA+u/KCYaILnOPRrRcqydSMFeRlptLV1EuWmr/AH3PeD8WpYphfSzQ1xY4PpuY4OABIIcBs4fFITU1dEajTToSUZ2yr4aePcT1mUBAEAQEHH8VpUX0qbyQ+u4tpgNJkiJ00F9SsZTUWk+pfS09SpGU4rEVdm3EYiDlbrudh/qszXI5E6kk+P4UE2N+D1KAlIAgCAIAgCAIAgImL19PuUBpQGuqSBmGrb/kfBSiGc7ju0jG8U7nEPFLD0qeZmY5WOquDHNe46QGlwE2DmzrC1JVUq3LLZfU7lLQyloPaUlecnm26jlWXyv5eVzbxfta6tUZh+GltWs4gvqxmpU2buJ0Pp9YCmdbmfLTyzGhw5U4OtrLxitls2/v7sR+1tCrTx+DxL6dSvQpNLXd1Tzua+Hc5aPEsP8Ak8gcaqaqRk1dIs0E4T0lWjGSjKXd2xjF/iveQ+01Z9aux1bD4o4U0HOp0WU3hzq2YtaKop3a7KAROlvFY1W5Su07W+ZdooxpUnGnOHPzJNtrEfK/n23+BUxVbUwlDF+0VDQw731KdHO+o41HvyUXFlxyhgJmNpuq8pxjK+F0NvwShVq0OVc0kk3ZJWSvLPnf6m+lw3E02YOjiqeIfhz3tR9KjmfzEnuqL3NNgLG5A5j0tkoSSjGSds/4RXKvRnKrVoSip+FJuyx1kr/fxMMPgcQ3CUO9Zie5q4mo7FMaKhqhoytpsP7zT5XEnxB1hQoz5Fe9r5Mp1aL1E+Rx5lBKDdrX3b7XJPG8JFRrPZ8U7CDDF2GosbVM1nukCpBzNcMxs73QB5LKcc2s7WxvuVaapeDlzwVTntJvl/Kl06P3bkvguBxAxWDGIa93seFqVHPcCW53uI7rPo5wYWbn3fBZU4T54qXRFGrr0Vpq0qTXjmlbySve29m7nX0tL6m58yt1nnkbJUEm/CalASkAQBAEAQBAEAQETF6+n3KA0oDwiRHVAVvEeH4etl9pwwqFoyh496OhIIMeErGdKE8tF9DW19OrU5NL76E3htTCUG5KTG0hqQ2mWyepIFz4rKNNRVoorq6mdZ81STb8yaOIUf8AqM9XAfVTysr5kZjGU/8AqM/9x+UsxdEWjh8Myq+s0sFWoAHvz3IaAALmBpssVBJuVi6WonKmqbfhWy9SQ7iNEa1aY86jfyoc4rdlRpfxnDD/ABqdujwfosHWpr9S+JNmRqnaXDDR5d4NY4/aFXLWUY7yJUJPoQcV2kD5axhANiXmJBtAAn6rUnxalF4VyxaeTRLw2JDhb4Leo14Vo80GVyg4uzJAKuMSRg9T5ICWgCAIAgCAIAgCAiYvUeX5QGlAEABQGLmg7BAaXUW/2j4KbsiyNL6DP7Ql2OVFbjmsNmgXt5ri8Q17v7Om/U2aNBbtFTVYJ08DA9ZXDdeo3lm2qcV0MzSaWnSx23tf+eCh1JdyVFLoY1KNxAAk23NljdslYPSNOtzJWJkbqGLyEbH6ytihXnRmpRK5wUlZnQ4fEhwnfcL1lCvGtDmic6cXF2ZZYLU+SuMSYgCAIAgCAIAgCAi4rX0+5QGhAYkoDyUBrrV2tBLiABckmAPMlSk27IhtJXZFpcRpPEsqNeBu1wcPksar9l/yY9cEU5RqZg7+mSHisdOlvFcbV8RvG1N28zcp0erK173HTUfKd/LRcF5ZtmEQTe2snWd/uoasLnlwRzeYERPnvooVyQ8ObeY3iJ+ayxYHtR+tiTYX36LHckxNnemlrc1wAmSCw4XWuIJIP+q63CqrjU5O5r6iN1c6jAany+69IaJNQBAEAQBAEAQBARMYb+n3KAh1sQ1glxjX5KmvqKdFXmzKMHLYrKvFSdGx6rmvivaPzL1p/M0u4i/qB6dbRdUvidTyMvYI5fjvEBUxNGnVM0oLiDZpccwGYeED4rsaKtqKnD61ajmonZWWbKzdvOzfwwcrWezWsp0qv5Gr+V8pX++puOGZQFapRgchJ/tBY1x08/ouNHiFXXzo0K+VzrPVqTS3N6Wlp6SFSrSVny7dMJs18Hxjq1IOe8F15FmkgOImB6KvjWjjptVONOLUFa27WUnu/f1MuGal1tPGU2nJ37dHbY3Di9Jr8mduYmIgkTpGbSZVUeEayVB11B8tr9L272ve3u9CyXENOqvsubN7e/tfYzx2NpUgO8dAItaZ8IHlqqtHoNRq21Rje2+y+bsZ6jV0dOr1JWuZUOIU62bu3Zi2CbEa+PxTVaDVaXldaNubbKe3o2RQ1dGvdU5XtvuVHZ7FhmHc+q+2c3cSTo3TfVdzj+klW4hGjp4Z5FhWXV+iXQ5nCNQqeklVrSxzPLz0Rfd5oQbEW3iRqvLyTjJxas0d1NSV0Y1hlv8AHy6qY9iDdgah2tfTTaytoTdOqnfqYzV4nYcMdPw+69mnfJzCwQBAEAQBAEAQBAQOIOgydmz9VhUmoRcn0JSu7HM1arjLjJnQTFp1Xka1adR88+v0OjGCWEQa9eW6wfrcrXu2WWsamje4sdToSN/gfVZEEHjHC2127hw907eR8NPJdXhXFp6Go3a8Huv3Xmvnt2a5/EOHx1cLXtJbP9vQqcDinezV2P1pjJ5ZpEfEFd3V6Oj/APT01ajtUfN714r+/BytPqaj0ValV3grfHFvcb6dJtHC940AVHUxfV3M4CfDUH0WtWqVddxb8LUk3TU3jp4V+9n8TYpxhpeH+3grTcVnrn7+RqwWENVlBoYWNZzve62Ykzyzr5rZ1usp6OtqaspqU5rljFZsljxdFbt69yjS6eeop0acYtRi+Zt4u98d79zdgqodXr1HWFJuUb5dZP8A8n4rU1VOVLh2n01P81V3fne1vqvgbFCpGpra1ae1NWXlvf6P4mPZt8Uq9SAPeM9IbMDwuVd/UMb6zTUL32Xxkl+xXweSWnrVrWy/kr/uQ+AhtV1Om8SymHPDdnuLtT1gbeBXS47OppKVTUUfzScYt9Yxt082/quyNHhahqJwo1PyxTkl0bv9/BnYMAEXAAsBsPL4aL56227t5PXpJKyMHjWTbf4IgY0YF9S6/wAgskQdhwCpI9PuvX6Spz0Yy8jm1FaTRbrZMAgCAIAgCAIAgKjjr4HmAPmVo8QqclF+eC2iryOZr6xf0svLVPzHQjsRG2uRI0J8evxWO6JNtQG06kTqb+ATmbFioZRxVOpUyBlRrznhzoLZ0nwgAb6DRegdbhmp09NVnKE4RUXZXvb3Pd3ebb5ucdU9dQqzdNKUZO+Xa33t7uhmzgzu5qtLgalWXuI0kmRA/tB+6wqcZj+Mo1IRap0laK62tZv1t9NzOPDn+HqQk/HPLfS+/wADDD8HeaTqdR4L3NDGgaNDTLfMzE+ACzr8Zow1sK2ng1FScpX3k5Kz72stvNswp8OqS00qVaWWklbZJZX+fcYYKhiQGU3OYGtgZmyXEN/b0HSU1mr4ZKpLUU4ylOWbOyim+r6vva7VydNp9dGEaU3FRXVXu0unbyuY0+DPFapLgKTyHub+4w7MGeUn4K2pxqg9HSSi/bQjyxfRXVnLzdtuzK4cMqrUTfMvZyd33eb29L7+Rrw/BazadRuZsOzZGzaXQ0ucY1y2jxKvr8d0lWvSqcjurcztm0btRWf+2W/JFdLheop0qkOZWd+VeuG3jtsba3A3tp0e7cG1af7v2mZc68dZ+JVNPjtKWor+3i5UqnTrhWXVbrzw0rGc+FVFRpeyklOHX1y+n7bFzQp5WNzHMdS4/uJsQANLnRecr1IVKkpQjyrouy7fy+rydmlCUYJSd31fmCwEiRYSTePLQqpSsWGOYghukG3Q/dZWuiDquzbru8p+a9NwqblQt2ZoahWkXq6ZQEAQBAEAQBAEBSdoNR6fUrmcUV6cV5l9DdnMVyZkCB11/wB99V5lu+5vrY9wuGzSNBYSTYEugEnYyraWnqVpctNGMpqOWeY5woPDXPBJMZhcSfPz1W9PhNaCvFp+X+/8FK1EHueU2x7vS3lbdc1xaupYsX3ItfGgPawHVxa4wQIFNzjDtDcNnWJW7T0M3RlVkuiccq+ZqKut7PNsZtg1Z6qKqxpx7tPD6Rb32xi/Y2YPENqSWmYImQWG4tYjQxYrW1Olq0Lc6Wb7NPK3V03ldVui6lXhVvy/RrfZ56PoyNSxFTkcSzK92QANLXD3oM5oJte30XRraTS/3KdPm5oRUrtpp7XVrJrfGXnBqwr1rxlNx5ZNrZp9et3fbODazFhw5XCczdWGYJ5SJ1BixFlry0NSk2qkektmsOKu772axdblsdVCa8D6rdPZvp69HsbRxCnBdJ0BjKZ5iWgQBqSDbVVfgK6nyuObtZat4Vdu97WSafNt5mf4qly3v0T2fXC977bm2iQ5oc02d1ERBuIOmkLXq050puE1n+cpprDTWU0W05xnHmjt9/M8a3TpOiruWHrm2nUzpNypSIua3AGL3O/rMGVl0IOn7MaunWPuvR8JjamzR1D8R0C6xrhAEAQBAEAQBAUXaPVv83XK4pflj6mxp92c3iIFt9LD5Febksm8maMZ3ppOZTAJc5jwM0aOMEzsN11+F14wm4P9VjW1Ebq/Y5jGmtWrMaIcXGffA93mNz5Lt1K0KcHOWxqqDbsjq8KCGgHYAO6ST+bLyuqqqtUdRdWb8I8qSKuphHkd2QYzVDntH6jKsQNbF97bLp0tTRp/3+a75aS5bO94ShfNrWajdZ69LZ51TT1J/wBq2Lzd8fqUrdb4crMkYGgQSS17Ccol1TOTGY9SMt7HXVa3EK0ZxjCMovMn4Y8qzZK+E3J2z0WFdmxpKbi3JxawlmV9r+bxnHXfAw2AY1s5Gioc4J1IzOdcehWeq4nVnVSU26acXbZeG37rqRR0cIwu4pSd8+tyNhcK8QS1wLSwc1TNOV0uyibCB4G+iv1GspPmipRal7R+GHLvGy5sX5n13StuVUdPNWbi1bl3lfZ3ds7dtm+wbgqgaZabuFUhrg10kkOYCDqBedzNwsnraDmkpbQdNcybVlZxm1Z4bumrXStjBitNVUX4d5KeHZ3e8b+W6d7N3yTcHSytuCCS4wXZiAT+49eq5OtqqpV8LTSSWFyrC6LGOixdo39NBwp2atlvLu8vq+/ck1CI0/PmtNGwYvMTGh/Gqyvcix40QR8uhQHT9mW3ceo+4Xp+ExtRv3f0NDUPxWL9dQ1wgCAIAgCAIAgKTtDq3yn6rm8SaVNLqX0F4jmCbnW1410N/JeZZvmmrwwYggPc5rGy90FzQ4BpOQ5bub4RchdDhceatbyKq0U45K7ifDaFJ7K9MinBMikLhrXFhzAiLgEfOxuuxVo89Jxw7mChHm8KtYtQ6bxMG8iNNfNeYSLzKdf5b4qXJEWPHP8Aj4DZY4sSevMzH83/AAsWyUjze/n9PylweAE3+cbrFslGM3gfhMWJsexH38FAPWkiLiDYyNfXZMAwYRmgTbQyfC4WVmGdb2fi/l9wvX6C34eNjl1vzsuluFYQBAEAQBAEAQFJ2gF2/wA6rl8TV4R9f2L6G7OC7UccGGsCDUcCebRrdM5A10sPwuLp9K6rzsbt+xVYbtBWZhaWLLH1WOqup1WNMOLCHsa47SHgECw5ttV3NNpYUm0upjUUo7ZZH4fxR2Je8Np1KWHpMygPMy4mwIlwkAE6k3utlxSIjz81pK1jPh3a1wqupVwA5jnNJbYOAJBcBsdyP9lxa/DvZXcHf1LZI6yjA6G0N3EG/rabrm8t9kY5NultP59VU3fYkwqOttJ+Px+ahLN2ZGAN4nQdDY7BS2LGc3EG2vh6/NYkjvLzpPqNdVFiQ6S652BMbR9VN8EHj3QbQG2kEx6qbXBjgajXlzmkZQS0TfQwY6jQqxwcbJkM67gDI+H3C9boqfJQivvJzKrvNlytorCAIAgCAIAgCApe0Ey3zH3XL4o2oRttcv09rv0Pg/bGk9+IfUu7vKndtAEzl5WtaB5Cw3Kw0clyKHVL6nQhHNzrcFwjGcNw4FUNcx3O5rSf05iWl40uRfQE6nfr09E6kbqSv2f8nN1HE4055i+Xuv47FYeI16xy0aJIn+5zm66F7tR5enVZLQyi/E0YriUJrwRZ0HZvs9h31v8AmKNN9U0g9xIP9TMRUd6mVzp39o4yN2VRygpROl/4apOcCz9JoAGVrOWweAR0PP8AJLJbFcKskZ8eZlewNAv6Cx6eq4/EoRXLbzLKLbvcrBA1Gsz01XLsX3NbWEWnX+RKSsEVFbGFtTE3zFjG5KcgAwxrpyzI5n3NhcCbW21TUoU/N5fv/wAbZMrEavVxFWm8Bha41ZbmzMLQ1uYNvsSxotY546lWRjRpzV3i3k98fu/NW9w2MTSx1Uu5u7kuEOdAAcxmXLkEG5d5Re6yUtLBLrtt6vv7hgz/AOGzUaO8qTyuBIaXuh1MMu4kSRcAxoTa4iFrVF+Ffts77efXPbI5rHQ8Nw4bytECZiAAJ2bGyopXrVIp+hXUlZNnZ8KbHw/C9jFWVkcplkpAQBAEAQBAEAQFTxxkjyEj5rT19JToO/TJbRlaaPnmF4dkxTXFucte6pRaSY7xjHw0A2zFrg4CxJAXJ4fN/iU7Y2eOj2ffDNzUSfsmonW9j8RWr0O9xDS01Kk02hvMGA8veAjlJLSdiJA1Xpqj2scqmtzLtDQLGVDSaMwGaIgE+cKYO7ElaJzPZviPeVKFZwLM4rscDqCyq6QubqFasb9J3oFx7VSBJOLe1ry4hoBBaHSYJ1gEekgWQJPsbeLYplRjHslwBLb2M5A6/X/Rcvicf7afmWUlZ2ZXOna0x47SVxLmxY8cdT0g/VT0IPWNOvgJI3solJbE2Kfj/EX0yym33nXOxA0t0JM32AK7/AeFw1c3Uqflj07v+Ecji3EHpoqMPzP5IjN4JVc3vIbOv9MHxmTznzle4VKjFezVvTp8DzHNqJf3f9mXBuIONU0n7iG3mC0AkEm5Ecw9QvJ8e4VToR9vSVlezXrs/I7/AAjiM6z9lU3tdP6o6zhtGXj7aLlcLpqVZN9Dr6iVonU4EX9PwvTGgTkAQBAEAQBAEAQEHiTZ+H5USSkmmSnY5XE0m8wc3MwwHiSDLTLXtcLteDcH/SPMRrPS1XdXtg6HLzpNEF3EMVQcHNzVmzJeCGvI27wXDnaiYAsPIblPXTm7xdl2ef8ARg6MLbZIfFO11Z7i1rKhBMftFhqQGif5ss5cQr28Mor3N/vb6kfhqdvFc08DpFjKLntLGnFVLP1y1Gtcc0+ObVZRqucVKUrtYb8zKnCycUvQ7Z2JoNdMsnwAJ3O3mfiVL1dD/uvdn6Ffs59UyLxjHU6jYbLiCHaEWgibrQ1mro1KTjF59CynCSdylDpk/Tx08tCuUXnuUQI8Jv0lY3d8mQeRtb1jyS1gc52maW16dUzlLQ3xBBefo8n/ACr2X9LaiPJOj1vze5q3yt8zy/8AUFGXNGqtrW997o6dnahncZctLSLUxGmuuWfT0Xf/AAXj5r4NNcTSp8rjn0OV4dVNbFMcPdptyggbZHNbPUnM4zqcsnquZ/UFWFPSumt5NfJ3b++5dweE6uoVR7RX+EfQuEUt72suLwnT8sXN77Hf1E7uxe4PX0/C7BrExAEAQBAEAQBAEBDxmvogKDiFEB3g5ef4nQjGd1+r6m5Qm7ehS1QcxAmABaLHw8vJceNo7m0zGw6ZrWAv0kndZpN4MWZFsiJJEze9+qmV1i5CYA1AJ2M6XWN2+pJ5MefnfUR6aqtq7MketbtrNvLw+qPIPC2LiNd7/FR6k3PZiRa+m58vBQSaq1MOblcGxO4uYuI6G3yVlKpOnNTptpownCM48sldEZ/C6ZOb3XT72WmT1Ny2ZtqZ1K7K/qDVqPL4X7n/ADb5HOfCdPzc2fl/BOwOGAMNbqZJ/cSdXEm5Oi0JVKmqqJzbcnj77G5GnCjG0VZHVYRmUaea9VTpqnFRRoSd3csML73orCCWgCAIAgCAIAgCAiYsX9PygK3H0pbbUXWpraTqUWlusospS5ZHPYhlrW8vHWPkvK1FbJ0UzQwDTr+NR/N1EHfBDR6Nso8tvP0WLkllkpGBfPxmxnwi+1kfdEngNuggG9/BY2BkRvB6m3hsVIGa5vbW/wAijB6ACJmbzYabLG5J4bxoJ/CyhG7IZlUJJ0jQg7CRdTK17oLYtOFYa87eGnou3wnTv/kfTY1NRP8ASXzWrumob8Lr6fcICWgCAIAgCAIAgCAi4rX0QHEN4/ihVcHs/TbULXObh6kNYaeMycxMl+elQBGW3eWLg9sQSVVfHYwPGekA12Uf0ne8Thw8AgmD+pU1A9205SuPrdDB3lb/AHZmzSqvYrOFcXxT3Um1KYaDlDv03M5iC9zhJs3K6mPAhwXNraelC7i85tlen8+6xfGcnue1eLYkTABh72z3ThkDcUabZJMPmnzT4ToQioUsXfRPdZ8N38Hgjnl9+pOxGJrDuiwtIc05/wBLMJbSc8biASI0VMYU/FfptnzsZtvBGr8UrGg5rGxXc4NaAxwAm+Y6WAzbjYLONCmqibfh9THmbWNzynxHEvL3inlpB9IAPYc3OzDl29yO8qA2gZfAqXRpRSi34s9e3N9bK2SVKTz0/wBG3DcRrvpVnd2WVWjvKQdSMFhaTTBEyX2cCJB0MCYWM6VOM4K908PPXr7uxKbaZoq43FNNVgguAbkmmYcXU2GYm7QXEWOyyVKi1FvbrnzZDlLNjXgeLYyrVbFMNBcXND6ZbFP/AJcgPJcCDlqP0HvCIsVdKhRp097+/rn5YX2zFSk3seUOKYw0Q9rM1TK57h3TjlPdtIBaDmiSZAlxgwCVlHS0pVeXp6+ZDqSUbnT0uL12ue3IWUy9go1TQc4ZG1RSrucJvchzTaWumDBK9BRpRpQUI7I0pS5ndknCcdxOZnetDByZmez1BmpmiX1MTmJ/SAI9x0kZYN3NVpidhhDf0/CAloAgCAIAgCAIAgOf7UsxLnYduHcW5qpFVwyiKfcVjcuY6P1BT0G4GkoCgxdTiRcRTNQEvIdmbTaxg9upNpmk/I6WnD96XEh5FrNNkBCqVOKE0gRULCaBqnu6csyVAK7RA5i4P94CIokjLmCwqQU4uLJTs7lXivb8vO2o18ueMjKbjDqeZlJxgiGvlpNrZZOq4Wo01OnLKXTe/fL+HzNyFRyWD1lTEB/6hfGZ4cMrTSaDVa2gaZAzGQQTcxzTFloTjScfDbp3vt4r9PT98lycr5++xpx78Zmrd2XjnYKfICwCaOa5bf8AxP3E3PhGdNUEo81tnfffPn6dDF82bGvDHHnnOYAS8sIbMZy4YcANMuywwOzNgwZcspLTflXpfPx3752fbAXPuBW4g0MBaSW521Dlbzy+kWVGkW5Q54jcNdvCjl0zbt1tbfonde/Hy8xeZmamMJOZtVjH1c4LGsc4U8lYBkFpuHNokyJl52CjloJYs2lbN97rPTz+AvIzw9fFtqMdVzAiDUYGtNLJ7PJdTIlxf3sCJ0zWiCplTouL5Pd3vfr0tb/YUpXz9/bND6XEYlpMlzoaMgdDWVyJc6nAk91DYNx70OMW046ZuzX18vP1/jBi3Ox0vZ6nie8qPeHvkAMa8d2zLLeYcljdxy5jv6djR6aFOKklk1ak28CkzijaeGJe8u7sPxH9MkOL8MCMvdCSAaxyAjeHEgLeKiVUZj4Ls9W9OjLMlIxOILcQWAskvFEZgCSJOh0QF92YxFRwc2qH525iDUYGuNM1nikXZeXNlZJAgiRIBMIC9QBAEAQBAEAQBARsVqgNDkBprtcWuDSA4g5SRIBixI6SgOMxvDcT3bbVm2eC12N/UNUspBlbOXf0g4VOST7wOT9oqq0lUjZoyjKzKDiHD8UTUyuc15L4HtIyQKFZrXtGclpNV7HRDQ0ZQBykniSpQpSSmlZW6ea8sq111bz3xtqTksfeDKrhcToHPHvCmDieamSWEOrHNNVupiXWIEXtqc1Pql5+HffbGPl3LM/bJLO8GJLi5wpujLlqcnuQeXvI1/8AA6zPSp29jZb9cZ+Nv3XoZfqIzqFYQ0l5h4NWMXlNUZah/S5h3TZNN0S2QwiLc1ycN1bbHh223xnr0f8AGOev1NNLDY2TFUGWmf1QYIwoZykDQ1CZMWLWui6ly0/WPy/9X+nyxci0/v0NlDBYnvWEtqCmHOhvfOLg0vplveE1r/vGrxEWvASrUlBrF/T128Pp29eoUZX+/wCS0wWDxz6WHDWEOoBjqxdWb+s5gYDTBbmzBwNT3st8pXR0lCFScpra+Me+3rsUVJtJLqWHsWKY2XmsKQeDWZ7We8qDNWvRf3n6I5qNszJDSIG/YNY6Thb3MosFV7S9rQHnOHX8T+43AnfXdASjimDV7R/mCAl4TU+X3QEtAEAQBAEAQBAEBA4rWLGyGl56DX5A/wA6aoCqPE6v/bv31nYgW5d/GD4IBV4m8BpGHqHNeIuOZwvbWADH/l4ICLiMSasB2Gq/26lohxBdcDSA35iyArMXgWOblGFqQA6LuAu+ctxIFmn1jYrXr0ParDszOE+VlfjMM0+9ReSbkBzrGXCfmT45ivPSi4ya5kmsbG6mmtiGcMC4ZqDhpJDnWkBxJta5+RVPO7Yl9DKy7GLgGgk0XucYJjNvUknTTe+0WiVbBX/UvtEP0N7KkEvbReHHeXGZy6iD8v7fKbIwjLw3RjdrJZ0HVC5xFCocg1AN+ZoIba+pOu3ws02gdS13gidblLtmOewQ3DPiSALzAPvHltIg/wCy78IRhHlirI0m23dkl1Z1Wk+KWVw91taWtJEOa4wJidhOizIODZ2nDWUqhw1Pu3YahVrhr6gcTXo4iq1tLmgNBwsGZJz+BzAWeCx1EUHPr4cvqtrjDhtBzhnc6myuMnePAADHbu/w+sKCTtOzuNbXo0qzAQyrSZUaHQCGva1zQYkTBUkFsgCAIAgCAIAgCAj4rZAaIQHhCA1lAQuJ4OrVDRTrGlBkkNmdLa/yUBT1uzVdzSDi3EkEA5SIOUAH3rwQdZ23knW1OmjWXmvuxZCo4kKt2YxR/wD0kHMTIbFi0AN97wn1K0PwDX6V8f8ABd7Zdw3s1id69jE8sWkSBzWsI9SsFoJXtyr4k+2XcsuCcAqUie8rd6DAALYjmJJmT1jyaFvw0VOJTKrJnQtYGwAttJJWRUZgKQHjqgKan2ZwjTSIot/QpijTkucAwNcwNIJh8Ne8AukjO6DzGQNWN7M0nYX2eiG0hmDw54fVIdN3z3jXl0WBLrC0EWQF1wDAtoUqdFkltKmyk0nWGNDQT4wEBaIAgCAIAgCAIAgMKlPMgMBhx1KAezDqUBj7KOpQHowo6lAPZR1KAeyjqUAGFHigHsrfFADhh1KAyFAeKA8OHHUoDz2YeKAeyjqUBnTohukoDYgCAIAgCAIAgCAIAgCAIAgCAIAgCAIAgCAIAgCAIAgCAIAgCAIAgCAIAgCAIAgCAIAgCAIAgCAIAgCAIAgCAIAgCAIAgCAIAgCAIAgCAIAgCAIAgCAIAgCAIAgCAIAgCAIAgCAIAgCAIAgCAIAgCAIAgCAIAgCAIAgCAIAgCAIAgCAIAgCAIAgCAIAgCAIAgCAIAgCAIAgCAIAgCAIAgCAIAgCAIAgCAIAgCAIAgCAIAgP/2Q==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0" descr="data:image/jpeg;base64,/9j/4AAQSkZJRgABAQAAAQABAAD/2wCEAAkGBxISEhUUExMVFBQUGBgVFhUUEhwUFRgbGBIWFhYTFxgaHyggGRoxGxcYITEhJSkrLi4uGB8zODMtNygtLisBCgoKDg0OGxAQGywmICYsLCwsNC8sLCw0NiwsLDQsLCw0LCwtLCwuLCw0NCwsLDAsLC0sLCwsLCwsLCwvLCwsLP/AABEIARMAuAMBEQACEQEDEQH/xAAbAAEAAgMBAQAAAAAAAAAAAAAABAUCAwYBB//EAD0QAAEDAgQDBQcDAgQHAQAAAAEAAhEDIQQSMUEFIlEGE2FxgRQykaGxwdEjQvAzUkOC4fEWJFNUYpKiRP/EABsBAQACAwEBAAAAAAAAAAAAAAABAwIEBQYH/8QANREAAgEDAgQDBgUEAwEAAAAAAAECAxEhBDEFEkFRImFxE4GRobHwFDJCwdEGI+HxM1JiFf/aAAwDAQACEQMRAD8A+4oAgCAIAgCAIAgCAIAgCAIAgCAIAgCAIAgCAIAgCAIAgCAIAgCAIAgCAIAgCAIAgCAIAgCAIAgCAIAgCAIAgCAIAgCAIAgCAIAgCAIAgCAIAgCAIAgCAIAgCAIAgCAIAgCAIAgCAIAgCAIAgCAIAgCAIAgCAIAgCAIAgCAIAgCAIAgCAIAgCAIAgCAIAgCAIAgCAIAgPJQHqAIAgCAIAgCAIAgCAIAgCAIAgCAIAgCAIAgCAiYsX9PuUBoEj3SR5afDRCLErDYjNY2d8j4hSDPEVS1shpcdgIHzMADzWE5OKulczhFSdm7Efh9Su4u71jGC2UNdmO8kn4bKqjKtJv2iS7Wd/v4FlWNJJezbffoYca41QwjA+u/KCYaILnOPRrRcqydSMFeRlptLV1EuWmr/AH3PeD8WpYphfSzQ1xY4PpuY4OABIIcBs4fFITU1dEajTToSUZ2yr4aePcT1mUBAEAQEHH8VpUX0qbyQ+u4tpgNJkiJ00F9SsZTUWk+pfS09SpGU4rEVdm3EYiDlbrudh/qszXI5E6kk+P4UE2N+D1KAlIAgCAIAgCAIAgImL19PuUBpQGuqSBmGrb/kfBSiGc7ju0jG8U7nEPFLD0qeZmY5WOquDHNe46QGlwE2DmzrC1JVUq3LLZfU7lLQyloPaUlecnm26jlWXyv5eVzbxfta6tUZh+GltWs4gvqxmpU2buJ0Pp9YCmdbmfLTyzGhw5U4OtrLxitls2/v7sR+1tCrTx+DxL6dSvQpNLXd1Tzua+Hc5aPEsP8Ak8gcaqaqRk1dIs0E4T0lWjGSjKXd2xjF/iveQ+01Z9aux1bD4o4U0HOp0WU3hzq2YtaKop3a7KAROlvFY1W5Su07W+ZdooxpUnGnOHPzJNtrEfK/n23+BUxVbUwlDF+0VDQw731KdHO+o41HvyUXFlxyhgJmNpuq8pxjK+F0NvwShVq0OVc0kk3ZJWSvLPnf6m+lw3E02YOjiqeIfhz3tR9KjmfzEnuqL3NNgLG5A5j0tkoSSjGSds/4RXKvRnKrVoSip+FJuyx1kr/fxMMPgcQ3CUO9Zie5q4mo7FMaKhqhoytpsP7zT5XEnxB1hQoz5Fe9r5Mp1aL1E+Rx5lBKDdrX3b7XJPG8JFRrPZ8U7CDDF2GosbVM1nukCpBzNcMxs73QB5LKcc2s7WxvuVaapeDlzwVTntJvl/Kl06P3bkvguBxAxWDGIa93seFqVHPcCW53uI7rPo5wYWbn3fBZU4T54qXRFGrr0Vpq0qTXjmlbySve29m7nX0tL6m58yt1nnkbJUEm/CalASkAQBAEAQBAEAQETF6+n3KA0oDwiRHVAVvEeH4etl9pwwqFoyh496OhIIMeErGdKE8tF9DW19OrU5NL76E3htTCUG5KTG0hqQ2mWyepIFz4rKNNRVoorq6mdZ81STb8yaOIUf8AqM9XAfVTysr5kZjGU/8AqM/9x+UsxdEWjh8Myq+s0sFWoAHvz3IaAALmBpssVBJuVi6WonKmqbfhWy9SQ7iNEa1aY86jfyoc4rdlRpfxnDD/ABqdujwfosHWpr9S+JNmRqnaXDDR5d4NY4/aFXLWUY7yJUJPoQcV2kD5axhANiXmJBtAAn6rUnxalF4VyxaeTRLw2JDhb4Leo14Vo80GVyg4uzJAKuMSRg9T5ICWgCAIAgCAIAgCAiYvUeX5QGlAEABQGLmg7BAaXUW/2j4KbsiyNL6DP7Ql2OVFbjmsNmgXt5ri8Q17v7Om/U2aNBbtFTVYJ08DA9ZXDdeo3lm2qcV0MzSaWnSx23tf+eCh1JdyVFLoY1KNxAAk23NljdslYPSNOtzJWJkbqGLyEbH6ytihXnRmpRK5wUlZnQ4fEhwnfcL1lCvGtDmic6cXF2ZZYLU+SuMSYgCAIAgCAIAgCAi4rX0+5QGhAYkoDyUBrrV2tBLiABckmAPMlSk27IhtJXZFpcRpPEsqNeBu1wcPksar9l/yY9cEU5RqZg7+mSHisdOlvFcbV8RvG1N28zcp0erK173HTUfKd/LRcF5ZtmEQTe2snWd/uoasLnlwRzeYERPnvooVyQ8ObeY3iJ+ayxYHtR+tiTYX36LHckxNnemlrc1wAmSCw4XWuIJIP+q63CqrjU5O5r6iN1c6jAany+69IaJNQBAEAQBAEAQBARMYb+n3KAh1sQ1glxjX5KmvqKdFXmzKMHLYrKvFSdGx6rmvivaPzL1p/M0u4i/qB6dbRdUvidTyMvYI5fjvEBUxNGnVM0oLiDZpccwGYeED4rsaKtqKnD61ajmonZWWbKzdvOzfwwcrWezWsp0qv5Gr+V8pX++puOGZQFapRgchJ/tBY1x08/ouNHiFXXzo0K+VzrPVqTS3N6Wlp6SFSrSVny7dMJs18Hxjq1IOe8F15FmkgOImB6KvjWjjptVONOLUFa27WUnu/f1MuGal1tPGU2nJ37dHbY3Di9Jr8mduYmIgkTpGbSZVUeEayVB11B8tr9L272ve3u9CyXENOqvsubN7e/tfYzx2NpUgO8dAItaZ8IHlqqtHoNRq21Rje2+y+bsZ6jV0dOr1JWuZUOIU62bu3Zi2CbEa+PxTVaDVaXldaNubbKe3o2RQ1dGvdU5XtvuVHZ7FhmHc+q+2c3cSTo3TfVdzj+klW4hGjp4Z5FhWXV+iXQ5nCNQqeklVrSxzPLz0Rfd5oQbEW3iRqvLyTjJxas0d1NSV0Y1hlv8AHy6qY9iDdgah2tfTTaytoTdOqnfqYzV4nYcMdPw+69mnfJzCwQBAEAQBAEAQBAQOIOgydmz9VhUmoRcn0JSu7HM1arjLjJnQTFp1Xka1adR88+v0OjGCWEQa9eW6wfrcrXu2WWsamje4sdToSN/gfVZEEHjHC2127hw907eR8NPJdXhXFp6Go3a8Huv3Xmvnt2a5/EOHx1cLXtJbP9vQqcDinezV2P1pjJ5ZpEfEFd3V6Oj/APT01ajtUfN714r+/BytPqaj0ValV3grfHFvcb6dJtHC940AVHUxfV3M4CfDUH0WtWqVddxb8LUk3TU3jp4V+9n8TYpxhpeH+3grTcVnrn7+RqwWENVlBoYWNZzve62Ykzyzr5rZ1usp6OtqaspqU5rljFZsljxdFbt69yjS6eeop0acYtRi+Zt4u98d79zdgqodXr1HWFJuUb5dZP8A8n4rU1VOVLh2n01P81V3fne1vqvgbFCpGpra1ae1NWXlvf6P4mPZt8Uq9SAPeM9IbMDwuVd/UMb6zTUL32Xxkl+xXweSWnrVrWy/kr/uQ+AhtV1Om8SymHPDdnuLtT1gbeBXS47OppKVTUUfzScYt9Yxt082/quyNHhahqJwo1PyxTkl0bv9/BnYMAEXAAsBsPL4aL56227t5PXpJKyMHjWTbf4IgY0YF9S6/wAgskQdhwCpI9PuvX6Spz0Yy8jm1FaTRbrZMAgCAIAgCAIAgKjjr4HmAPmVo8QqclF+eC2iryOZr6xf0svLVPzHQjsRG2uRI0J8evxWO6JNtQG06kTqb+ATmbFioZRxVOpUyBlRrznhzoLZ0nwgAb6DRegdbhmp09NVnKE4RUXZXvb3Pd3ebb5ucdU9dQqzdNKUZO+Xa33t7uhmzgzu5qtLgalWXuI0kmRA/tB+6wqcZj+Mo1IRap0laK62tZv1t9NzOPDn+HqQk/HPLfS+/wADDD8HeaTqdR4L3NDGgaNDTLfMzE+ACzr8Zow1sK2ng1FScpX3k5Kz72stvNswp8OqS00qVaWWklbZJZX+fcYYKhiQGU3OYGtgZmyXEN/b0HSU1mr4ZKpLUU4ylOWbOyim+r6vva7VydNp9dGEaU3FRXVXu0unbyuY0+DPFapLgKTyHub+4w7MGeUn4K2pxqg9HSSi/bQjyxfRXVnLzdtuzK4cMqrUTfMvZyd33eb29L7+Rrw/BazadRuZsOzZGzaXQ0ucY1y2jxKvr8d0lWvSqcjurcztm0btRWf+2W/JFdLheop0qkOZWd+VeuG3jtsba3A3tp0e7cG1af7v2mZc68dZ+JVNPjtKWor+3i5UqnTrhWXVbrzw0rGc+FVFRpeyklOHX1y+n7bFzQp5WNzHMdS4/uJsQANLnRecr1IVKkpQjyrouy7fy+rydmlCUYJSd31fmCwEiRYSTePLQqpSsWGOYghukG3Q/dZWuiDquzbru8p+a9NwqblQt2ZoahWkXq6ZQEAQBAEAQBAEBSdoNR6fUrmcUV6cV5l9DdnMVyZkCB11/wB99V5lu+5vrY9wuGzSNBYSTYEugEnYyraWnqVpctNGMpqOWeY5woPDXPBJMZhcSfPz1W9PhNaCvFp+X+/8FK1EHueU2x7vS3lbdc1xaupYsX3ItfGgPawHVxa4wQIFNzjDtDcNnWJW7T0M3RlVkuiccq+ZqKut7PNsZtg1Z6qKqxpx7tPD6Rb32xi/Y2YPENqSWmYImQWG4tYjQxYrW1Olq0Lc6Wb7NPK3V03ldVui6lXhVvy/RrfZ56PoyNSxFTkcSzK92QANLXD3oM5oJte30XRraTS/3KdPm5oRUrtpp7XVrJrfGXnBqwr1rxlNx5ZNrZp9et3fbODazFhw5XCczdWGYJ5SJ1BixFlry0NSk2qkektmsOKu772axdblsdVCa8D6rdPZvp69HsbRxCnBdJ0BjKZ5iWgQBqSDbVVfgK6nyuObtZat4Vdu97WSafNt5mf4qly3v0T2fXC977bm2iQ5oc02d1ERBuIOmkLXq050puE1n+cpprDTWU0W05xnHmjt9/M8a3TpOiruWHrm2nUzpNypSIua3AGL3O/rMGVl0IOn7MaunWPuvR8JjamzR1D8R0C6xrhAEAQBAEAQBAUXaPVv83XK4pflj6mxp92c3iIFt9LD5Febksm8maMZ3ppOZTAJc5jwM0aOMEzsN11+F14wm4P9VjW1Ebq/Y5jGmtWrMaIcXGffA93mNz5Lt1K0KcHOWxqqDbsjq8KCGgHYAO6ST+bLyuqqqtUdRdWb8I8qSKuphHkd2QYzVDntH6jKsQNbF97bLp0tTRp/3+a75aS5bO94ShfNrWajdZ69LZ51TT1J/wBq2Lzd8fqUrdb4crMkYGgQSS17Ccol1TOTGY9SMt7HXVa3EK0ZxjCMovMn4Y8qzZK+E3J2z0WFdmxpKbi3JxawlmV9r+bxnHXfAw2AY1s5Gioc4J1IzOdcehWeq4nVnVSU26acXbZeG37rqRR0cIwu4pSd8+tyNhcK8QS1wLSwc1TNOV0uyibCB4G+iv1GspPmipRal7R+GHLvGy5sX5n13StuVUdPNWbi1bl3lfZ3ds7dtm+wbgqgaZabuFUhrg10kkOYCDqBedzNwsnraDmkpbQdNcybVlZxm1Z4bumrXStjBitNVUX4d5KeHZ3e8b+W6d7N3yTcHSytuCCS4wXZiAT+49eq5OtqqpV8LTSSWFyrC6LGOixdo39NBwp2atlvLu8vq+/ck1CI0/PmtNGwYvMTGh/Gqyvcix40QR8uhQHT9mW3ceo+4Xp+ExtRv3f0NDUPxWL9dQ1wgCAIAgCAIAgKTtDq3yn6rm8SaVNLqX0F4jmCbnW1410N/JeZZvmmrwwYggPc5rGy90FzQ4BpOQ5bub4RchdDhceatbyKq0U45K7ifDaFJ7K9MinBMikLhrXFhzAiLgEfOxuuxVo89Jxw7mChHm8KtYtQ6bxMG8iNNfNeYSLzKdf5b4qXJEWPHP8Aj4DZY4sSevMzH83/AAsWyUjze/n9PylweAE3+cbrFslGM3gfhMWJsexH38FAPWkiLiDYyNfXZMAwYRmgTbQyfC4WVmGdb2fi/l9wvX6C34eNjl1vzsuluFYQBAEAQBAEAQFJ2gF2/wA6rl8TV4R9f2L6G7OC7UccGGsCDUcCebRrdM5A10sPwuLp9K6rzsbt+xVYbtBWZhaWLLH1WOqup1WNMOLCHsa47SHgECw5ttV3NNpYUm0upjUUo7ZZH4fxR2Je8Np1KWHpMygPMy4mwIlwkAE6k3utlxSIjz81pK1jPh3a1wqupVwA5jnNJbYOAJBcBsdyP9lxa/DvZXcHf1LZI6yjA6G0N3EG/rabrm8t9kY5NultP59VU3fYkwqOttJ+Px+ahLN2ZGAN4nQdDY7BS2LGc3EG2vh6/NYkjvLzpPqNdVFiQ6S652BMbR9VN8EHj3QbQG2kEx6qbXBjgajXlzmkZQS0TfQwY6jQqxwcbJkM67gDI+H3C9boqfJQivvJzKrvNlytorCAIAgCAIAgCApe0Ey3zH3XL4o2oRttcv09rv0Pg/bGk9+IfUu7vKndtAEzl5WtaB5Cw3Kw0clyKHVL6nQhHNzrcFwjGcNw4FUNcx3O5rSf05iWl40uRfQE6nfr09E6kbqSv2f8nN1HE4055i+Xuv47FYeI16xy0aJIn+5zm66F7tR5enVZLQyi/E0YriUJrwRZ0HZvs9h31v8AmKNN9U0g9xIP9TMRUd6mVzp39o4yN2VRygpROl/4apOcCz9JoAGVrOWweAR0PP8AJLJbFcKskZ8eZlewNAv6Cx6eq4/EoRXLbzLKLbvcrBA1Gsz01XLsX3NbWEWnX+RKSsEVFbGFtTE3zFjG5KcgAwxrpyzI5n3NhcCbW21TUoU/N5fv/wAbZMrEavVxFWm8Bha41ZbmzMLQ1uYNvsSxotY546lWRjRpzV3i3k98fu/NW9w2MTSx1Uu5u7kuEOdAAcxmXLkEG5d5Re6yUtLBLrtt6vv7hgz/AOGzUaO8qTyuBIaXuh1MMu4kSRcAxoTa4iFrVF+Ffts77efXPbI5rHQ8Nw4bytECZiAAJ2bGyopXrVIp+hXUlZNnZ8KbHw/C9jFWVkcplkpAQBAEAQBAEAQFTxxkjyEj5rT19JToO/TJbRlaaPnmF4dkxTXFucte6pRaSY7xjHw0A2zFrg4CxJAXJ4fN/iU7Y2eOj2ffDNzUSfsmonW9j8RWr0O9xDS01Kk02hvMGA8veAjlJLSdiJA1Xpqj2scqmtzLtDQLGVDSaMwGaIgE+cKYO7ElaJzPZviPeVKFZwLM4rscDqCyq6QubqFasb9J3oFx7VSBJOLe1ry4hoBBaHSYJ1gEekgWQJPsbeLYplRjHslwBLb2M5A6/X/Rcvicf7afmWUlZ2ZXOna0x47SVxLmxY8cdT0g/VT0IPWNOvgJI3solJbE2Kfj/EX0yym33nXOxA0t0JM32AK7/AeFw1c3Uqflj07v+Ecji3EHpoqMPzP5IjN4JVc3vIbOv9MHxmTznzle4VKjFezVvTp8DzHNqJf3f9mXBuIONU0n7iG3mC0AkEm5Ecw9QvJ8e4VToR9vSVlezXrs/I7/AAjiM6z9lU3tdP6o6zhtGXj7aLlcLpqVZN9Dr6iVonU4EX9PwvTGgTkAQBAEAQBAEAQEHiTZ+H5USSkmmSnY5XE0m8wc3MwwHiSDLTLXtcLteDcH/SPMRrPS1XdXtg6HLzpNEF3EMVQcHNzVmzJeCGvI27wXDnaiYAsPIblPXTm7xdl2ef8ARg6MLbZIfFO11Z7i1rKhBMftFhqQGif5ss5cQr28Mor3N/vb6kfhqdvFc08DpFjKLntLGnFVLP1y1Gtcc0+ObVZRqucVKUrtYb8zKnCycUvQ7Z2JoNdMsnwAJ3O3mfiVL1dD/uvdn6Ffs59UyLxjHU6jYbLiCHaEWgibrQ1mro1KTjF59CynCSdylDpk/Tx08tCuUXnuUQI8Jv0lY3d8mQeRtb1jyS1gc52maW16dUzlLQ3xBBefo8n/ACr2X9LaiPJOj1vze5q3yt8zy/8AUFGXNGqtrW997o6dnahncZctLSLUxGmuuWfT0Xf/AAXj5r4NNcTSp8rjn0OV4dVNbFMcPdptyggbZHNbPUnM4zqcsnquZ/UFWFPSumt5NfJ3b++5dweE6uoVR7RX+EfQuEUt72suLwnT8sXN77Hf1E7uxe4PX0/C7BrExAEAQBAEAQBAEBDxmvogKDiFEB3g5ef4nQjGd1+r6m5Qm7ehS1QcxAmABaLHw8vJceNo7m0zGw6ZrWAv0kndZpN4MWZFsiJJEze9+qmV1i5CYA1AJ2M6XWN2+pJ5MefnfUR6aqtq7MketbtrNvLw+qPIPC2LiNd7/FR6k3PZiRa+m58vBQSaq1MOblcGxO4uYuI6G3yVlKpOnNTptpownCM48sldEZ/C6ZOb3XT72WmT1Ny2ZtqZ1K7K/qDVqPL4X7n/ADb5HOfCdPzc2fl/BOwOGAMNbqZJ/cSdXEm5Oi0JVKmqqJzbcnj77G5GnCjG0VZHVYRmUaea9VTpqnFRRoSd3csML73orCCWgCAIAgCAIAgCAiYsX9PygK3H0pbbUXWpraTqUWlusospS5ZHPYhlrW8vHWPkvK1FbJ0UzQwDTr+NR/N1EHfBDR6Nso8tvP0WLkllkpGBfPxmxnwi+1kfdEngNuggG9/BY2BkRvB6m3hsVIGa5vbW/wAijB6ACJmbzYabLG5J4bxoJ/CyhG7IZlUJJ0jQg7CRdTK17oLYtOFYa87eGnou3wnTv/kfTY1NRP8ASXzWrumob8Lr6fcICWgCAIAgCAIAgCAi4rX0QHEN4/ihVcHs/TbULXObh6kNYaeMycxMl+elQBGW3eWLg9sQSVVfHYwPGekA12Uf0ne8Thw8AgmD+pU1A9205SuPrdDB3lb/AHZmzSqvYrOFcXxT3Um1KYaDlDv03M5iC9zhJs3K6mPAhwXNraelC7i85tlen8+6xfGcnue1eLYkTABh72z3ThkDcUabZJMPmnzT4ToQioUsXfRPdZ8N38Hgjnl9+pOxGJrDuiwtIc05/wBLMJbSc8biASI0VMYU/FfptnzsZtvBGr8UrGg5rGxXc4NaAxwAm+Y6WAzbjYLONCmqibfh9THmbWNzynxHEvL3inlpB9IAPYc3OzDl29yO8qA2gZfAqXRpRSi34s9e3N9bK2SVKTz0/wBG3DcRrvpVnd2WVWjvKQdSMFhaTTBEyX2cCJB0MCYWM6VOM4K908PPXr7uxKbaZoq43FNNVgguAbkmmYcXU2GYm7QXEWOyyVKi1FvbrnzZDlLNjXgeLYyrVbFMNBcXND6ZbFP/AJcgPJcCDlqP0HvCIsVdKhRp097+/rn5YX2zFSk3seUOKYw0Q9rM1TK57h3TjlPdtIBaDmiSZAlxgwCVlHS0pVeXp6+ZDqSUbnT0uL12ue3IWUy9go1TQc4ZG1RSrucJvchzTaWumDBK9BRpRpQUI7I0pS5ndknCcdxOZnetDByZmez1BmpmiX1MTmJ/SAI9x0kZYN3NVpidhhDf0/CAloAgCAIAgCAIAgOf7UsxLnYduHcW5qpFVwyiKfcVjcuY6P1BT0G4GkoCgxdTiRcRTNQEvIdmbTaxg9upNpmk/I6WnD96XEh5FrNNkBCqVOKE0gRULCaBqnu6csyVAK7RA5i4P94CIokjLmCwqQU4uLJTs7lXivb8vO2o18ueMjKbjDqeZlJxgiGvlpNrZZOq4Wo01OnLKXTe/fL+HzNyFRyWD1lTEB/6hfGZ4cMrTSaDVa2gaZAzGQQTcxzTFloTjScfDbp3vt4r9PT98lycr5++xpx78Zmrd2XjnYKfICwCaOa5bf8AxP3E3PhGdNUEo81tnfffPn6dDF82bGvDHHnnOYAS8sIbMZy4YcANMuywwOzNgwZcspLTflXpfPx3752fbAXPuBW4g0MBaSW521Dlbzy+kWVGkW5Q54jcNdvCjl0zbt1tbfonde/Hy8xeZmamMJOZtVjH1c4LGsc4U8lYBkFpuHNokyJl52CjloJYs2lbN97rPTz+AvIzw9fFtqMdVzAiDUYGtNLJ7PJdTIlxf3sCJ0zWiCplTouL5Pd3vfr0tb/YUpXz9/bND6XEYlpMlzoaMgdDWVyJc6nAk91DYNx70OMW046ZuzX18vP1/jBi3Ox0vZ6nie8qPeHvkAMa8d2zLLeYcljdxy5jv6djR6aFOKklk1ak28CkzijaeGJe8u7sPxH9MkOL8MCMvdCSAaxyAjeHEgLeKiVUZj4Ls9W9OjLMlIxOILcQWAskvFEZgCSJOh0QF92YxFRwc2qH525iDUYGuNM1nikXZeXNlZJAgiRIBMIC9QBAEAQBAEAQBARsVqgNDkBprtcWuDSA4g5SRIBixI6SgOMxvDcT3bbVm2eC12N/UNUspBlbOXf0g4VOST7wOT9oqq0lUjZoyjKzKDiHD8UTUyuc15L4HtIyQKFZrXtGclpNV7HRDQ0ZQBykniSpQpSSmlZW6ea8sq111bz3xtqTksfeDKrhcToHPHvCmDieamSWEOrHNNVupiXWIEXtqc1Pql5+HffbGPl3LM/bJLO8GJLi5wpujLlqcnuQeXvI1/8AA6zPSp29jZb9cZ+Nv3XoZfqIzqFYQ0l5h4NWMXlNUZah/S5h3TZNN0S2QwiLc1ycN1bbHh223xnr0f8AGOev1NNLDY2TFUGWmf1QYIwoZykDQ1CZMWLWui6ly0/WPy/9X+nyxci0/v0NlDBYnvWEtqCmHOhvfOLg0vplveE1r/vGrxEWvASrUlBrF/T128Pp29eoUZX+/wCS0wWDxz6WHDWEOoBjqxdWb+s5gYDTBbmzBwNT3st8pXR0lCFScpra+Me+3rsUVJtJLqWHsWKY2XmsKQeDWZ7We8qDNWvRf3n6I5qNszJDSIG/YNY6Thb3MosFV7S9rQHnOHX8T+43AnfXdASjimDV7R/mCAl4TU+X3QEtAEAQBAEAQBAEBA4rWLGyGl56DX5A/wA6aoCqPE6v/bv31nYgW5d/GD4IBV4m8BpGHqHNeIuOZwvbWADH/l4ICLiMSasB2Gq/26lohxBdcDSA35iyArMXgWOblGFqQA6LuAu+ctxIFmn1jYrXr0ParDszOE+VlfjMM0+9ReSbkBzrGXCfmT45ivPSi4ya5kmsbG6mmtiGcMC4ZqDhpJDnWkBxJta5+RVPO7Yl9DKy7GLgGgk0XucYJjNvUknTTe+0WiVbBX/UvtEP0N7KkEvbReHHeXGZy6iD8v7fKbIwjLw3RjdrJZ0HVC5xFCocg1AN+ZoIba+pOu3ws02gdS13gidblLtmOewQ3DPiSALzAPvHltIg/wCy78IRhHlirI0m23dkl1Z1Wk+KWVw91taWtJEOa4wJidhOizIODZ2nDWUqhw1Pu3YahVrhr6gcTXo4iq1tLmgNBwsGZJz+BzAWeCx1EUHPr4cvqtrjDhtBzhnc6myuMnePAADHbu/w+sKCTtOzuNbXo0qzAQyrSZUaHQCGva1zQYkTBUkFsgCAIAgCAIAgCAj4rZAaIQHhCA1lAQuJ4OrVDRTrGlBkkNmdLa/yUBT1uzVdzSDi3EkEA5SIOUAH3rwQdZ23knW1OmjWXmvuxZCo4kKt2YxR/wD0kHMTIbFi0AN97wn1K0PwDX6V8f8ABd7Zdw3s1id69jE8sWkSBzWsI9SsFoJXtyr4k+2XcsuCcAqUie8rd6DAALYjmJJmT1jyaFvw0VOJTKrJnQtYGwAttJJWRUZgKQHjqgKan2ZwjTSIot/QpijTkucAwNcwNIJh8Ne8AukjO6DzGQNWN7M0nYX2eiG0hmDw54fVIdN3z3jXl0WBLrC0EWQF1wDAtoUqdFkltKmyk0nWGNDQT4wEBaIAgCAIAgCAIAgMKlPMgMBhx1KAezDqUBj7KOpQHowo6lAPZR1KAeyjqUAGFHigHsrfFADhh1KAyFAeKA8OHHUoDz2YeKAeyjqUBnTohukoDYgCAIAgCAIAgCAIAgCAIAgCAIAgCAIAgCAIAgCAIAgCAIAgCAIAgCAIAgCAIAgCAIAgCAIAgCAIAgCAIAgCAIAgCAIAgCAIAgCAIAgCAIAgCAIAgCAIAgCAIAgCAIAgCAIAgCAIAgCAIAgCAIAgCAIAgCAIAgCAIAgCAIAgCAIAgCAIAgCAIAgCAIAgCAIAgCAIAgCAIAgCAIAgCAIAgCAIAgCAIAgCAIAgCAIAgCAIAgP/2Q=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40" name="Picture 16" descr="http://images.negociol.com/378945_w640_h640_dsc07358_cpi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050" y="4969569"/>
            <a:ext cx="2070552" cy="182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907" y="3642543"/>
            <a:ext cx="2210211" cy="137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10" y="2169486"/>
            <a:ext cx="2139446" cy="134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0" descr="http://www.webhousedesign.com.br/img/interrogac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289">
            <a:off x="898487" y="4623877"/>
            <a:ext cx="2083574" cy="190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eta à esquerda, à direita e acima 22"/>
          <p:cNvSpPr/>
          <p:nvPr/>
        </p:nvSpPr>
        <p:spPr>
          <a:xfrm rot="10800000">
            <a:off x="3115373" y="671387"/>
            <a:ext cx="3425608" cy="968569"/>
          </a:xfrm>
          <a:prstGeom prst="leftRightUpArrow">
            <a:avLst>
              <a:gd name="adj1" fmla="val 11513"/>
              <a:gd name="adj2" fmla="val 25000"/>
              <a:gd name="adj3" fmla="val 1994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66" name="Picture 42" descr="https://encrypted-tbn1.gstatic.com/images?q=tbn:ANd9GcQI1CcxUsjkfERXjQZ0QxWAHDX2gDVWYasDYQquh89RykuY4k_g-OnJbaG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11" y="-144463"/>
            <a:ext cx="2246405" cy="224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19" y="86170"/>
            <a:ext cx="2690770" cy="170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Seta para baixo 23"/>
          <p:cNvSpPr/>
          <p:nvPr/>
        </p:nvSpPr>
        <p:spPr>
          <a:xfrm>
            <a:off x="1322399" y="1860417"/>
            <a:ext cx="357176" cy="2811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71" name="Picture 47" descr="http://www.clickgratis.com.br/_upload/recipes/2011/07/19/almondega-de-peixe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42" y="3605587"/>
            <a:ext cx="2021865" cy="15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49" descr="http://s2.glbimg.com/ptvDFWA0b-E4TfZNmCteXbWfNDo=/288x216/smart/s.glbimg.com/jo/g1/f/original/2013/09/16/hamburguer_de_peix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10" y="5243784"/>
            <a:ext cx="2070554" cy="15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Seta para baixo 54"/>
          <p:cNvSpPr/>
          <p:nvPr/>
        </p:nvSpPr>
        <p:spPr>
          <a:xfrm>
            <a:off x="7908015" y="1961382"/>
            <a:ext cx="357176" cy="28112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35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5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FILETAGEM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" name="Picture 17" descr="figur2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64" y="1684338"/>
            <a:ext cx="4152055" cy="2824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6" descr="Figur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731799"/>
            <a:ext cx="4104456" cy="2865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Espaço Reservado para Conteúdo 2"/>
          <p:cNvSpPr txBox="1">
            <a:spLocks/>
          </p:cNvSpPr>
          <p:nvPr/>
        </p:nvSpPr>
        <p:spPr>
          <a:xfrm>
            <a:off x="251520" y="1077856"/>
            <a:ext cx="8640960" cy="9109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Blip>
                <a:blip r:embed="rId5"/>
              </a:buBlip>
            </a:pPr>
            <a:r>
              <a:rPr lang="pt-BR" sz="2800" dirty="0" smtClean="0"/>
              <a:t>Objetivo: Retirada do filé.</a:t>
            </a:r>
          </a:p>
          <a:p>
            <a:pPr marL="0" indent="0">
              <a:buFont typeface="Arial" pitchFamily="34" charset="0"/>
              <a:buNone/>
            </a:pPr>
            <a:endParaRPr lang="pt-BR" sz="2800" dirty="0" smtClean="0"/>
          </a:p>
        </p:txBody>
      </p:sp>
      <p:sp>
        <p:nvSpPr>
          <p:cNvPr id="6" name="Texto explicativo em seta para a esquerda 5"/>
          <p:cNvSpPr/>
          <p:nvPr/>
        </p:nvSpPr>
        <p:spPr>
          <a:xfrm>
            <a:off x="4558613" y="1599616"/>
            <a:ext cx="4176464" cy="1823645"/>
          </a:xfrm>
          <a:prstGeom prst="leftArrowCallout">
            <a:avLst>
              <a:gd name="adj1" fmla="val 7328"/>
              <a:gd name="adj2" fmla="val 10541"/>
              <a:gd name="adj3" fmla="val 25000"/>
              <a:gd name="adj4" fmla="val 75142"/>
            </a:avLst>
          </a:pr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PASSO 1: Retirada da pele com auxílio de alicate.</a:t>
            </a:r>
            <a:endParaRPr lang="pt-BR" sz="2000" b="1" dirty="0"/>
          </a:p>
        </p:txBody>
      </p:sp>
      <p:sp>
        <p:nvSpPr>
          <p:cNvPr id="7" name="Texto explicativo em seta para a direita 6"/>
          <p:cNvSpPr/>
          <p:nvPr/>
        </p:nvSpPr>
        <p:spPr>
          <a:xfrm>
            <a:off x="460375" y="4856137"/>
            <a:ext cx="4143499" cy="1741215"/>
          </a:xfrm>
          <a:prstGeom prst="rightArrowCallout">
            <a:avLst>
              <a:gd name="adj1" fmla="val 8032"/>
              <a:gd name="adj2" fmla="val 9738"/>
              <a:gd name="adj3" fmla="val 25000"/>
              <a:gd name="adj4" fmla="val 74941"/>
            </a:avLst>
          </a:pr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PASSO 2</a:t>
            </a:r>
            <a:r>
              <a:rPr lang="pt-BR" sz="2000" dirty="0" smtClean="0"/>
              <a:t>:  </a:t>
            </a:r>
            <a:r>
              <a:rPr lang="pt-BR" sz="2000" b="1" dirty="0" smtClean="0"/>
              <a:t>Retirada do filé.</a:t>
            </a:r>
            <a:endParaRPr lang="pt-BR" sz="2000" b="1" dirty="0"/>
          </a:p>
        </p:txBody>
      </p:sp>
      <p:pic>
        <p:nvPicPr>
          <p:cNvPr id="29" name="Picture 19" descr="figur3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3" y="1680220"/>
            <a:ext cx="4213315" cy="2777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0" descr="figur3b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2" y="3831294"/>
            <a:ext cx="4167461" cy="266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 explicativo em seta para a esquerda 30"/>
          <p:cNvSpPr/>
          <p:nvPr/>
        </p:nvSpPr>
        <p:spPr>
          <a:xfrm>
            <a:off x="4541980" y="1599616"/>
            <a:ext cx="4176464" cy="1823645"/>
          </a:xfrm>
          <a:prstGeom prst="leftArrowCallout">
            <a:avLst>
              <a:gd name="adj1" fmla="val 7328"/>
              <a:gd name="adj2" fmla="val 10541"/>
              <a:gd name="adj3" fmla="val 25000"/>
              <a:gd name="adj4" fmla="val 75142"/>
            </a:avLst>
          </a:pr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PASSO 1: Retira-se o filé com pele.</a:t>
            </a:r>
            <a:endParaRPr lang="pt-BR" sz="2000" b="1" dirty="0"/>
          </a:p>
        </p:txBody>
      </p:sp>
      <p:sp>
        <p:nvSpPr>
          <p:cNvPr id="32" name="Texto explicativo em seta para a direita 31"/>
          <p:cNvSpPr/>
          <p:nvPr/>
        </p:nvSpPr>
        <p:spPr>
          <a:xfrm>
            <a:off x="428870" y="4856136"/>
            <a:ext cx="4143499" cy="1741215"/>
          </a:xfrm>
          <a:prstGeom prst="rightArrowCallout">
            <a:avLst>
              <a:gd name="adj1" fmla="val 8032"/>
              <a:gd name="adj2" fmla="val 9738"/>
              <a:gd name="adj3" fmla="val 25000"/>
              <a:gd name="adj4" fmla="val 74941"/>
            </a:avLst>
          </a:prstGeom>
          <a:solidFill>
            <a:schemeClr val="tx2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 smtClean="0"/>
              <a:t>PASSO 2</a:t>
            </a:r>
            <a:r>
              <a:rPr lang="pt-BR" sz="2000" dirty="0" smtClean="0"/>
              <a:t>:  </a:t>
            </a:r>
            <a:r>
              <a:rPr lang="pt-BR" sz="2000" b="1" dirty="0" smtClean="0"/>
              <a:t>Remove-se a pele do filé.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0326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31" grpId="0" animBg="1"/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486618" y="1844824"/>
            <a:ext cx="8229600" cy="4824536"/>
          </a:xfrm>
        </p:spPr>
        <p:txBody>
          <a:bodyPr>
            <a:normAutofit fontScale="92500" lnSpcReduction="20000"/>
          </a:bodyPr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  <a:p>
            <a:r>
              <a:rPr lang="pt-BR" dirty="0" smtClean="0">
                <a:solidFill>
                  <a:schemeClr val="bg1"/>
                </a:solidFill>
                <a:hlinkClick r:id="rId3"/>
              </a:rPr>
              <a:t>Vídeo- Filetagem.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137"/>
            <a:ext cx="9154626" cy="453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ítulo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FILETAGEM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75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RETIRADA DA PELE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460375" y="1227138"/>
            <a:ext cx="8229600" cy="522619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Forma manual ou com auxilio mecânico.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 smtClean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 smtClean="0">
              <a:solidFill>
                <a:schemeClr val="bg1"/>
              </a:solidFill>
            </a:endParaRP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endParaRPr lang="pt-BR" dirty="0" smtClean="0">
              <a:solidFill>
                <a:schemeClr val="bg1"/>
              </a:solidFill>
            </a:endParaRPr>
          </a:p>
          <a:p>
            <a:endParaRPr lang="pt-BR" dirty="0" smtClean="0">
              <a:solidFill>
                <a:schemeClr val="bg1"/>
              </a:solidFill>
            </a:endParaRP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  <a:hlinkClick r:id="rId3"/>
              </a:rPr>
              <a:t>Vídeo- Retirada da pele.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5" name="Picture 20" descr="figur3b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991" y="2132856"/>
            <a:ext cx="4167461" cy="2666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355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396">
            <a:off x="7275473" y="5294618"/>
            <a:ext cx="1549201" cy="141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0" y="116632"/>
            <a:ext cx="91440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INSPEÇÃO- SIF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55575" y="1227138"/>
            <a:ext cx="8988425" cy="5442222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È um sistema de controle do Ministério da Agricultura,</a:t>
            </a:r>
          </a:p>
          <a:p>
            <a:pPr marL="0" indent="0">
              <a:buNone/>
            </a:pPr>
            <a:r>
              <a:rPr lang="pt-BR" dirty="0" smtClean="0"/>
              <a:t>Pecuária e Abastecimento que avalia a qualidade na</a:t>
            </a:r>
          </a:p>
          <a:p>
            <a:pPr marL="0" indent="0">
              <a:buNone/>
            </a:pPr>
            <a:r>
              <a:rPr lang="pt-BR" dirty="0" smtClean="0"/>
              <a:t>produção de alimentos de origem animal comestíveis ou</a:t>
            </a:r>
          </a:p>
          <a:p>
            <a:pPr marL="0" indent="0">
              <a:buNone/>
            </a:pPr>
            <a:r>
              <a:rPr lang="pt-BR" dirty="0" smtClean="0"/>
              <a:t>não comestíveis.</a:t>
            </a:r>
          </a:p>
          <a:p>
            <a:r>
              <a:rPr lang="pt-BR" dirty="0" smtClean="0"/>
              <a:t>O Ministério da Agricultura, por meio do SIF,</a:t>
            </a:r>
          </a:p>
          <a:p>
            <a:pPr marL="0" indent="0">
              <a:buNone/>
            </a:pPr>
            <a:r>
              <a:rPr lang="pt-BR" dirty="0" smtClean="0"/>
              <a:t>supervisiona, audita ou inspeciona o estabelecimento.</a:t>
            </a:r>
          </a:p>
          <a:p>
            <a:r>
              <a:rPr lang="pt-BR" dirty="0" smtClean="0"/>
              <a:t>Os fiscais verificam se o produto atende aos requisitos</a:t>
            </a:r>
          </a:p>
          <a:p>
            <a:pPr marL="0" indent="0">
              <a:buNone/>
            </a:pPr>
            <a:r>
              <a:rPr lang="pt-BR" dirty="0" smtClean="0"/>
              <a:t>mínimos de qualidade para consumo.</a:t>
            </a:r>
          </a:p>
          <a:p>
            <a:r>
              <a:rPr lang="pt-BR" dirty="0" smtClean="0"/>
              <a:t>A fiscalização é feita por fiscais  agropecuários ou</a:t>
            </a:r>
          </a:p>
          <a:p>
            <a:pPr marL="0" indent="0">
              <a:buNone/>
            </a:pPr>
            <a:r>
              <a:rPr lang="pt-BR" dirty="0" smtClean="0"/>
              <a:t>médicos veterinários credenciados,</a:t>
            </a:r>
          </a:p>
          <a:p>
            <a:pPr marL="0" indent="0">
              <a:buNone/>
            </a:pPr>
            <a:r>
              <a:rPr lang="pt-BR" dirty="0" smtClean="0"/>
              <a:t>ambos treinados.</a:t>
            </a:r>
          </a:p>
          <a:p>
            <a:endParaRPr lang="pt-BR" dirty="0" smtClean="0"/>
          </a:p>
        </p:txBody>
      </p:sp>
      <p:sp>
        <p:nvSpPr>
          <p:cNvPr id="7" name="AutoShape 4" descr="data:image/jpeg;base64,/9j/4AAQSkZJRgABAQAAAQABAAD/2wCEAAkGBhQSDxUUEhQUFRQTFxoYGBcWGCAfHhwdHh4gIBggHSIYICYqHSEjHCIaIDIgJCc1Ly0tHx82NzAqNScrLSsBCQoKBQUFDQUFDSkYEhgpKSkpKSkpKSkpKSkpKSkpKSkpKSkpKSkpKSkpKSkpKSkpKSkpKSkpKSkpKSkpKSkpKf/AABEIAGYAcAMBIgACEQEDEQH/xAAbAAACAwEBAQAAAAAAAAAAAAAABgQFBwECA//EADgQAAIBAgQFAgMHAgYDAAAAAAECAwQRAAUSIQYHEzFBIlEUMmEjM0JScYGRcpIVYoKhscEWF0P/xAAUAQEAAAAAAAAAAAAAAAAAAAAA/8QAFBEBAAAAAAAAAAAAAAAAAAAAAP/aAAwDAQACEQMRAD8A3HBgxwnAdwXxVcRcRw0UPVmLWLBEVRqZ3PyogHdj7YRcw4/lZusQ8EMDtT1tO2hniEgXpzgpfZSQCPG+3fAO1FxhRzVDU8VTC8y3uisCdu9vcjyB2xQcQ8TVwzB6WjSl+zphUgz67uNRUquiwB1C1z74WKfLJoqWhgmp46dcvqEkauMkaxGNTclCDqJlUgFSN++InHPMDKZ6mN0esmlRGitSHph1cglWY2Yi4/D7nvgJnEvN51WglhZI1eEVM8b2Jddap00J/FcSn66Rh94q4ujpMuarBVgUBh32dnH2e58G4N/a+MyoOJ6gX+D4ekAaJYbyF941BAX1IotYm9jvc3Jx7l4jrVSFJ+HmeKm3iRS5CbEdgrg7G242wDVkvMVv8NSWZRUVTVL0qpT2tLIGOnSb2ClRq1drYvco4zR1nFUhpJKXR1llZSqh79Ng42ZWsRfbt2xkr8b5fsgjqcrqEqBUqWiDxpJo0MNA0nSy9xYe/wBMWlDwvJUUgipquCWmaeSqmmQao10AGGLoFrqGbUzL/wA4DZ4plZQykMrC4INwR7gjvj3jF+DeJHpoogphi+Lc1k0ekrDS0y+liAWJUykXG/cjbtfSuHON6SuLLTy6mQBirKVbSezAOBdT+Ybbj3wF9gwYMAYr84zKOJB1GVeqwiQFiNTvsqgi5BJ8+O+J7HbGV53mFHmFTHMa6eldTooWZQqGS51Sxg/eI2yXaw7gHfYF+hzX7GejzFZLIiRSRs15FdQUpEo41J1NtrMp+YkdgMdra2mytIYehHVZsFeLREGs6yHb4lRfqORY9O53PcCxxbcccRyUkUHWhp5M6fVFBJENRCE6RIARszHZV8Et4uMQsnjhyIr1YpK/OKkF3SL1sindt7G3m7Wu2/4cBWZpkABWp4krW1kXjoYSC1j2AC7IPHp/uw4cu+KqP4v4OPLnoJHQvFrSzSIN9yRqva57kbHfFJxxmKVdLS53QWFRSHU8b2LdMNY6gDchWvuPDHftiLQ02bCSHOkEOYmSK2hdQaND8yxqLbj1LsGN9WxvgH/mxxG9JlrdAkVFQ6wQ6fm1N3I+ukG31IxA5S57OyVNFWOXqqKUqzMblka+kgnci4O/sV98V+ecKVWc1tJLURS0lJDEWt1FEolO+2m+ncJva4APYm2PMPLapoM0WpoJJJklhkjmaolDOGIOg7gagGCG3+U+4wEjjHjFpa6Sghy2Ov6EYklWR1BsbfdhgdxqG/fft7reW8CRVsH+IZDNLRTqxVoXY6Qw3KX3I8He6nbYYoc84hjkp/iaiZ6TPaRtJCxlTLZvSCANOy+dttiCCMN1Zxe0FHT0eX06R5nmCrLIka2ETOo1Ow7KxG4B+UbnsLhTtxC1T1aKvgipczd4SZJBaKp6TApHLbsGGwI9LXHbYYbcyzKc1cWmkVM2MTxxRibXDFAWF5ZSFUbMCAo7/wAYj59lVHXpFldXUrLmkcRInVd1cC5ViO9x+E7kC+xIwucPSPNNJQ5g1THmFJE8cb08gV6mG2rolnBDX2KtsSD3FjcNjyTPoqjWscqSvAwjlMYOkPYFgCb3/k27HFpjMeA3ZaQV7SLBQwRyGOiphqChbhzMxGqSQWJI23398aPRViyxrJGwZJFDKw8gi4P8YCu4mzRoYLxiFpXIWOOaURiQ/iUMfxabkDGVUvDNOS0csdTRpGnUqFqUMpMERVhHTzg6VjB2sPUb9z2w2czqern0Q00NHMltUiyhGlG9rxrKwXt5Pc4Q+JqUZfw9JHGK1HrJkhaOqsNITUzdNV2CN2uO+2AveVOWNmNdUZzUju5SnU76QNiR/StkB99Z9sVPGuW5hk1TVVcDdaKtGlqllvLBc+47DwCPSbLsCBjXuEckFHQQU4/+Uahvq3dz/cTizngV1KuAysCGUi4IPcEHuMBgOU8LUcuYUEOVM0xjHUrakk6Gja2pGB7FlLrp9msb2JG28McMw0FMKenDCNST6mLG579/+Btjzw5wrTUKMlLEI1dy7W3JJ7bnewGwHgYt74DuDHL4L4CHV5RDKweSKJ3X5WZFYj9CwNsYvxNlE2UTKkEh6+ZSlXzOf8AZvuxa+g2sxfz4At6d0vis4h4firaZ6eddSSD91Phl9iDuMBU8Ecv4MtjOi8k7/ezv8znubflW+9r/AKknfCzzo4ZbpJmVN6amiIYsO5QHz76W3/QsMPvDmUmlpIoGleYxIF6j2ubdu3gdh32A3OJlXSrLG8bi6OpVh7hhYj+L4DLaiWkqKOOtqaloKCq9TUdOunqTtfqh2ju8l2B9O3bc4b+XRVaQxxw1UUMbt0vilCsUYlgFHcKt7DVva25xlnBdOY6aspnneGXKKvqxSrF1SNWqJh0/xA97e7g4a+BeJImrlV5syqJptcPUqI+nAGUa2VUGytYA2NyB7XwEPmsZEqjJNl1HNShFHxEoJce4OhwwAN9wuF7iBY3GQxxiMRS1DuRG0hTeWIbGb1dtQse19tsaTxFyqpqyrNU8lQkxCgFHWw0iwsHRrYT+aGXikqskJeSRYagq0kpBYjqRMLlQo7auw7AYCxquZtRDURF1VoPi66KbSm6wwPGqvsfwhiSfIGIeY8yqwRxN1YoI2kqgahoGkS8UhWKM6L6QV3L2JN9uxw7RcvKcSh2aRxrq2KNbS3xVuqDYdhaw/Xe+IFLyrjggjjpqqqhMYkXUrKdSSNqZWVl0mx7G1/1wCrnvNKqje61FGhFNDKkQjaQTu+rUsbqQQNha/vbwTiyyzjqqmzF4nlEKJOE6PwjudOlWYGVTpVtyu/tfzhu4c4Ggon1RF2tFFCA+k2EZYgghQdRLEn9rAWx8I+BSlVJPFWVcayzdd4VKdNm9NwbpexCgHftgKfhzPMzqYoa3VTGmqC16fSQ0cfqCsHJ9biwutrHxbxAyDi7MMwWCOCSnhkFKtRNI8WrUzuyoirf0rZbk99/5vaLljFHJH9vUNTwO0kNMzDpxsb9vTcgXNgTtfzjzHyvjjSEU9TVQSQw9AyRst3j1FrMCtrgk2YdvrgFqj5uzNND1ERIpKZuqQNo6gSSRqbk/IzoFsfzDfHuq5p1CU+XyAI2uEVNadPywmRY7oL7G5Y/6cM68rKQRtF6+m1KKXSSDsHMge9r69Z1X7fTEWPk5Q6Csoeb7FIUaQi8aqGAKaQBcltW99wMBW5xxhXpNmMsL05gy5kvE8Zu6FAzWcNsbE22wVXGldLDVV1M0C0tFIy9B0JaUIFMhLg+g7m1h43v5nnlFEdQerrGil6YliDoFkEaqqh9KX7KL7/xiXmPLGKV5dM9RFT1DB56aNlEbsLDyt1BsLgHf6YBIyWqf/wAhzM0xYPUUXVi0gFtRSN0sH2J37E238Yl8CChkq4nkrKw1XVkkENUFjV5iDG7KFWzEAabK57Y5w9SdXinMxETHopukrqAShtGoKg7XFjt9MOnD/LWkpWWT7SeVGLrJO5YqzG7FV2VSTc3C3374BtxnPPfJTNlDSKPVTSLLt7bq3+zX/bGjY+FdRpNE8UgukisjD3DCxH8YCt4Oz0VmX09QDcyxqWt+cbOP7gcXOMf5V5k2W5hUZPUn8ZemY9mB3IH9S2YD3DDGvjAdwYMedWA9YMctgtgO4McGO4Ax8K2rWKN5HNkjUux9gouT/Ax98Zfzp4jYxx5ZTeqprWAIHhL+fbUdv6QxwHy5FU7TCtzBxZqyoNr+yksbfTU+n/TjVcVXC2QLRUcNMm4iQAn8x7s37tc4tcAYMGDAIXNPgBq6JJ6X0VtN6omBsWA30X8G+6k9j7AnHeWvMla5OhUfZV0N1kjYaS2nYsoPn3XuD9LYfMIPMDlalc4qaZ/h65LFZVJAYjtrtuCOwcb+9xawPxxi+b8U18ucVdMtcKJ4bfCwvEpSYWPdmHdtre99u1sc/wDZtTTxyUGdRSQvJG0a1ca3HqUrrIXZrXvqjPj5b4XJ5J67LVozRfHTxnTBXQya7Atf1nuuxtpkI8XAtgNZynjGoGSvWVVOY54UkLxMClyn0YXXVit4k5lzw5HBmMMEeqbTqV2JCBr2O1tW4A8d8QeJOIU/wWtoZHd6qjpI1nYg2LMFGzH5t9r+cfCCop58hgyvUTU1FAJYk0k3KhmXe1h6kI73wFzwnW1RrU+NzSlkeRDoo4Attxq1X2Y2AvuPfGgHGVcrMsooMojq3igpqizgzzjcMCQG+0YHSRbZSAd+2K2HnLUdFaWnVa/MGLAyRRsIhubWFlL6R5sF2vc98A/8e8fQ5ZTGSQhpWBEUQO7n/pR5b/sgYWOVvBszTPmuY3NXUXMaMPu0Pmx7ErYAeF+p2ODeVkhqPj83k69WSCqEgrGR2vbYkeFA0r4v3xp4GA7gwYMAYMGDAGDBgwEPMcrinjMc8aSoe6uoYf74zzNuQlG766WSekfxobUo/QN6h/dgwYCA3K3N4gRDm5ZbdpQxB9rhtYxyPlnnLga81VAo0gxqQQPYaQth9L4MGAk0fISFnD11XU1TDwW0j+SWNv0IxoWR8NU1GmimhjiXzpG5/qY3LfucGDAWYx3BgwBgwYMB/9k=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6" descr="data:image/jpeg;base64,/9j/4AAQSkZJRgABAQAAAQABAAD/2wCEAAkGBhQSDxUUEhQUFRQTFxoYGBcWGCAfHhwdHh4gIBggHSIYICYqHSEjHCIaIDIgJCc1Ly0tHx82NzAqNScrLSsBCQoKBQUFDQUFDSkYEhgpKSkpKSkpKSkpKSkpKSkpKSkpKSkpKSkpKSkpKSkpKSkpKSkpKSkpKSkpKSkpKSkpKf/AABEIAGYAcAMBIgACEQEDEQH/xAAbAAACAwEBAQAAAAAAAAAAAAAABgQFBwECA//EADgQAAIBAgQFAgMHAgYDAAAAAAECAwQRAAUSIQYHEzFBIlEUMmEjM0JScYGRcpIVYoKhscEWF0P/xAAUAQEAAAAAAAAAAAAAAAAAAAAA/8QAFBEBAAAAAAAAAAAAAAAAAAAAAP/aAAwDAQACEQMRAD8A3HBgxwnAdwXxVcRcRw0UPVmLWLBEVRqZ3PyogHdj7YRcw4/lZusQ8EMDtT1tO2hniEgXpzgpfZSQCPG+3fAO1FxhRzVDU8VTC8y3uisCdu9vcjyB2xQcQ8TVwzB6WjSl+zphUgz67uNRUquiwB1C1z74WKfLJoqWhgmp46dcvqEkauMkaxGNTclCDqJlUgFSN++InHPMDKZ6mN0esmlRGitSHph1cglWY2Yi4/D7nvgJnEvN51WglhZI1eEVM8b2Jddap00J/FcSn66Rh94q4ujpMuarBVgUBh32dnH2e58G4N/a+MyoOJ6gX+D4ekAaJYbyF941BAX1IotYm9jvc3Jx7l4jrVSFJ+HmeKm3iRS5CbEdgrg7G242wDVkvMVv8NSWZRUVTVL0qpT2tLIGOnSb2ClRq1drYvco4zR1nFUhpJKXR1llZSqh79Ng42ZWsRfbt2xkr8b5fsgjqcrqEqBUqWiDxpJo0MNA0nSy9xYe/wBMWlDwvJUUgipquCWmaeSqmmQao10AGGLoFrqGbUzL/wA4DZ4plZQykMrC4INwR7gjvj3jF+DeJHpoogphi+Lc1k0ekrDS0y+liAWJUykXG/cjbtfSuHON6SuLLTy6mQBirKVbSezAOBdT+Ybbj3wF9gwYMAYr84zKOJB1GVeqwiQFiNTvsqgi5BJ8+O+J7HbGV53mFHmFTHMa6eldTooWZQqGS51Sxg/eI2yXaw7gHfYF+hzX7GejzFZLIiRSRs15FdQUpEo41J1NtrMp+YkdgMdra2mytIYehHVZsFeLREGs6yHb4lRfqORY9O53PcCxxbcccRyUkUHWhp5M6fVFBJENRCE6RIARszHZV8Et4uMQsnjhyIr1YpK/OKkF3SL1sindt7G3m7Wu2/4cBWZpkABWp4krW1kXjoYSC1j2AC7IPHp/uw4cu+KqP4v4OPLnoJHQvFrSzSIN9yRqva57kbHfFJxxmKVdLS53QWFRSHU8b2LdMNY6gDchWvuPDHftiLQ02bCSHOkEOYmSK2hdQaND8yxqLbj1LsGN9WxvgH/mxxG9JlrdAkVFQ6wQ6fm1N3I+ukG31IxA5S57OyVNFWOXqqKUqzMblka+kgnci4O/sV98V+ecKVWc1tJLURS0lJDEWt1FEolO+2m+ncJva4APYm2PMPLapoM0WpoJJJklhkjmaolDOGIOg7gagGCG3+U+4wEjjHjFpa6Sghy2Ov6EYklWR1BsbfdhgdxqG/fft7reW8CRVsH+IZDNLRTqxVoXY6Qw3KX3I8He6nbYYoc84hjkp/iaiZ6TPaRtJCxlTLZvSCANOy+dttiCCMN1Zxe0FHT0eX06R5nmCrLIka2ETOo1Ow7KxG4B+UbnsLhTtxC1T1aKvgipczd4SZJBaKp6TApHLbsGGwI9LXHbYYbcyzKc1cWmkVM2MTxxRibXDFAWF5ZSFUbMCAo7/wAYj59lVHXpFldXUrLmkcRInVd1cC5ViO9x+E7kC+xIwucPSPNNJQ5g1THmFJE8cb08gV6mG2rolnBDX2KtsSD3FjcNjyTPoqjWscqSvAwjlMYOkPYFgCb3/k27HFpjMeA3ZaQV7SLBQwRyGOiphqChbhzMxGqSQWJI23398aPRViyxrJGwZJFDKw8gi4P8YCu4mzRoYLxiFpXIWOOaURiQ/iUMfxabkDGVUvDNOS0csdTRpGnUqFqUMpMERVhHTzg6VjB2sPUb9z2w2czqern0Q00NHMltUiyhGlG9rxrKwXt5Pc4Q+JqUZfw9JHGK1HrJkhaOqsNITUzdNV2CN2uO+2AveVOWNmNdUZzUju5SnU76QNiR/StkB99Z9sVPGuW5hk1TVVcDdaKtGlqllvLBc+47DwCPSbLsCBjXuEckFHQQU4/+Uahvq3dz/cTizngV1KuAysCGUi4IPcEHuMBgOU8LUcuYUEOVM0xjHUrakk6Gja2pGB7FlLrp9msb2JG28McMw0FMKenDCNST6mLG579/+Btjzw5wrTUKMlLEI1dy7W3JJ7bnewGwHgYt74DuDHL4L4CHV5RDKweSKJ3X5WZFYj9CwNsYvxNlE2UTKkEh6+ZSlXzOf8AZvuxa+g2sxfz4At6d0vis4h4firaZ6eddSSD91Phl9iDuMBU8Ecv4MtjOi8k7/ezv8znubflW+9r/AKknfCzzo4ZbpJmVN6amiIYsO5QHz76W3/QsMPvDmUmlpIoGleYxIF6j2ubdu3gdh32A3OJlXSrLG8bi6OpVh7hhYj+L4DLaiWkqKOOtqaloKCq9TUdOunqTtfqh2ju8l2B9O3bc4b+XRVaQxxw1UUMbt0vilCsUYlgFHcKt7DVva25xlnBdOY6aspnneGXKKvqxSrF1SNWqJh0/xA97e7g4a+BeJImrlV5syqJptcPUqI+nAGUa2VUGytYA2NyB7XwEPmsZEqjJNl1HNShFHxEoJce4OhwwAN9wuF7iBY3GQxxiMRS1DuRG0hTeWIbGb1dtQse19tsaTxFyqpqyrNU8lQkxCgFHWw0iwsHRrYT+aGXikqskJeSRYagq0kpBYjqRMLlQo7auw7AYCxquZtRDURF1VoPi66KbSm6wwPGqvsfwhiSfIGIeY8yqwRxN1YoI2kqgahoGkS8UhWKM6L6QV3L2JN9uxw7RcvKcSh2aRxrq2KNbS3xVuqDYdhaw/Xe+IFLyrjggjjpqqqhMYkXUrKdSSNqZWVl0mx7G1/1wCrnvNKqje61FGhFNDKkQjaQTu+rUsbqQQNha/vbwTiyyzjqqmzF4nlEKJOE6PwjudOlWYGVTpVtyu/tfzhu4c4Ggon1RF2tFFCA+k2EZYgghQdRLEn9rAWx8I+BSlVJPFWVcayzdd4VKdNm9NwbpexCgHftgKfhzPMzqYoa3VTGmqC16fSQ0cfqCsHJ9biwutrHxbxAyDi7MMwWCOCSnhkFKtRNI8WrUzuyoirf0rZbk99/5vaLljFHJH9vUNTwO0kNMzDpxsb9vTcgXNgTtfzjzHyvjjSEU9TVQSQw9AyRst3j1FrMCtrgk2YdvrgFqj5uzNND1ERIpKZuqQNo6gSSRqbk/IzoFsfzDfHuq5p1CU+XyAI2uEVNadPywmRY7oL7G5Y/6cM68rKQRtF6+m1KKXSSDsHMge9r69Z1X7fTEWPk5Q6Csoeb7FIUaQi8aqGAKaQBcltW99wMBW5xxhXpNmMsL05gy5kvE8Zu6FAzWcNsbE22wVXGldLDVV1M0C0tFIy9B0JaUIFMhLg+g7m1h43v5nnlFEdQerrGil6YliDoFkEaqqh9KX7KL7/xiXmPLGKV5dM9RFT1DB56aNlEbsLDyt1BsLgHf6YBIyWqf/wAhzM0xYPUUXVi0gFtRSN0sH2J37E238Yl8CChkq4nkrKw1XVkkENUFjV5iDG7KFWzEAabK57Y5w9SdXinMxETHopukrqAShtGoKg7XFjt9MOnD/LWkpWWT7SeVGLrJO5YqzG7FV2VSTc3C3374BtxnPPfJTNlDSKPVTSLLt7bq3+zX/bGjY+FdRpNE8UgukisjD3DCxH8YCt4Oz0VmX09QDcyxqWt+cbOP7gcXOMf5V5k2W5hUZPUn8ZemY9mB3IH9S2YD3DDGvjAdwYMedWA9YMctgtgO4McGO4Ax8K2rWKN5HNkjUux9gouT/Ax98Zfzp4jYxx5ZTeqprWAIHhL+fbUdv6QxwHy5FU7TCtzBxZqyoNr+yksbfTU+n/TjVcVXC2QLRUcNMm4iQAn8x7s37tc4tcAYMGDAIXNPgBq6JJ6X0VtN6omBsWA30X8G+6k9j7AnHeWvMla5OhUfZV0N1kjYaS2nYsoPn3XuD9LYfMIPMDlalc4qaZ/h65LFZVJAYjtrtuCOwcb+9xawPxxi+b8U18ucVdMtcKJ4bfCwvEpSYWPdmHdtre99u1sc/wDZtTTxyUGdRSQvJG0a1ca3HqUrrIXZrXvqjPj5b4XJ5J67LVozRfHTxnTBXQya7Atf1nuuxtpkI8XAtgNZynjGoGSvWVVOY54UkLxMClyn0YXXVit4k5lzw5HBmMMEeqbTqV2JCBr2O1tW4A8d8QeJOIU/wWtoZHd6qjpI1nYg2LMFGzH5t9r+cfCCop58hgyvUTU1FAJYk0k3KhmXe1h6kI73wFzwnW1RrU+NzSlkeRDoo4Attxq1X2Y2AvuPfGgHGVcrMsooMojq3igpqizgzzjcMCQG+0YHSRbZSAd+2K2HnLUdFaWnVa/MGLAyRRsIhubWFlL6R5sF2vc98A/8e8fQ5ZTGSQhpWBEUQO7n/pR5b/sgYWOVvBszTPmuY3NXUXMaMPu0Pmx7ErYAeF+p2ODeVkhqPj83k69WSCqEgrGR2vbYkeFA0r4v3xp4GA7gwYMAYMGDAGDBgwEPMcrinjMc8aSoe6uoYf74zzNuQlG766WSekfxobUo/QN6h/dgwYCA3K3N4gRDm5ZbdpQxB9rhtYxyPlnnLga81VAo0gxqQQPYaQth9L4MGAk0fISFnD11XU1TDwW0j+SWNv0IxoWR8NU1GmimhjiXzpG5/qY3LfucGDAWYx3BgwBgwYMB/9k=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48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data:image/jpeg;base64,/9j/4AAQSkZJRgABAQAAAQABAAD/2wCEAAkGBhQSDxUUEhQUFRQTFxoYGBcWGCAfHhwdHh4gIBggHSIYICYqHSEjHCIaIDIgJCc1Ly0tHx82NzAqNScrLSsBCQoKBQUFDQUFDSkYEhgpKSkpKSkpKSkpKSkpKSkpKSkpKSkpKSkpKSkpKSkpKSkpKSkpKSkpKSkpKSkpKSkpKf/AABEIAGYAcAMBIgACEQEDEQH/xAAbAAACAwEBAQAAAAAAAAAAAAAABgQFBwECA//EADgQAAIBAgQFAgMHAgYDAAAAAAECAwQRAAUSIQYHEzFBIlEUMmEjM0JScYGRcpIVYoKhscEWF0P/xAAUAQEAAAAAAAAAAAAAAAAAAAAA/8QAFBEBAAAAAAAAAAAAAAAAAAAAAP/aAAwDAQACEQMRAD8A3HBgxwnAdwXxVcRcRw0UPVmLWLBEVRqZ3PyogHdj7YRcw4/lZusQ8EMDtT1tO2hniEgXpzgpfZSQCPG+3fAO1FxhRzVDU8VTC8y3uisCdu9vcjyB2xQcQ8TVwzB6WjSl+zphUgz67uNRUquiwB1C1z74WKfLJoqWhgmp46dcvqEkauMkaxGNTclCDqJlUgFSN++InHPMDKZ6mN0esmlRGitSHph1cglWY2Yi4/D7nvgJnEvN51WglhZI1eEVM8b2Jddap00J/FcSn66Rh94q4ujpMuarBVgUBh32dnH2e58G4N/a+MyoOJ6gX+D4ekAaJYbyF941BAX1IotYm9jvc3Jx7l4jrVSFJ+HmeKm3iRS5CbEdgrg7G242wDVkvMVv8NSWZRUVTVL0qpT2tLIGOnSb2ClRq1drYvco4zR1nFUhpJKXR1llZSqh79Ng42ZWsRfbt2xkr8b5fsgjqcrqEqBUqWiDxpJo0MNA0nSy9xYe/wBMWlDwvJUUgipquCWmaeSqmmQao10AGGLoFrqGbUzL/wA4DZ4plZQykMrC4INwR7gjvj3jF+DeJHpoogphi+Lc1k0ekrDS0y+liAWJUykXG/cjbtfSuHON6SuLLTy6mQBirKVbSezAOBdT+Ybbj3wF9gwYMAYr84zKOJB1GVeqwiQFiNTvsqgi5BJ8+O+J7HbGV53mFHmFTHMa6eldTooWZQqGS51Sxg/eI2yXaw7gHfYF+hzX7GejzFZLIiRSRs15FdQUpEo41J1NtrMp+YkdgMdra2mytIYehHVZsFeLREGs6yHb4lRfqORY9O53PcCxxbcccRyUkUHWhp5M6fVFBJENRCE6RIARszHZV8Et4uMQsnjhyIr1YpK/OKkF3SL1sindt7G3m7Wu2/4cBWZpkABWp4krW1kXjoYSC1j2AC7IPHp/uw4cu+KqP4v4OPLnoJHQvFrSzSIN9yRqva57kbHfFJxxmKVdLS53QWFRSHU8b2LdMNY6gDchWvuPDHftiLQ02bCSHOkEOYmSK2hdQaND8yxqLbj1LsGN9WxvgH/mxxG9JlrdAkVFQ6wQ6fm1N3I+ukG31IxA5S57OyVNFWOXqqKUqzMblka+kgnci4O/sV98V+ecKVWc1tJLURS0lJDEWt1FEolO+2m+ncJva4APYm2PMPLapoM0WpoJJJklhkjmaolDOGIOg7gagGCG3+U+4wEjjHjFpa6Sghy2Ov6EYklWR1BsbfdhgdxqG/fft7reW8CRVsH+IZDNLRTqxVoXY6Qw3KX3I8He6nbYYoc84hjkp/iaiZ6TPaRtJCxlTLZvSCANOy+dttiCCMN1Zxe0FHT0eX06R5nmCrLIka2ETOo1Ow7KxG4B+UbnsLhTtxC1T1aKvgipczd4SZJBaKp6TApHLbsGGwI9LXHbYYbcyzKc1cWmkVM2MTxxRibXDFAWF5ZSFUbMCAo7/wAYj59lVHXpFldXUrLmkcRInVd1cC5ViO9x+E7kC+xIwucPSPNNJQ5g1THmFJE8cb08gV6mG2rolnBDX2KtsSD3FjcNjyTPoqjWscqSvAwjlMYOkPYFgCb3/k27HFpjMeA3ZaQV7SLBQwRyGOiphqChbhzMxGqSQWJI23398aPRViyxrJGwZJFDKw8gi4P8YCu4mzRoYLxiFpXIWOOaURiQ/iUMfxabkDGVUvDNOS0csdTRpGnUqFqUMpMERVhHTzg6VjB2sPUb9z2w2czqern0Q00NHMltUiyhGlG9rxrKwXt5Pc4Q+JqUZfw9JHGK1HrJkhaOqsNITUzdNV2CN2uO+2AveVOWNmNdUZzUju5SnU76QNiR/StkB99Z9sVPGuW5hk1TVVcDdaKtGlqllvLBc+47DwCPSbLsCBjXuEckFHQQU4/+Uahvq3dz/cTizngV1KuAysCGUi4IPcEHuMBgOU8LUcuYUEOVM0xjHUrakk6Gja2pGB7FlLrp9msb2JG28McMw0FMKenDCNST6mLG579/+Btjzw5wrTUKMlLEI1dy7W3JJ7bnewGwHgYt74DuDHL4L4CHV5RDKweSKJ3X5WZFYj9CwNsYvxNlE2UTKkEh6+ZSlXzOf8AZvuxa+g2sxfz4At6d0vis4h4firaZ6eddSSD91Phl9iDuMBU8Ecv4MtjOi8k7/ezv8znubflW+9r/AKknfCzzo4ZbpJmVN6amiIYsO5QHz76W3/QsMPvDmUmlpIoGleYxIF6j2ubdu3gdh32A3OJlXSrLG8bi6OpVh7hhYj+L4DLaiWkqKOOtqaloKCq9TUdOunqTtfqh2ju8l2B9O3bc4b+XRVaQxxw1UUMbt0vilCsUYlgFHcKt7DVva25xlnBdOY6aspnneGXKKvqxSrF1SNWqJh0/xA97e7g4a+BeJImrlV5syqJptcPUqI+nAGUa2VUGytYA2NyB7XwEPmsZEqjJNl1HNShFHxEoJce4OhwwAN9wuF7iBY3GQxxiMRS1DuRG0hTeWIbGb1dtQse19tsaTxFyqpqyrNU8lQkxCgFHWw0iwsHRrYT+aGXikqskJeSRYagq0kpBYjqRMLlQo7auw7AYCxquZtRDURF1VoPi66KbSm6wwPGqvsfwhiSfIGIeY8yqwRxN1YoI2kqgahoGkS8UhWKM6L6QV3L2JN9uxw7RcvKcSh2aRxrq2KNbS3xVuqDYdhaw/Xe+IFLyrjggjjpqqqhMYkXUrKdSSNqZWVl0mx7G1/1wCrnvNKqje61FGhFNDKkQjaQTu+rUsbqQQNha/vbwTiyyzjqqmzF4nlEKJOE6PwjudOlWYGVTpVtyu/tfzhu4c4Ggon1RF2tFFCA+k2EZYgghQdRLEn9rAWx8I+BSlVJPFWVcayzdd4VKdNm9NwbpexCgHftgKfhzPMzqYoa3VTGmqC16fSQ0cfqCsHJ9biwutrHxbxAyDi7MMwWCOCSnhkFKtRNI8WrUzuyoirf0rZbk99/5vaLljFHJH9vUNTwO0kNMzDpxsb9vTcgXNgTtfzjzHyvjjSEU9TVQSQw9AyRst3j1FrMCtrgk2YdvrgFqj5uzNND1ERIpKZuqQNo6gSSRqbk/IzoFsfzDfHuq5p1CU+XyAI2uEVNadPywmRY7oL7G5Y/6cM68rKQRtF6+m1KKXSSDsHMge9r69Z1X7fTEWPk5Q6Csoeb7FIUaQi8aqGAKaQBcltW99wMBW5xxhXpNmMsL05gy5kvE8Zu6FAzWcNsbE22wVXGldLDVV1M0C0tFIy9B0JaUIFMhLg+g7m1h43v5nnlFEdQerrGil6YliDoFkEaqqh9KX7KL7/xiXmPLGKV5dM9RFT1DB56aNlEbsLDyt1BsLgHf6YBIyWqf/wAhzM0xYPUUXVi0gFtRSN0sH2J37E238Yl8CChkq4nkrKw1XVkkENUFjV5iDG7KFWzEAabK57Y5w9SdXinMxETHopukrqAShtGoKg7XFjt9MOnD/LWkpWWT7SeVGLrJO5YqzG7FV2VSTc3C3374BtxnPPfJTNlDSKPVTSLLt7bq3+zX/bGjY+FdRpNE8UgukisjD3DCxH8YCt4Oz0VmX09QDcyxqWt+cbOP7gcXOMf5V5k2W5hUZPUn8ZemY9mB3IH9S2YD3DDGvjAdwYMedWA9YMctgtgO4McGO4Ax8K2rWKN5HNkjUux9gouT/Ax98Zfzp4jYxx5ZTeqprWAIHhL+fbUdv6QxwHy5FU7TCtzBxZqyoNr+yksbfTU+n/TjVcVXC2QLRUcNMm4iQAn8x7s37tc4tcAYMGDAIXNPgBq6JJ6X0VtN6omBsWA30X8G+6k9j7AnHeWvMla5OhUfZV0N1kjYaS2nYsoPn3XuD9LYfMIPMDlalc4qaZ/h65LFZVJAYjtrtuCOwcb+9xawPxxi+b8U18ucVdMtcKJ4bfCwvEpSYWPdmHdtre99u1sc/wDZtTTxyUGdRSQvJG0a1ca3HqUrrIXZrXvqjPj5b4XJ5J67LVozRfHTxnTBXQya7Atf1nuuxtpkI8XAtgNZynjGoGSvWVVOY54UkLxMClyn0YXXVit4k5lzw5HBmMMEeqbTqV2JCBr2O1tW4A8d8QeJOIU/wWtoZHd6qjpI1nYg2LMFGzH5t9r+cfCCop58hgyvUTU1FAJYk0k3KhmXe1h6kI73wFzwnW1RrU+NzSlkeRDoo4Attxq1X2Y2AvuPfGgHGVcrMsooMojq3igpqizgzzjcMCQG+0YHSRbZSAd+2K2HnLUdFaWnVa/MGLAyRRsIhubWFlL6R5sF2vc98A/8e8fQ5ZTGSQhpWBEUQO7n/pR5b/sgYWOVvBszTPmuY3NXUXMaMPu0Pmx7ErYAeF+p2ODeVkhqPj83k69WSCqEgrGR2vbYkeFA0r4v3xp4GA7gwYMAYMGDAGDBgwEPMcrinjMc8aSoe6uoYf74zzNuQlG766WSekfxobUo/QN6h/dgwYCA3K3N4gRDm5ZbdpQxB9rhtYxyPlnnLga81VAo0gxqQQPYaQth9L4MGAk0fISFnD11XU1TDwW0j+SWNv0IxoWR8NU1GmimhjiXzpG5/qY3LfucGDAWYx3BgwBgwYMB/9k=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6" descr="data:image/jpeg;base64,/9j/4AAQSkZJRgABAQAAAQABAAD/2wCEAAkGBhQSDxUUEhQUFRQTFxoYGBcWGCAfHhwdHh4gIBggHSIYICYqHSEjHCIaIDIgJCc1Ly0tHx82NzAqNScrLSsBCQoKBQUFDQUFDSkYEhgpKSkpKSkpKSkpKSkpKSkpKSkpKSkpKSkpKSkpKSkpKSkpKSkpKSkpKSkpKSkpKSkpKf/AABEIAGYAcAMBIgACEQEDEQH/xAAbAAACAwEBAQAAAAAAAAAAAAAABgQFBwECA//EADgQAAIBAgQFAgMHAgYDAAAAAAECAwQRAAUSIQYHEzFBIlEUMmEjM0JScYGRcpIVYoKhscEWF0P/xAAUAQEAAAAAAAAAAAAAAAAAAAAA/8QAFBEBAAAAAAAAAAAAAAAAAAAAAP/aAAwDAQACEQMRAD8A3HBgxwnAdwXxVcRcRw0UPVmLWLBEVRqZ3PyogHdj7YRcw4/lZusQ8EMDtT1tO2hniEgXpzgpfZSQCPG+3fAO1FxhRzVDU8VTC8y3uisCdu9vcjyB2xQcQ8TVwzB6WjSl+zphUgz67uNRUquiwB1C1z74WKfLJoqWhgmp46dcvqEkauMkaxGNTclCDqJlUgFSN++InHPMDKZ6mN0esmlRGitSHph1cglWY2Yi4/D7nvgJnEvN51WglhZI1eEVM8b2Jddap00J/FcSn66Rh94q4ujpMuarBVgUBh32dnH2e58G4N/a+MyoOJ6gX+D4ekAaJYbyF941BAX1IotYm9jvc3Jx7l4jrVSFJ+HmeKm3iRS5CbEdgrg7G242wDVkvMVv8NSWZRUVTVL0qpT2tLIGOnSb2ClRq1drYvco4zR1nFUhpJKXR1llZSqh79Ng42ZWsRfbt2xkr8b5fsgjqcrqEqBUqWiDxpJo0MNA0nSy9xYe/wBMWlDwvJUUgipquCWmaeSqmmQao10AGGLoFrqGbUzL/wA4DZ4plZQykMrC4INwR7gjvj3jF+DeJHpoogphi+Lc1k0ekrDS0y+liAWJUykXG/cjbtfSuHON6SuLLTy6mQBirKVbSezAOBdT+Ybbj3wF9gwYMAYr84zKOJB1GVeqwiQFiNTvsqgi5BJ8+O+J7HbGV53mFHmFTHMa6eldTooWZQqGS51Sxg/eI2yXaw7gHfYF+hzX7GejzFZLIiRSRs15FdQUpEo41J1NtrMp+YkdgMdra2mytIYehHVZsFeLREGs6yHb4lRfqORY9O53PcCxxbcccRyUkUHWhp5M6fVFBJENRCE6RIARszHZV8Et4uMQsnjhyIr1YpK/OKkF3SL1sindt7G3m7Wu2/4cBWZpkABWp4krW1kXjoYSC1j2AC7IPHp/uw4cu+KqP4v4OPLnoJHQvFrSzSIN9yRqva57kbHfFJxxmKVdLS53QWFRSHU8b2LdMNY6gDchWvuPDHftiLQ02bCSHOkEOYmSK2hdQaND8yxqLbj1LsGN9WxvgH/mxxG9JlrdAkVFQ6wQ6fm1N3I+ukG31IxA5S57OyVNFWOXqqKUqzMblka+kgnci4O/sV98V+ecKVWc1tJLURS0lJDEWt1FEolO+2m+ncJva4APYm2PMPLapoM0WpoJJJklhkjmaolDOGIOg7gagGCG3+U+4wEjjHjFpa6Sghy2Ov6EYklWR1BsbfdhgdxqG/fft7reW8CRVsH+IZDNLRTqxVoXY6Qw3KX3I8He6nbYYoc84hjkp/iaiZ6TPaRtJCxlTLZvSCANOy+dttiCCMN1Zxe0FHT0eX06R5nmCrLIka2ETOo1Ow7KxG4B+UbnsLhTtxC1T1aKvgipczd4SZJBaKp6TApHLbsGGwI9LXHbYYbcyzKc1cWmkVM2MTxxRibXDFAWF5ZSFUbMCAo7/wAYj59lVHXpFldXUrLmkcRInVd1cC5ViO9x+E7kC+xIwucPSPNNJQ5g1THmFJE8cb08gV6mG2rolnBDX2KtsSD3FjcNjyTPoqjWscqSvAwjlMYOkPYFgCb3/k27HFpjMeA3ZaQV7SLBQwRyGOiphqChbhzMxGqSQWJI23398aPRViyxrJGwZJFDKw8gi4P8YCu4mzRoYLxiFpXIWOOaURiQ/iUMfxabkDGVUvDNOS0csdTRpGnUqFqUMpMERVhHTzg6VjB2sPUb9z2w2czqern0Q00NHMltUiyhGlG9rxrKwXt5Pc4Q+JqUZfw9JHGK1HrJkhaOqsNITUzdNV2CN2uO+2AveVOWNmNdUZzUju5SnU76QNiR/StkB99Z9sVPGuW5hk1TVVcDdaKtGlqllvLBc+47DwCPSbLsCBjXuEckFHQQU4/+Uahvq3dz/cTizngV1KuAysCGUi4IPcEHuMBgOU8LUcuYUEOVM0xjHUrakk6Gja2pGB7FlLrp9msb2JG28McMw0FMKenDCNST6mLG579/+Btjzw5wrTUKMlLEI1dy7W3JJ7bnewGwHgYt74DuDHL4L4CHV5RDKweSKJ3X5WZFYj9CwNsYvxNlE2UTKkEh6+ZSlXzOf8AZvuxa+g2sxfz4At6d0vis4h4firaZ6eddSSD91Phl9iDuMBU8Ecv4MtjOi8k7/ezv8znubflW+9r/AKknfCzzo4ZbpJmVN6amiIYsO5QHz76W3/QsMPvDmUmlpIoGleYxIF6j2ubdu3gdh32A3OJlXSrLG8bi6OpVh7hhYj+L4DLaiWkqKOOtqaloKCq9TUdOunqTtfqh2ju8l2B9O3bc4b+XRVaQxxw1UUMbt0vilCsUYlgFHcKt7DVva25xlnBdOY6aspnneGXKKvqxSrF1SNWqJh0/xA97e7g4a+BeJImrlV5syqJptcPUqI+nAGUa2VUGytYA2NyB7XwEPmsZEqjJNl1HNShFHxEoJce4OhwwAN9wuF7iBY3GQxxiMRS1DuRG0hTeWIbGb1dtQse19tsaTxFyqpqyrNU8lQkxCgFHWw0iwsHRrYT+aGXikqskJeSRYagq0kpBYjqRMLlQo7auw7AYCxquZtRDURF1VoPi66KbSm6wwPGqvsfwhiSfIGIeY8yqwRxN1YoI2kqgahoGkS8UhWKM6L6QV3L2JN9uxw7RcvKcSh2aRxrq2KNbS3xVuqDYdhaw/Xe+IFLyrjggjjpqqqhMYkXUrKdSSNqZWVl0mx7G1/1wCrnvNKqje61FGhFNDKkQjaQTu+rUsbqQQNha/vbwTiyyzjqqmzF4nlEKJOE6PwjudOlWYGVTpVtyu/tfzhu4c4Ggon1RF2tFFCA+k2EZYgghQdRLEn9rAWx8I+BSlVJPFWVcayzdd4VKdNm9NwbpexCgHftgKfhzPMzqYoa3VTGmqC16fSQ0cfqCsHJ9biwutrHxbxAyDi7MMwWCOCSnhkFKtRNI8WrUzuyoirf0rZbk99/5vaLljFHJH9vUNTwO0kNMzDpxsb9vTcgXNgTtfzjzHyvjjSEU9TVQSQw9AyRst3j1FrMCtrgk2YdvrgFqj5uzNND1ERIpKZuqQNo6gSSRqbk/IzoFsfzDfHuq5p1CU+XyAI2uEVNadPywmRY7oL7G5Y/6cM68rKQRtF6+m1KKXSSDsHMge9r69Z1X7fTEWPk5Q6Csoeb7FIUaQi8aqGAKaQBcltW99wMBW5xxhXpNmMsL05gy5kvE8Zu6FAzWcNsbE22wVXGldLDVV1M0C0tFIy9B0JaUIFMhLg+g7m1h43v5nnlFEdQerrGil6YliDoFkEaqqh9KX7KL7/xiXmPLGKV5dM9RFT1DB56aNlEbsLDyt1BsLgHf6YBIyWqf/wAhzM0xYPUUXVi0gFtRSN0sH2J37E238Yl8CChkq4nkrKw1XVkkENUFjV5iDG7KFWzEAabK57Y5w9SdXinMxETHopukrqAShtGoKg7XFjt9MOnD/LWkpWWT7SeVGLrJO5YqzG7FV2VSTc3C3374BtxnPPfJTNlDSKPVTSLLt7bq3+zX/bGjY+FdRpNE8UgukisjD3DCxH8YCt4Oz0VmX09QDcyxqWt+cbOP7gcXOMf5V5k2W5hUZPUn8ZemY9mB3IH9S2YD3DDGvjAdwYMedWA9YMctgtgO4McGO4Ax8K2rWKN5HNkjUux9gouT/Ax98Zfzp4jYxx5ZTeqprWAIHhL+fbUdv6QxwHy5FU7TCtzBxZqyoNr+yksbfTU+n/TjVcVXC2QLRUcNMm4iQAn8x7s37tc4tcAYMGDAIXNPgBq6JJ6X0VtN6omBsWA30X8G+6k9j7AnHeWvMla5OhUfZV0N1kjYaS2nYsoPn3XuD9LYfMIPMDlalc4qaZ/h65LFZVJAYjtrtuCOwcb+9xawPxxi+b8U18ucVdMtcKJ4bfCwvEpSYWPdmHdtre99u1sc/wDZtTTxyUGdRSQvJG0a1ca3HqUrrIXZrXvqjPj5b4XJ5J67LVozRfHTxnTBXQya7Atf1nuuxtpkI8XAtgNZynjGoGSvWVVOY54UkLxMClyn0YXXVit4k5lzw5HBmMMEeqbTqV2JCBr2O1tW4A8d8QeJOIU/wWtoZHd6qjpI1nYg2LMFGzH5t9r+cfCCop58hgyvUTU1FAJYk0k3KhmXe1h6kI73wFzwnW1RrU+NzSlkeRDoo4Attxq1X2Y2AvuPfGgHGVcrMsooMojq3igpqizgzzjcMCQG+0YHSRbZSAd+2K2HnLUdFaWnVa/MGLAyRRsIhubWFlL6R5sF2vc98A/8e8fQ5ZTGSQhpWBEUQO7n/pR5b/sgYWOVvBszTPmuY3NXUXMaMPu0Pmx7ErYAeF+p2ODeVkhqPj83k69WSCqEgrGR2vbYkeFA0r4v3xp4GA7gwYMAYMGDAGDBgwEPMcrinjMc8aSoe6uoYf74zzNuQlG766WSekfxobUo/QN6h/dgwYCA3K3N4gRDm5ZbdpQxB9rhtYxyPlnnLga81VAo0gxqQQPYaQth9L4MGAk0fISFnD11XU1TDwW0j+SWNv0IxoWR8NU1GmimhjiXzpG5/qY3LfucGDAWYx3BgwBgwYMB/9k=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246973"/>
            <a:ext cx="3545882" cy="522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460375" y="4365104"/>
            <a:ext cx="1066800" cy="115212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reto 21"/>
          <p:cNvCxnSpPr/>
          <p:nvPr/>
        </p:nvCxnSpPr>
        <p:spPr>
          <a:xfrm flipV="1">
            <a:off x="460375" y="2527274"/>
            <a:ext cx="4415204" cy="18378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442807" y="4761148"/>
            <a:ext cx="4432772" cy="7560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V="1">
            <a:off x="1527175" y="2527274"/>
            <a:ext cx="5940692" cy="18378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1527175" y="4761148"/>
            <a:ext cx="5940692" cy="6924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>
            <a:off x="4875579" y="2527274"/>
            <a:ext cx="2592288" cy="223387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61" y="2641264"/>
            <a:ext cx="2432724" cy="2005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ítulo 1"/>
          <p:cNvSpPr txBox="1">
            <a:spLocks/>
          </p:cNvSpPr>
          <p:nvPr/>
        </p:nvSpPr>
        <p:spPr>
          <a:xfrm>
            <a:off x="0" y="172244"/>
            <a:ext cx="91440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INSPEÇÃO- SIF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0" y="312736"/>
            <a:ext cx="91440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INSPEÇÃO- SIP/POA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294719" y="160337"/>
            <a:ext cx="3451987" cy="889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>
          <a:xfrm>
            <a:off x="155575" y="1227138"/>
            <a:ext cx="8988425" cy="5442222"/>
          </a:xfrm>
        </p:spPr>
        <p:txBody>
          <a:bodyPr>
            <a:normAutofit lnSpcReduction="10000"/>
          </a:bodyPr>
          <a:lstStyle/>
          <a:p>
            <a:r>
              <a:rPr lang="pt-BR" dirty="0"/>
              <a:t>Fiscalização e inspeção de estabelecimentos registrados sob a chancela do </a:t>
            </a:r>
            <a:r>
              <a:rPr lang="pt-BR" dirty="0" smtClean="0"/>
              <a:t>SIP/POA.</a:t>
            </a:r>
          </a:p>
          <a:p>
            <a:r>
              <a:rPr lang="pt-BR" dirty="0" smtClean="0"/>
              <a:t>É responsável </a:t>
            </a:r>
            <a:r>
              <a:rPr lang="pt-BR" dirty="0"/>
              <a:t>pelo registro e fiscalização das empresas que produzam matéria prima, manipulem, beneficiem, transformem, industrializem, preparem, acondicionem, embalem produtos de origem animal </a:t>
            </a:r>
            <a:r>
              <a:rPr lang="pt-BR" dirty="0" smtClean="0"/>
              <a:t>e </a:t>
            </a:r>
            <a:r>
              <a:rPr lang="pt-BR" dirty="0"/>
              <a:t>que fazem a comercialização intermunicipal (dentro do Estado do Paraná). </a:t>
            </a:r>
            <a:endParaRPr lang="pt-BR" dirty="0" smtClean="0"/>
          </a:p>
          <a:p>
            <a:r>
              <a:rPr lang="pt-BR" dirty="0" smtClean="0"/>
              <a:t>A fiscalização é feita por fiscais </a:t>
            </a:r>
          </a:p>
          <a:p>
            <a:r>
              <a:rPr lang="pt-BR" dirty="0" smtClean="0"/>
              <a:t>agropecuários.</a:t>
            </a:r>
          </a:p>
        </p:txBody>
      </p:sp>
      <p:sp>
        <p:nvSpPr>
          <p:cNvPr id="7" name="AutoShape 4" descr="data:image/jpeg;base64,/9j/4AAQSkZJRgABAQAAAQABAAD/2wCEAAkGBhQSDxUUEhQUFRQTFxoYGBcWGCAfHhwdHh4gIBggHSIYICYqHSEjHCIaIDIgJCc1Ly0tHx82NzAqNScrLSsBCQoKBQUFDQUFDSkYEhgpKSkpKSkpKSkpKSkpKSkpKSkpKSkpKSkpKSkpKSkpKSkpKSkpKSkpKSkpKSkpKSkpKf/AABEIAGYAcAMBIgACEQEDEQH/xAAbAAACAwEBAQAAAAAAAAAAAAAABgQFBwECA//EADgQAAIBAgQFAgMHAgYDAAAAAAECAwQRAAUSIQYHEzFBIlEUMmEjM0JScYGRcpIVYoKhscEWF0P/xAAUAQEAAAAAAAAAAAAAAAAAAAAA/8QAFBEBAAAAAAAAAAAAAAAAAAAAAP/aAAwDAQACEQMRAD8A3HBgxwnAdwXxVcRcRw0UPVmLWLBEVRqZ3PyogHdj7YRcw4/lZusQ8EMDtT1tO2hniEgXpzgpfZSQCPG+3fAO1FxhRzVDU8VTC8y3uisCdu9vcjyB2xQcQ8TVwzB6WjSl+zphUgz67uNRUquiwB1C1z74WKfLJoqWhgmp46dcvqEkauMkaxGNTclCDqJlUgFSN++InHPMDKZ6mN0esmlRGitSHph1cglWY2Yi4/D7nvgJnEvN51WglhZI1eEVM8b2Jddap00J/FcSn66Rh94q4ujpMuarBVgUBh32dnH2e58G4N/a+MyoOJ6gX+D4ekAaJYbyF941BAX1IotYm9jvc3Jx7l4jrVSFJ+HmeKm3iRS5CbEdgrg7G242wDVkvMVv8NSWZRUVTVL0qpT2tLIGOnSb2ClRq1drYvco4zR1nFUhpJKXR1llZSqh79Ng42ZWsRfbt2xkr8b5fsgjqcrqEqBUqWiDxpJo0MNA0nSy9xYe/wBMWlDwvJUUgipquCWmaeSqmmQao10AGGLoFrqGbUzL/wA4DZ4plZQykMrC4INwR7gjvj3jF+DeJHpoogphi+Lc1k0ekrDS0y+liAWJUykXG/cjbtfSuHON6SuLLTy6mQBirKVbSezAOBdT+Ybbj3wF9gwYMAYr84zKOJB1GVeqwiQFiNTvsqgi5BJ8+O+J7HbGV53mFHmFTHMa6eldTooWZQqGS51Sxg/eI2yXaw7gHfYF+hzX7GejzFZLIiRSRs15FdQUpEo41J1NtrMp+YkdgMdra2mytIYehHVZsFeLREGs6yHb4lRfqORY9O53PcCxxbcccRyUkUHWhp5M6fVFBJENRCE6RIARszHZV8Et4uMQsnjhyIr1YpK/OKkF3SL1sindt7G3m7Wu2/4cBWZpkABWp4krW1kXjoYSC1j2AC7IPHp/uw4cu+KqP4v4OPLnoJHQvFrSzSIN9yRqva57kbHfFJxxmKVdLS53QWFRSHU8b2LdMNY6gDchWvuPDHftiLQ02bCSHOkEOYmSK2hdQaND8yxqLbj1LsGN9WxvgH/mxxG9JlrdAkVFQ6wQ6fm1N3I+ukG31IxA5S57OyVNFWOXqqKUqzMblka+kgnci4O/sV98V+ecKVWc1tJLURS0lJDEWt1FEolO+2m+ncJva4APYm2PMPLapoM0WpoJJJklhkjmaolDOGIOg7gagGCG3+U+4wEjjHjFpa6Sghy2Ov6EYklWR1BsbfdhgdxqG/fft7reW8CRVsH+IZDNLRTqxVoXY6Qw3KX3I8He6nbYYoc84hjkp/iaiZ6TPaRtJCxlTLZvSCANOy+dttiCCMN1Zxe0FHT0eX06R5nmCrLIka2ETOo1Ow7KxG4B+UbnsLhTtxC1T1aKvgipczd4SZJBaKp6TApHLbsGGwI9LXHbYYbcyzKc1cWmkVM2MTxxRibXDFAWF5ZSFUbMCAo7/wAYj59lVHXpFldXUrLmkcRInVd1cC5ViO9x+E7kC+xIwucPSPNNJQ5g1THmFJE8cb08gV6mG2rolnBDX2KtsSD3FjcNjyTPoqjWscqSvAwjlMYOkPYFgCb3/k27HFpjMeA3ZaQV7SLBQwRyGOiphqChbhzMxGqSQWJI23398aPRViyxrJGwZJFDKw8gi4P8YCu4mzRoYLxiFpXIWOOaURiQ/iUMfxabkDGVUvDNOS0csdTRpGnUqFqUMpMERVhHTzg6VjB2sPUb9z2w2czqern0Q00NHMltUiyhGlG9rxrKwXt5Pc4Q+JqUZfw9JHGK1HrJkhaOqsNITUzdNV2CN2uO+2AveVOWNmNdUZzUju5SnU76QNiR/StkB99Z9sVPGuW5hk1TVVcDdaKtGlqllvLBc+47DwCPSbLsCBjXuEckFHQQU4/+Uahvq3dz/cTizngV1KuAysCGUi4IPcEHuMBgOU8LUcuYUEOVM0xjHUrakk6Gja2pGB7FlLrp9msb2JG28McMw0FMKenDCNST6mLG579/+Btjzw5wrTUKMlLEI1dy7W3JJ7bnewGwHgYt74DuDHL4L4CHV5RDKweSKJ3X5WZFYj9CwNsYvxNlE2UTKkEh6+ZSlXzOf8AZvuxa+g2sxfz4At6d0vis4h4firaZ6eddSSD91Phl9iDuMBU8Ecv4MtjOi8k7/ezv8znubflW+9r/AKknfCzzo4ZbpJmVN6amiIYsO5QHz76W3/QsMPvDmUmlpIoGleYxIF6j2ubdu3gdh32A3OJlXSrLG8bi6OpVh7hhYj+L4DLaiWkqKOOtqaloKCq9TUdOunqTtfqh2ju8l2B9O3bc4b+XRVaQxxw1UUMbt0vilCsUYlgFHcKt7DVva25xlnBdOY6aspnneGXKKvqxSrF1SNWqJh0/xA97e7g4a+BeJImrlV5syqJptcPUqI+nAGUa2VUGytYA2NyB7XwEPmsZEqjJNl1HNShFHxEoJce4OhwwAN9wuF7iBY3GQxxiMRS1DuRG0hTeWIbGb1dtQse19tsaTxFyqpqyrNU8lQkxCgFHWw0iwsHRrYT+aGXikqskJeSRYagq0kpBYjqRMLlQo7auw7AYCxquZtRDURF1VoPi66KbSm6wwPGqvsfwhiSfIGIeY8yqwRxN1YoI2kqgahoGkS8UhWKM6L6QV3L2JN9uxw7RcvKcSh2aRxrq2KNbS3xVuqDYdhaw/Xe+IFLyrjggjjpqqqhMYkXUrKdSSNqZWVl0mx7G1/1wCrnvNKqje61FGhFNDKkQjaQTu+rUsbqQQNha/vbwTiyyzjqqmzF4nlEKJOE6PwjudOlWYGVTpVtyu/tfzhu4c4Ggon1RF2tFFCA+k2EZYgghQdRLEn9rAWx8I+BSlVJPFWVcayzdd4VKdNm9NwbpexCgHftgKfhzPMzqYoa3VTGmqC16fSQ0cfqCsHJ9biwutrHxbxAyDi7MMwWCOCSnhkFKtRNI8WrUzuyoirf0rZbk99/5vaLljFHJH9vUNTwO0kNMzDpxsb9vTcgXNgTtfzjzHyvjjSEU9TVQSQw9AyRst3j1FrMCtrgk2YdvrgFqj5uzNND1ERIpKZuqQNo6gSSRqbk/IzoFsfzDfHuq5p1CU+XyAI2uEVNadPywmRY7oL7G5Y/6cM68rKQRtF6+m1KKXSSDsHMge9r69Z1X7fTEWPk5Q6Csoeb7FIUaQi8aqGAKaQBcltW99wMBW5xxhXpNmMsL05gy5kvE8Zu6FAzWcNsbE22wVXGldLDVV1M0C0tFIy9B0JaUIFMhLg+g7m1h43v5nnlFEdQerrGil6YliDoFkEaqqh9KX7KL7/xiXmPLGKV5dM9RFT1DB56aNlEbsLDyt1BsLgHf6YBIyWqf/wAhzM0xYPUUXVi0gFtRSN0sH2J37E238Yl8CChkq4nkrKw1XVkkENUFjV5iDG7KFWzEAabK57Y5w9SdXinMxETHopukrqAShtGoKg7XFjt9MOnD/LWkpWWT7SeVGLrJO5YqzG7FV2VSTc3C3374BtxnPPfJTNlDSKPVTSLLt7bq3+zX/bGjY+FdRpNE8UgukisjD3DCxH8YCt4Oz0VmX09QDcyxqWt+cbOP7gcXOMf5V5k2W5hUZPUn8ZemY9mB3IH9S2YD3DDGvjAdwYMedWA9YMctgtgO4McGO4Ax8K2rWKN5HNkjUux9gouT/Ax98Zfzp4jYxx5ZTeqprWAIHhL+fbUdv6QxwHy5FU7TCtzBxZqyoNr+yksbfTU+n/TjVcVXC2QLRUcNMm4iQAn8x7s37tc4tcAYMGDAIXNPgBq6JJ6X0VtN6omBsWA30X8G+6k9j7AnHeWvMla5OhUfZV0N1kjYaS2nYsoPn3XuD9LYfMIPMDlalc4qaZ/h65LFZVJAYjtrtuCOwcb+9xawPxxi+b8U18ucVdMtcKJ4bfCwvEpSYWPdmHdtre99u1sc/wDZtTTxyUGdRSQvJG0a1ca3HqUrrIXZrXvqjPj5b4XJ5J67LVozRfHTxnTBXQya7Atf1nuuxtpkI8XAtgNZynjGoGSvWVVOY54UkLxMClyn0YXXVit4k5lzw5HBmMMEeqbTqV2JCBr2O1tW4A8d8QeJOIU/wWtoZHd6qjpI1nYg2LMFGzH5t9r+cfCCop58hgyvUTU1FAJYk0k3KhmXe1h6kI73wFzwnW1RrU+NzSlkeRDoo4Attxq1X2Y2AvuPfGgHGVcrMsooMojq3igpqizgzzjcMCQG+0YHSRbZSAd+2K2HnLUdFaWnVa/MGLAyRRsIhubWFlL6R5sF2vc98A/8e8fQ5ZTGSQhpWBEUQO7n/pR5b/sgYWOVvBszTPmuY3NXUXMaMPu0Pmx7ErYAeF+p2ODeVkhqPj83k69WSCqEgrGR2vbYkeFA0r4v3xp4GA7gwYMAYMGDAGDBgwEPMcrinjMc8aSoe6uoYf74zzNuQlG766WSekfxobUo/QN6h/dgwYCA3K3N4gRDm5ZbdpQxB9rhtYxyPlnnLga81VAo0gxqQQPYaQth9L4MGAk0fISFnD11XU1TDwW0j+SWNv0IxoWR8NU1GmimhjiXzpG5/qY3LfucGDAWYx3BgwBgwYMB/9k=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6" descr="data:image/jpeg;base64,/9j/4AAQSkZJRgABAQAAAQABAAD/2wCEAAkGBhQSDxUUEhQUFRQTFxoYGBcWGCAfHhwdHh4gIBggHSIYICYqHSEjHCIaIDIgJCc1Ly0tHx82NzAqNScrLSsBCQoKBQUFDQUFDSkYEhgpKSkpKSkpKSkpKSkpKSkpKSkpKSkpKSkpKSkpKSkpKSkpKSkpKSkpKSkpKSkpKSkpKf/AABEIAGYAcAMBIgACEQEDEQH/xAAbAAACAwEBAQAAAAAAAAAAAAAABgQFBwECA//EADgQAAIBAgQFAgMHAgYDAAAAAAECAwQRAAUSIQYHEzFBIlEUMmEjM0JScYGRcpIVYoKhscEWF0P/xAAUAQEAAAAAAAAAAAAAAAAAAAAA/8QAFBEBAAAAAAAAAAAAAAAAAAAAAP/aAAwDAQACEQMRAD8A3HBgxwnAdwXxVcRcRw0UPVmLWLBEVRqZ3PyogHdj7YRcw4/lZusQ8EMDtT1tO2hniEgXpzgpfZSQCPG+3fAO1FxhRzVDU8VTC8y3uisCdu9vcjyB2xQcQ8TVwzB6WjSl+zphUgz67uNRUquiwB1C1z74WKfLJoqWhgmp46dcvqEkauMkaxGNTclCDqJlUgFSN++InHPMDKZ6mN0esmlRGitSHph1cglWY2Yi4/D7nvgJnEvN51WglhZI1eEVM8b2Jddap00J/FcSn66Rh94q4ujpMuarBVgUBh32dnH2e58G4N/a+MyoOJ6gX+D4ekAaJYbyF941BAX1IotYm9jvc3Jx7l4jrVSFJ+HmeKm3iRS5CbEdgrg7G242wDVkvMVv8NSWZRUVTVL0qpT2tLIGOnSb2ClRq1drYvco4zR1nFUhpJKXR1llZSqh79Ng42ZWsRfbt2xkr8b5fsgjqcrqEqBUqWiDxpJo0MNA0nSy9xYe/wBMWlDwvJUUgipquCWmaeSqmmQao10AGGLoFrqGbUzL/wA4DZ4plZQykMrC4INwR7gjvj3jF+DeJHpoogphi+Lc1k0ekrDS0y+liAWJUykXG/cjbtfSuHON6SuLLTy6mQBirKVbSezAOBdT+Ybbj3wF9gwYMAYr84zKOJB1GVeqwiQFiNTvsqgi5BJ8+O+J7HbGV53mFHmFTHMa6eldTooWZQqGS51Sxg/eI2yXaw7gHfYF+hzX7GejzFZLIiRSRs15FdQUpEo41J1NtrMp+YkdgMdra2mytIYehHVZsFeLREGs6yHb4lRfqORY9O53PcCxxbcccRyUkUHWhp5M6fVFBJENRCE6RIARszHZV8Et4uMQsnjhyIr1YpK/OKkF3SL1sindt7G3m7Wu2/4cBWZpkABWp4krW1kXjoYSC1j2AC7IPHp/uw4cu+KqP4v4OPLnoJHQvFrSzSIN9yRqva57kbHfFJxxmKVdLS53QWFRSHU8b2LdMNY6gDchWvuPDHftiLQ02bCSHOkEOYmSK2hdQaND8yxqLbj1LsGN9WxvgH/mxxG9JlrdAkVFQ6wQ6fm1N3I+ukG31IxA5S57OyVNFWOXqqKUqzMblka+kgnci4O/sV98V+ecKVWc1tJLURS0lJDEWt1FEolO+2m+ncJva4APYm2PMPLapoM0WpoJJJklhkjmaolDOGIOg7gagGCG3+U+4wEjjHjFpa6Sghy2Ov6EYklWR1BsbfdhgdxqG/fft7reW8CRVsH+IZDNLRTqxVoXY6Qw3KX3I8He6nbYYoc84hjkp/iaiZ6TPaRtJCxlTLZvSCANOy+dttiCCMN1Zxe0FHT0eX06R5nmCrLIka2ETOo1Ow7KxG4B+UbnsLhTtxC1T1aKvgipczd4SZJBaKp6TApHLbsGGwI9LXHbYYbcyzKc1cWmkVM2MTxxRibXDFAWF5ZSFUbMCAo7/wAYj59lVHXpFldXUrLmkcRInVd1cC5ViO9x+E7kC+xIwucPSPNNJQ5g1THmFJE8cb08gV6mG2rolnBDX2KtsSD3FjcNjyTPoqjWscqSvAwjlMYOkPYFgCb3/k27HFpjMeA3ZaQV7SLBQwRyGOiphqChbhzMxGqSQWJI23398aPRViyxrJGwZJFDKw8gi4P8YCu4mzRoYLxiFpXIWOOaURiQ/iUMfxabkDGVUvDNOS0csdTRpGnUqFqUMpMERVhHTzg6VjB2sPUb9z2w2czqern0Q00NHMltUiyhGlG9rxrKwXt5Pc4Q+JqUZfw9JHGK1HrJkhaOqsNITUzdNV2CN2uO+2AveVOWNmNdUZzUju5SnU76QNiR/StkB99Z9sVPGuW5hk1TVVcDdaKtGlqllvLBc+47DwCPSbLsCBjXuEckFHQQU4/+Uahvq3dz/cTizngV1KuAysCGUi4IPcEHuMBgOU8LUcuYUEOVM0xjHUrakk6Gja2pGB7FlLrp9msb2JG28McMw0FMKenDCNST6mLG579/+Btjzw5wrTUKMlLEI1dy7W3JJ7bnewGwHgYt74DuDHL4L4CHV5RDKweSKJ3X5WZFYj9CwNsYvxNlE2UTKkEh6+ZSlXzOf8AZvuxa+g2sxfz4At6d0vis4h4firaZ6eddSSD91Phl9iDuMBU8Ecv4MtjOi8k7/ezv8znubflW+9r/AKknfCzzo4ZbpJmVN6amiIYsO5QHz76W3/QsMPvDmUmlpIoGleYxIF6j2ubdu3gdh32A3OJlXSrLG8bi6OpVh7hhYj+L4DLaiWkqKOOtqaloKCq9TUdOunqTtfqh2ju8l2B9O3bc4b+XRVaQxxw1UUMbt0vilCsUYlgFHcKt7DVva25xlnBdOY6aspnneGXKKvqxSrF1SNWqJh0/xA97e7g4a+BeJImrlV5syqJptcPUqI+nAGUa2VUGytYA2NyB7XwEPmsZEqjJNl1HNShFHxEoJce4OhwwAN9wuF7iBY3GQxxiMRS1DuRG0hTeWIbGb1dtQse19tsaTxFyqpqyrNU8lQkxCgFHWw0iwsHRrYT+aGXikqskJeSRYagq0kpBYjqRMLlQo7auw7AYCxquZtRDURF1VoPi66KbSm6wwPGqvsfwhiSfIGIeY8yqwRxN1YoI2kqgahoGkS8UhWKM6L6QV3L2JN9uxw7RcvKcSh2aRxrq2KNbS3xVuqDYdhaw/Xe+IFLyrjggjjpqqqhMYkXUrKdSSNqZWVl0mx7G1/1wCrnvNKqje61FGhFNDKkQjaQTu+rUsbqQQNha/vbwTiyyzjqqmzF4nlEKJOE6PwjudOlWYGVTpVtyu/tfzhu4c4Ggon1RF2tFFCA+k2EZYgghQdRLEn9rAWx8I+BSlVJPFWVcayzdd4VKdNm9NwbpexCgHftgKfhzPMzqYoa3VTGmqC16fSQ0cfqCsHJ9biwutrHxbxAyDi7MMwWCOCSnhkFKtRNI8WrUzuyoirf0rZbk99/5vaLljFHJH9vUNTwO0kNMzDpxsb9vTcgXNgTtfzjzHyvjjSEU9TVQSQw9AyRst3j1FrMCtrgk2YdvrgFqj5uzNND1ERIpKZuqQNo6gSSRqbk/IzoFsfzDfHuq5p1CU+XyAI2uEVNadPywmRY7oL7G5Y/6cM68rKQRtF6+m1KKXSSDsHMge9r69Z1X7fTEWPk5Q6Csoeb7FIUaQi8aqGAKaQBcltW99wMBW5xxhXpNmMsL05gy5kvE8Zu6FAzWcNsbE22wVXGldLDVV1M0C0tFIy9B0JaUIFMhLg+g7m1h43v5nnlFEdQerrGil6YliDoFkEaqqh9KX7KL7/xiXmPLGKV5dM9RFT1DB56aNlEbsLDyt1BsLgHf6YBIyWqf/wAhzM0xYPUUXVi0gFtRSN0sH2J37E238Yl8CChkq4nkrKw1XVkkENUFjV5iDG7KFWzEAabK57Y5w9SdXinMxETHopukrqAShtGoKg7XFjt9MOnD/LWkpWWT7SeVGLrJO5YqzG7FV2VSTc3C3374BtxnPPfJTNlDSKPVTSLLt7bq3+zX/bGjY+FdRpNE8UgukisjD3DCxH8YCt4Oz0VmX09QDcyxqWt+cbOP7gcXOMf5V5k2W5hUZPUn8ZemY9mB3IH9S2YD3DDGvjAdwYMedWA9YMctgtgO4McGO4Ax8K2rWKN5HNkjUux9gouT/Ax98Zfzp4jYxx5ZTeqprWAIHhL+fbUdv6QxwHy5FU7TCtzBxZqyoNr+yksbfTU+n/TjVcVXC2QLRUcNMm4iQAn8x7s37tc4tcAYMGDAIXNPgBq6JJ6X0VtN6omBsWA30X8G+6k9j7AnHeWvMla5OhUfZV0N1kjYaS2nYsoPn3XuD9LYfMIPMDlalc4qaZ/h65LFZVJAYjtrtuCOwcb+9xawPxxi+b8U18ucVdMtcKJ4bfCwvEpSYWPdmHdtre99u1sc/wDZtTTxyUGdRSQvJG0a1ca3HqUrrIXZrXvqjPj5b4XJ5J67LVozRfHTxnTBXQya7Atf1nuuxtpkI8XAtgNZynjGoGSvWVVOY54UkLxMClyn0YXXVit4k5lzw5HBmMMEeqbTqV2JCBr2O1tW4A8d8QeJOIU/wWtoZHd6qjpI1nYg2LMFGzH5t9r+cfCCop58hgyvUTU1FAJYk0k3KhmXe1h6kI73wFzwnW1RrU+NzSlkeRDoo4Attxq1X2Y2AvuPfGgHGVcrMsooMojq3igpqizgzzjcMCQG+0YHSRbZSAd+2K2HnLUdFaWnVa/MGLAyRRsIhubWFlL6R5sF2vc98A/8e8fQ5ZTGSQhpWBEUQO7n/pR5b/sgYWOVvBszTPmuY3NXUXMaMPu0Pmx7ErYAeF+p2ODeVkhqPj83k69WSCqEgrGR2vbYkeFA0r4v3xp4GA7gwYMAYMGDAGDBgwEPMcrinjMc8aSoe6uoYf74zzNuQlG766WSekfxobUo/QN6h/dgwYCA3K3N4gRDm5ZbdpQxB9rhtYxyPlnnLga81VAo0gxqQQPYaQth9L4MGAk0fISFnD11XU1TDwW0j+SWNv0IxoWR8NU1GmimhjiXzpG5/qY3LfucGDAWYx3BgwBgwYMB/9k=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AutoShape 2" descr="data:image/jpeg;base64,/9j/4AAQSkZJRgABAQAAAQABAAD/2wCEAAkGBxQTEhUUExQWFRUWGRUYFxcXGBwXHBwfHBUYGBoWFxgYHCggGBonHBUVIzEhJSkrLi4uFx80ODMsNygtLisBCgoKDQ0OFBAQGCwcFB0sLCwsLCwsLCwsLCwrLDgsOCwsNzcsLCwsLCwrKywsLDcsKyw3KyssKywrNyssLCsrLP/AABEIAJQA7AMBIgACEQEDEQH/xAAcAAEAAgMBAQEAAAAAAAAAAAAABgcBAgUDBAj/xABOEAACAQMCAwQFBgcOAwkAAAABAgMABBESIQUGMQcTIkEUUXGBkRcyQlRh0ggjUpKh0fAVFjM0cnOToqOxssHT1FOCsyU1Q1Vig7TC4f/EABYBAQEBAAAAAAAAAAAAAAAAAAABAv/EABoRAQEBAAMBAAAAAAAAAAAAAAABEQISQTH/2gAMAwEAAhEDEQA/ALxpSlApSlApSlApSlApSlApSlApSlApSlApSlApSlApSlApSlApSlApSlApSlApSlApSsGg1dwNzUWXtJ4Yel5H8H+7Xh2l8ZMNqYkz305CRafI7uWJJ6aUaury5y1Da28UIUHuwBqPUkADUcAb4AHTyoOa/aXw4EgXAOBnIVt98Y+b1r5vlVsPym/NP6qmUdsq7qMZ64r4uNcWS2TW+cZA/TSiM/KrYflN+af1U+VWw/Kb80/qrrRc4QEZBJxK0J26MsYkI/NYHavLh3O9tNM0KsdQLKuxwxVdRC7beEZ3rOjnTdqdkq5y56EAL1ycVpc9qlquNMc0gIzlAv8A9iP2Nb8P7SrWVWbDphVcBurKxwCMZ+3r6q+nhvPsEqSyEPEkSqzM+48TBFAC5JyxA99TsOZ8rVv9Wufgn36fK1b/AFa5+Cffrr2vPdu6M/iUq2llYEEbqM9MYywFb2nPFs9x6OGOosyqxB0syhmZV26gLmtaOL8rVv8AVrn4J9+nytW/1a5+CffqQHnCD8YM7xymFh5hgyrn2ZYV9J5khFy1sW/Gqgkx6x48gH1ju2qiNL2ood1srph6x3WP0yis/KcPqF3/AGP+rX38I59t55e6AdGOrQWGzaFLNpx6lUnfG1fRwnne2uJu5RsMSwQkEB9ILNp+wKM7+VSWDkfKcPqF3/Y/6tPlOH1C7/sf9Wp6tZIqiJctc/Q3c7W5ilglChlSXTlwdRJXQzDYIc5xUtDVDO0Dl4yBLuAH0m3IZdwA66l1o+dyNGvGCNzXY5V48t5bxzLgEgB1xjS4A1od/Jsj3VB3KVgGs1QpSlApSlApSlApSlArVjW1Rjn7mD0OzklTBfGIwcnLZG2xHlnzHSgjtjCb7jLXO4jsh3KEEaWfDEk5yT4LgerpVjRiov2ccA9Dso0P8I2Hlzg5fSqk5H2IPWdqldBg1GOeuHyTwBYkLtqBwCB5jfcipRWMVOU2Co15LukuBOsR8cziRSy4Cd0SsvztyX0r5nA6V9vCOB3UV6rpBLAjGX0gK0It5MwuFKICZQ3eaPnHooqz8UxUnHPgqy15EkXhya2nluRBCgikeIrEVYFliwoxgFxksdvOtLDly59GkURXglHcsouZLd0fEqllQQkEeEMRk+Y61a2KEU6wVvx21vr1JO8tu6UkKiEoX06gS7ssrKRgkYGDlT66xZ8FuyttZG30Q2zafSMoQ6JGNDKA5YMzIM5Xo3QdaskisMKYKmvOT7lZ57iOFi015IzjUgzEpVomXcYJbPUnbOw616S8s3/pRvQqtpmuXSDbvcSxtFgv3gTAEhbG3Q9elWrisgUwVbZ8Gu5Ut7eS2eFIu+1yO0bBswFF0BHJGWC9R0PvH28J4Vcv6BBLbvHHZAo02YyJAsHdq0YVyVyygnUBs3TPSxMUxSTIMIK3pStDVxVb3kDcM4h6Qm9rePiYY8SSM7aXBBA0tJMo6E+HrVlVzePcKS5geGQZVxjG3XqD7jg+6g6CGtqr7s/vnt3bhl0WEkH8XZiG7yEF1jIKkgYSIHBwd+lWArZ6UGaUpQKUpQKUpQKUpQYY1XfFn9O4tFbaVaC1XvpQyn55EseMk4I0upwBnON6mPMHF0tYJJ5PmRjLevqBt8ajXZZYuLU3M+8903fOSDkZjjXRvv1j6Ggm6rW1RvmbnW0sQPSJdLHGldLsTnP5KnHzT19VRH5b7LUBokx+Vg4+GnNBaVK5HAOYYLyLvbdw6ZxnBBBwDjDAHow3+2orx3tWtba4e3ZXaRGCHAONR8skfaD76miwaVE+cueYeHRxySqziRtI0+wnJz/JNRQdutn/AMKX9H6qotelQzljtJsr2TuopMSHOEZWGcAknJUDoD5+VTHO1BtSoZzf2iQWE6W8iu8jhWAX1MSoO49akV68189R2EEM00b4mOAoxlTp1YNBLqVUsnbvaDGIJmz6tIx8a7/KvanZXsohVjHK2dCOD4sKWPiC6Rsp6nyoJ3SvhvuIrCjSSMFVRkk+3HQb9SPjVX8R7coAxW3gkl3OGxswz1CnDdPX66C3qVT9h25RatNxbyR56tgAL9pXJb9FWjwniiXESSxNqSRVZT02IB6HcbEbGg++sEV5XU+hGY/RVmPuBP8AlVNydu6CQgQEoGIDbbqGxn53q+ygm3aHwJpFS6t9Qubc6l0lRrXUveI+rcjQG2BHXzrrcn8fS9to5k2JAEi4IKuANakHcYbI91fZwe/W5ginUeGWNJADjIDoGwft3xUG4s37k3wuUGbW7bTOoHzH1HEmxxhnm32J8IoLLpXxcN4lHOuuJg6ZIBAI6deozX2UGaVis0ClKUCsE1mvC6lVQWYgKOpPT30EF5/Ppdxb8OGrEn4yZlI2j0yqBv561T19anZUAHAAqCdmlu07XHEpVZJLlgIxkY7nRGwwNyPGJNifXtvU9lOAc9Pd/ntQfkpuIencRWS9JVZD48ZGnwEgLsSBqx5HqavXj3Zxw+eBo4IoY5AAFeMRhvndSQNzjPqrg829l9tfT95a3EcLOASukMD13UKVxtp67+E1B7vkrjHDi0kPeBFAHeRSRg4z00By3n6vOgsbsl5Iu+HSSmYjQ6jA2O+RkjSxwcDHuqrO09QONS485UJ/Oqc9kPaNNPMtpdN3jPnunOotkJqIY5O2lCfLc1B+1D/vqX+cT/FQTft//itr/LH+GSvTsj5Ss7rhzSTwxs3eFdZVCcd3Ecaipxux+NafhAfxW1/lj/DJUL5L4Bxie2YWTSLbFzkLLGqltKE5VpAc40b+ytchyOOWq2nFZI7ckLFOFQ5ycZA6jGdifia/V1hMWiVm2JAJ8uvtqoeSOx145UuLxwSpz3OFO+k4JbUynBPq+jVp8ycUS2tpJnPhUDP/ADMFH6WFYFH8dB4hzIsPXu2aMb52iE0w3O2Kkv4R/wDFbX+ef/pmub2B8NeWW4vJV1E4VXOM6wDr6nIOHHxro/hH/wAUtf55v+kao8uxbl6yuOGs9xbwSSd9KNUiKzYwmBlhsNzVX8w2aQcVaK3+alwFUbYyJdgMYGOnxrr8jcncQu7bXbSskRdkYBlAyApJILgnqPKp/wAl9jK28omupBJpIKIAAAQDu2Swbcgjpgig43bnx2Xure1YlSyJJKB9InOzb4IDIDUh7HOS7dbRLiWJZJZPErOqnSpUFdORkbMQTneon+ENAxu4nwdJjVQftDSEj4EfGrY7MeIrLwy10/8AhxRRN7UjQH/KpRFu2flG3NjJcRwoksZjOpVCltcqIdRxuAGJ6+dcL8HrjjZltWOVGGjHqJEhcnfG+kVPe2C4VeE3OTj+B/8AkR9B51Vn4PVsxu5W8kVc/wDMsoFUWj2t8weiWEhDaZZNKx9cnxoH3Gw8LHrjNUla8jauDtxDJ7wMAE8tPeIufs2b112+3vjve3aW6kFIV1eeQ7FldT+YK9+F9q1rFw9LM2kjEQrGxymksIwuvGOmoZ9dBK+wLjfe2j25OWgIO/5Llgo38gI/dVj8b4ZHcQSQyIrK6kYYahnyOD5g4I+0V+buxrjfo3EEBOI5RpYdMthgnt3ev1ADQVPwuO44E3c93Lc2kgBTQQdDDUX8OcjUXTy8q6/ynj6jc/D/APKsLFKmCCr2guQCLC43xjxJ5+/auhytzkl3LJCY3hmj6xybkglhqBUaSPD66lTCoTz7wJyFvbVSLu3GQVIGtNSl45MkF10o2Bq+keuaomwNZrgco8wR3kCyqfFhRIuGUq42ZSGAIwwYe6u/QYJqB9pXEGl7rh0LKJrslTk7qml21jG48UYGcedTp6rjkUG+vJ+IMcxjENuG2IAVJNQxsQS7jcmgn/C7JIYkijGEQYXp09wrbiFuJEZGzgjy9uf8q90FZIoPzHccq3/B70XEMBlSEkpIVJQ6kZCG6b+I/oqSzdq3ELuNooLFdZG7KzPjoc4wP76vR4geoz7d/wC+tVtlHRR8BQU12RdnMsEou7tTG6ZEcfRgSuklgV6YYjr1FRXtH4BcycXkkSCRkMikMF2I1da/SZQVo0IPkD7qCp+2jgNzdW9utvDJKysCwRckDS43+Iru9i3DJrewMdxE0T96xCsMHHdRDPxB+FT0LW2KW6MGqn7fuLabSO3XBMzqGHqHzgfzkq2DUQ4/yzw+9uFafDzIqqqh3BGksw8KsB1ZqQadk/BxbcNhHnIFmYepmRMj+rXE7c+BXF3BbpbxNIyyszaQTgd2QCcdN9qn1vcxIVhVlBAwEB3wAfI+WF619xXNBA+xjg81pw8xXCNG/fSNpII2Kpg7+w/Cp9isBa2oIlz9yXDxGJUkLo6EsjJjOeniGNxgY+zNVlwHhvHeFGSOCJZ42OcYkkQEE5ZNlwTtk+eBV8lawEqChuOcL45xbRHcQxwIpz82RAc7+LOoHGPjirI5I5OThtqVQBp2XLtgAswGdGpQCVDZxn11MdIrHdiqKH4J2dXVxxM3F/EBFJJLK67ndizqg1pgrqIG/lVsryTw76ha/wBBH92pBorOKCjefezWYXqT8OhREXQwVQVAdXLZ0xpgDp5+VW/y+0pt4e/x33dx95jONWgauu/XNdAgVj9v22oPTNM1ozGvJ7kDGSBnpnz/AGzQfRmtWWvNpwMZIGelba/X+37bUwV9wu0W1448cRIW6QySKehZdT5XGM+KZs5B6irGquLK4Fxx4vEVeO2i7uRlOdLuGGjbzzCwIPTAqx6CF9rXFZbfh0rRKSx8OoY8GxOs5+0AefWu3ypZRw2kMUTBo0UKrA5BA8wfP210b2AOpVlDKdiD0PtqtuWeK/uVO3D7uQLAAGtpXIHhwq6D0GxWQ53O9BaNKjf7/OGjY31uP/cWn7/uG/Xrf+kX9dBJKVGxz9wz69b/ANIte1lznYSuI4ruB3bOFVwScAk4A67A0HepWusVtQKUrUtQGqoO2G3NlLDxK3k7ucEpgnZsq+dKsCC2JT18hVvFxUI4lyZJdcQS5uWVoIlKxxBm3JEo1P4BggSDGG+jUwcrshse/WTiMrl553Od/CvhU4AAAB8bdBVmrVf8uclT2V/JLBIgs5SS0RZiy7NpCKUxjOg51eRqfJIMUHpStQ9bVRg1jNGqOc5cyrZxA7NK5VIo+hYllU43B2DZOPIUEkoKrgcM4/J4xd28Ybxd310Z30ZNsScdNyele0HBOOfTv4h/JCn++2FKLBJoagb8B4wRj90VH2hY/wDb15/vd41/5mPzIv8AbUHd57k02M34wxbAaxpOMkDfUMBcZyeoGcVT3C7rPD7pI38cbcNWR45WlVy1zp1BnOQSVJIAA8XmKsM8t8ZPXiQPrGiL/bV5x8qcXGf+0VAJyfBF7fq9PBBeFpniWJpYfD6KyrcXEkLEl2/gUi8MjeEbNgZ0jzNSHtL7+6ms4lgZWZ71EV3aPIHdASkxknAyG86k8fKvEOrcSfV6xFb+7cwZr535FuySTxGXxHJ8EPXOdvxO3u+ygrPivK17DcGNm7xoI7NnZZJNslsiMaQHJ7s7t6hVjcx8fcWtrZwB2uruJFBAU6FKxCR5Cfm+GTOwPzT0rY9n1z9flPtSE+zJ7nfzrrcr8lC1leeSV7iZgqhn0gIFDDChFUbh98jyFB0eUOArZW6QrvgZZsk5Y7u2TucsWPvru1qorag1YV8l5w6OUASKGA939x+0/GvtpQcr971t/wAIfE/rrK8v24OREvxP666lKDwgtERQqqAB0FcjmnlqC8h7uUYwdSOuxQ/lKfXgke813q1K0Fe8tcfntJY7HiGGlYfi5k3RgFbZiQrasxyHAU9R7rBD1yeY+BRXcRikGx3BGxBHmPt286hnBeOz8MlW14i2qN2IgufDpHg2ikPhI3jcjCndxv6oLLqA9q/MM1tHDHbOEmnkCatiVXBJYAqRvpK++p4CfVUE7WOXp7qGKS3XXLBIsmnzYfN0rkY+kTuR061REbbnW44a1/BcFrgwaTC2FHznCHVpCjbSTnBrwtuOX1iLK+ubgzQ3agyJpTctCzgbIuMNpOzeVfWvJN5xJ72a7Q2xlCJEhxkBZO8OrCsNPiOMEnIOa2tOWL67Szsru37uCz6y5PjAhZF0bH6WnqBQc+94pd3Ud1xOO4ZEtpQsMJCgae8RWVwEP0ZW+kfKnEOZpuLXVrbxS9zE9uJZVTT4ZAkspUFlJxmOOvp4pyvfw+l2Vvba7e5kR0nB/g171GKvnzxF5AjxCve+5DurG4tbmyjWYxQCF0LMNTd3KjOTp+biUEfavSg7/Y5zDNdWzpcMXliYrqwo8OFAGwHqPlVjE1BOyzleayt2M+O9lYuwXJABAIU5A8QOc+Vdzm7maKxh7yXJLELHGuNUjFlUKupgDjVk79AaDz5z5qjsogzKzPIwSJFxlnJAAGWA+kD16Zrk8ncqyd6b+9ObqXdUz4YAQSUXwjxYkdTnPTrWeTeBTSS+n3+k3Dgd0gJxAhDERDwjxDvGBJz7elTgCgworalKBSlKBSlKBSlKBSlKBSlKBSlKBSlKBSlKDGK+Hi3CIrmNopkDo3VT7QfL2D4V99KCuU7IrcDHpFx09afcrPySW/1i4/qfcqxaUFdfJHb/AFi4/qfcr3h7KrZSCZZmxnIJXB2I3wvv9wqfUpghS9mVn/6icYJzXkeymw/IPxqdUqZBBfkosPyD8TX3cG7PbK2lEqRAuudJOTpyCDjfzBIqWUqjVVxW1KUClKUClKUClKUClKUClKUClKUClKUClKUClKUClKUClKUClKUClKUClKUClKUClKUClKUClKUClKUClKUClKUH/9k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2567">
            <a:off x="6156043" y="5203126"/>
            <a:ext cx="22383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131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pescadosereia.com.br/arquivos/fotos_produtos/g_20072010160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0" y="1302803"/>
            <a:ext cx="557768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4340439" y="84137"/>
            <a:ext cx="3451987" cy="889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AutoShape 4" descr="data:image/jpeg;base64,/9j/4AAQSkZJRgABAQAAAQABAAD/2wCEAAkGBhQSDxUUEhQUFRQTFxoYGBcWGCAfHhwdHh4gIBggHSIYICYqHSEjHCIaIDIgJCc1Ly0tHx82NzAqNScrLSsBCQoKBQUFDQUFDSkYEhgpKSkpKSkpKSkpKSkpKSkpKSkpKSkpKSkpKSkpKSkpKSkpKSkpKSkpKSkpKSkpKSkpKf/AABEIAGYAcAMBIgACEQEDEQH/xAAbAAACAwEBAQAAAAAAAAAAAAAABgQFBwECA//EADgQAAIBAgQFAgMHAgYDAAAAAAECAwQRAAUSIQYHEzFBIlEUMmEjM0JScYGRcpIVYoKhscEWF0P/xAAUAQEAAAAAAAAAAAAAAAAAAAAA/8QAFBEBAAAAAAAAAAAAAAAAAAAAAP/aAAwDAQACEQMRAD8A3HBgxwnAdwXxVcRcRw0UPVmLWLBEVRqZ3PyogHdj7YRcw4/lZusQ8EMDtT1tO2hniEgXpzgpfZSQCPG+3fAO1FxhRzVDU8VTC8y3uisCdu9vcjyB2xQcQ8TVwzB6WjSl+zphUgz67uNRUquiwB1C1z74WKfLJoqWhgmp46dcvqEkauMkaxGNTclCDqJlUgFSN++InHPMDKZ6mN0esmlRGitSHph1cglWY2Yi4/D7nvgJnEvN51WglhZI1eEVM8b2Jddap00J/FcSn66Rh94q4ujpMuarBVgUBh32dnH2e58G4N/a+MyoOJ6gX+D4ekAaJYbyF941BAX1IotYm9jvc3Jx7l4jrVSFJ+HmeKm3iRS5CbEdgrg7G242wDVkvMVv8NSWZRUVTVL0qpT2tLIGOnSb2ClRq1drYvco4zR1nFUhpJKXR1llZSqh79Ng42ZWsRfbt2xkr8b5fsgjqcrqEqBUqWiDxpJo0MNA0nSy9xYe/wBMWlDwvJUUgipquCWmaeSqmmQao10AGGLoFrqGbUzL/wA4DZ4plZQykMrC4INwR7gjvj3jF+DeJHpoogphi+Lc1k0ekrDS0y+liAWJUykXG/cjbtfSuHON6SuLLTy6mQBirKVbSezAOBdT+Ybbj3wF9gwYMAYr84zKOJB1GVeqwiQFiNTvsqgi5BJ8+O+J7HbGV53mFHmFTHMa6eldTooWZQqGS51Sxg/eI2yXaw7gHfYF+hzX7GejzFZLIiRSRs15FdQUpEo41J1NtrMp+YkdgMdra2mytIYehHVZsFeLREGs6yHb4lRfqORY9O53PcCxxbcccRyUkUHWhp5M6fVFBJENRCE6RIARszHZV8Et4uMQsnjhyIr1YpK/OKkF3SL1sindt7G3m7Wu2/4cBWZpkABWp4krW1kXjoYSC1j2AC7IPHp/uw4cu+KqP4v4OPLnoJHQvFrSzSIN9yRqva57kbHfFJxxmKVdLS53QWFRSHU8b2LdMNY6gDchWvuPDHftiLQ02bCSHOkEOYmSK2hdQaND8yxqLbj1LsGN9WxvgH/mxxG9JlrdAkVFQ6wQ6fm1N3I+ukG31IxA5S57OyVNFWOXqqKUqzMblka+kgnci4O/sV98V+ecKVWc1tJLURS0lJDEWt1FEolO+2m+ncJva4APYm2PMPLapoM0WpoJJJklhkjmaolDOGIOg7gagGCG3+U+4wEjjHjFpa6Sghy2Ov6EYklWR1BsbfdhgdxqG/fft7reW8CRVsH+IZDNLRTqxVoXY6Qw3KX3I8He6nbYYoc84hjkp/iaiZ6TPaRtJCxlTLZvSCANOy+dttiCCMN1Zxe0FHT0eX06R5nmCrLIka2ETOo1Ow7KxG4B+UbnsLhTtxC1T1aKvgipczd4SZJBaKp6TApHLbsGGwI9LXHbYYbcyzKc1cWmkVM2MTxxRibXDFAWF5ZSFUbMCAo7/wAYj59lVHXpFldXUrLmkcRInVd1cC5ViO9x+E7kC+xIwucPSPNNJQ5g1THmFJE8cb08gV6mG2rolnBDX2KtsSD3FjcNjyTPoqjWscqSvAwjlMYOkPYFgCb3/k27HFpjMeA3ZaQV7SLBQwRyGOiphqChbhzMxGqSQWJI23398aPRViyxrJGwZJFDKw8gi4P8YCu4mzRoYLxiFpXIWOOaURiQ/iUMfxabkDGVUvDNOS0csdTRpGnUqFqUMpMERVhHTzg6VjB2sPUb9z2w2czqern0Q00NHMltUiyhGlG9rxrKwXt5Pc4Q+JqUZfw9JHGK1HrJkhaOqsNITUzdNV2CN2uO+2AveVOWNmNdUZzUju5SnU76QNiR/StkB99Z9sVPGuW5hk1TVVcDdaKtGlqllvLBc+47DwCPSbLsCBjXuEckFHQQU4/+Uahvq3dz/cTizngV1KuAysCGUi4IPcEHuMBgOU8LUcuYUEOVM0xjHUrakk6Gja2pGB7FlLrp9msb2JG28McMw0FMKenDCNST6mLG579/+Btjzw5wrTUKMlLEI1dy7W3JJ7bnewGwHgYt74DuDHL4L4CHV5RDKweSKJ3X5WZFYj9CwNsYvxNlE2UTKkEh6+ZSlXzOf8AZvuxa+g2sxfz4At6d0vis4h4firaZ6eddSSD91Phl9iDuMBU8Ecv4MtjOi8k7/ezv8znubflW+9r/AKknfCzzo4ZbpJmVN6amiIYsO5QHz76W3/QsMPvDmUmlpIoGleYxIF6j2ubdu3gdh32A3OJlXSrLG8bi6OpVh7hhYj+L4DLaiWkqKOOtqaloKCq9TUdOunqTtfqh2ju8l2B9O3bc4b+XRVaQxxw1UUMbt0vilCsUYlgFHcKt7DVva25xlnBdOY6aspnneGXKKvqxSrF1SNWqJh0/xA97e7g4a+BeJImrlV5syqJptcPUqI+nAGUa2VUGytYA2NyB7XwEPmsZEqjJNl1HNShFHxEoJce4OhwwAN9wuF7iBY3GQxxiMRS1DuRG0hTeWIbGb1dtQse19tsaTxFyqpqyrNU8lQkxCgFHWw0iwsHRrYT+aGXikqskJeSRYagq0kpBYjqRMLlQo7auw7AYCxquZtRDURF1VoPi66KbSm6wwPGqvsfwhiSfIGIeY8yqwRxN1YoI2kqgahoGkS8UhWKM6L6QV3L2JN9uxw7RcvKcSh2aRxrq2KNbS3xVuqDYdhaw/Xe+IFLyrjggjjpqqqhMYkXUrKdSSNqZWVl0mx7G1/1wCrnvNKqje61FGhFNDKkQjaQTu+rUsbqQQNha/vbwTiyyzjqqmzF4nlEKJOE6PwjudOlWYGVTpVtyu/tfzhu4c4Ggon1RF2tFFCA+k2EZYgghQdRLEn9rAWx8I+BSlVJPFWVcayzdd4VKdNm9NwbpexCgHftgKfhzPMzqYoa3VTGmqC16fSQ0cfqCsHJ9biwutrHxbxAyDi7MMwWCOCSnhkFKtRNI8WrUzuyoirf0rZbk99/5vaLljFHJH9vUNTwO0kNMzDpxsb9vTcgXNgTtfzjzHyvjjSEU9TVQSQw9AyRst3j1FrMCtrgk2YdvrgFqj5uzNND1ERIpKZuqQNo6gSSRqbk/IzoFsfzDfHuq5p1CU+XyAI2uEVNadPywmRY7oL7G5Y/6cM68rKQRtF6+m1KKXSSDsHMge9r69Z1X7fTEWPk5Q6Csoeb7FIUaQi8aqGAKaQBcltW99wMBW5xxhXpNmMsL05gy5kvE8Zu6FAzWcNsbE22wVXGldLDVV1M0C0tFIy9B0JaUIFMhLg+g7m1h43v5nnlFEdQerrGil6YliDoFkEaqqh9KX7KL7/xiXmPLGKV5dM9RFT1DB56aNlEbsLDyt1BsLgHf6YBIyWqf/wAhzM0xYPUUXVi0gFtRSN0sH2J37E238Yl8CChkq4nkrKw1XVkkENUFjV5iDG7KFWzEAabK57Y5w9SdXinMxETHopukrqAShtGoKg7XFjt9MOnD/LWkpWWT7SeVGLrJO5YqzG7FV2VSTc3C3374BtxnPPfJTNlDSKPVTSLLt7bq3+zX/bGjY+FdRpNE8UgukisjD3DCxH8YCt4Oz0VmX09QDcyxqWt+cbOP7gcXOMf5V5k2W5hUZPUn8ZemY9mB3IH9S2YD3DDGvjAdwYMedWA9YMctgtgO4McGO4Ax8K2rWKN5HNkjUux9gouT/Ax98Zfzp4jYxx5ZTeqprWAIHhL+fbUdv6QxwHy5FU7TCtzBxZqyoNr+yksbfTU+n/TjVcVXC2QLRUcNMm4iQAn8x7s37tc4tcAYMGDAIXNPgBq6JJ6X0VtN6omBsWA30X8G+6k9j7AnHeWvMla5OhUfZV0N1kjYaS2nYsoPn3XuD9LYfMIPMDlalc4qaZ/h65LFZVJAYjtrtuCOwcb+9xawPxxi+b8U18ucVdMtcKJ4bfCwvEpSYWPdmHdtre99u1sc/wDZtTTxyUGdRSQvJG0a1ca3HqUrrIXZrXvqjPj5b4XJ5J67LVozRfHTxnTBXQya7Atf1nuuxtpkI8XAtgNZynjGoGSvWVVOY54UkLxMClyn0YXXVit4k5lzw5HBmMMEeqbTqV2JCBr2O1tW4A8d8QeJOIU/wWtoZHd6qjpI1nYg2LMFGzH5t9r+cfCCop58hgyvUTU1FAJYk0k3KhmXe1h6kI73wFzwnW1RrU+NzSlkeRDoo4Attxq1X2Y2AvuPfGgHGVcrMsooMojq3igpqizgzzjcMCQG+0YHSRbZSAd+2K2HnLUdFaWnVa/MGLAyRRsIhubWFlL6R5sF2vc98A/8e8fQ5ZTGSQhpWBEUQO7n/pR5b/sgYWOVvBszTPmuY3NXUXMaMPu0Pmx7ErYAeF+p2ODeVkhqPj83k69WSCqEgrGR2vbYkeFA0r4v3xp4GA7gwYMAYMGDAGDBgwEPMcrinjMc8aSoe6uoYf74zzNuQlG766WSekfxobUo/QN6h/dgwYCA3K3N4gRDm5ZbdpQxB9rhtYxyPlnnLga81VAo0gxqQQPYaQth9L4MGAk0fISFnD11XU1TDwW0j+SWNv0IxoWR8NU1GmimhjiXzpG5/qY3LfucGDAWYx3BgwBgwYMB/9k=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6" descr="data:image/jpeg;base64,/9j/4AAQSkZJRgABAQAAAQABAAD/2wCEAAkGBhQSDxUUEhQUFRQTFxoYGBcWGCAfHhwdHh4gIBggHSIYICYqHSEjHCIaIDIgJCc1Ly0tHx82NzAqNScrLSsBCQoKBQUFDQUFDSkYEhgpKSkpKSkpKSkpKSkpKSkpKSkpKSkpKSkpKSkpKSkpKSkpKSkpKSkpKSkpKSkpKSkpKf/AABEIAGYAcAMBIgACEQEDEQH/xAAbAAACAwEBAQAAAAAAAAAAAAAABgQFBwECA//EADgQAAIBAgQFAgMHAgYDAAAAAAECAwQRAAUSIQYHEzFBIlEUMmEjM0JScYGRcpIVYoKhscEWF0P/xAAUAQEAAAAAAAAAAAAAAAAAAAAA/8QAFBEBAAAAAAAAAAAAAAAAAAAAAP/aAAwDAQACEQMRAD8A3HBgxwnAdwXxVcRcRw0UPVmLWLBEVRqZ3PyogHdj7YRcw4/lZusQ8EMDtT1tO2hniEgXpzgpfZSQCPG+3fAO1FxhRzVDU8VTC8y3uisCdu9vcjyB2xQcQ8TVwzB6WjSl+zphUgz67uNRUquiwB1C1z74WKfLJoqWhgmp46dcvqEkauMkaxGNTclCDqJlUgFSN++InHPMDKZ6mN0esmlRGitSHph1cglWY2Yi4/D7nvgJnEvN51WglhZI1eEVM8b2Jddap00J/FcSn66Rh94q4ujpMuarBVgUBh32dnH2e58G4N/a+MyoOJ6gX+D4ekAaJYbyF941BAX1IotYm9jvc3Jx7l4jrVSFJ+HmeKm3iRS5CbEdgrg7G242wDVkvMVv8NSWZRUVTVL0qpT2tLIGOnSb2ClRq1drYvco4zR1nFUhpJKXR1llZSqh79Ng42ZWsRfbt2xkr8b5fsgjqcrqEqBUqWiDxpJo0MNA0nSy9xYe/wBMWlDwvJUUgipquCWmaeSqmmQao10AGGLoFrqGbUzL/wA4DZ4plZQykMrC4INwR7gjvj3jF+DeJHpoogphi+Lc1k0ekrDS0y+liAWJUykXG/cjbtfSuHON6SuLLTy6mQBirKVbSezAOBdT+Ybbj3wF9gwYMAYr84zKOJB1GVeqwiQFiNTvsqgi5BJ8+O+J7HbGV53mFHmFTHMa6eldTooWZQqGS51Sxg/eI2yXaw7gHfYF+hzX7GejzFZLIiRSRs15FdQUpEo41J1NtrMp+YkdgMdra2mytIYehHVZsFeLREGs6yHb4lRfqORY9O53PcCxxbcccRyUkUHWhp5M6fVFBJENRCE6RIARszHZV8Et4uMQsnjhyIr1YpK/OKkF3SL1sindt7G3m7Wu2/4cBWZpkABWp4krW1kXjoYSC1j2AC7IPHp/uw4cu+KqP4v4OPLnoJHQvFrSzSIN9yRqva57kbHfFJxxmKVdLS53QWFRSHU8b2LdMNY6gDchWvuPDHftiLQ02bCSHOkEOYmSK2hdQaND8yxqLbj1LsGN9WxvgH/mxxG9JlrdAkVFQ6wQ6fm1N3I+ukG31IxA5S57OyVNFWOXqqKUqzMblka+kgnci4O/sV98V+ecKVWc1tJLURS0lJDEWt1FEolO+2m+ncJva4APYm2PMPLapoM0WpoJJJklhkjmaolDOGIOg7gagGCG3+U+4wEjjHjFpa6Sghy2Ov6EYklWR1BsbfdhgdxqG/fft7reW8CRVsH+IZDNLRTqxVoXY6Qw3KX3I8He6nbYYoc84hjkp/iaiZ6TPaRtJCxlTLZvSCANOy+dttiCCMN1Zxe0FHT0eX06R5nmCrLIka2ETOo1Ow7KxG4B+UbnsLhTtxC1T1aKvgipczd4SZJBaKp6TApHLbsGGwI9LXHbYYbcyzKc1cWmkVM2MTxxRibXDFAWF5ZSFUbMCAo7/wAYj59lVHXpFldXUrLmkcRInVd1cC5ViO9x+E7kC+xIwucPSPNNJQ5g1THmFJE8cb08gV6mG2rolnBDX2KtsSD3FjcNjyTPoqjWscqSvAwjlMYOkPYFgCb3/k27HFpjMeA3ZaQV7SLBQwRyGOiphqChbhzMxGqSQWJI23398aPRViyxrJGwZJFDKw8gi4P8YCu4mzRoYLxiFpXIWOOaURiQ/iUMfxabkDGVUvDNOS0csdTRpGnUqFqUMpMERVhHTzg6VjB2sPUb9z2w2czqern0Q00NHMltUiyhGlG9rxrKwXt5Pc4Q+JqUZfw9JHGK1HrJkhaOqsNITUzdNV2CN2uO+2AveVOWNmNdUZzUju5SnU76QNiR/StkB99Z9sVPGuW5hk1TVVcDdaKtGlqllvLBc+47DwCPSbLsCBjXuEckFHQQU4/+Uahvq3dz/cTizngV1KuAysCGUi4IPcEHuMBgOU8LUcuYUEOVM0xjHUrakk6Gja2pGB7FlLrp9msb2JG28McMw0FMKenDCNST6mLG579/+Btjzw5wrTUKMlLEI1dy7W3JJ7bnewGwHgYt74DuDHL4L4CHV5RDKweSKJ3X5WZFYj9CwNsYvxNlE2UTKkEh6+ZSlXzOf8AZvuxa+g2sxfz4At6d0vis4h4firaZ6eddSSD91Phl9iDuMBU8Ecv4MtjOi8k7/ezv8znubflW+9r/AKknfCzzo4ZbpJmVN6amiIYsO5QHz76W3/QsMPvDmUmlpIoGleYxIF6j2ubdu3gdh32A3OJlXSrLG8bi6OpVh7hhYj+L4DLaiWkqKOOtqaloKCq9TUdOunqTtfqh2ju8l2B9O3bc4b+XRVaQxxw1UUMbt0vilCsUYlgFHcKt7DVva25xlnBdOY6aspnneGXKKvqxSrF1SNWqJh0/xA97e7g4a+BeJImrlV5syqJptcPUqI+nAGUa2VUGytYA2NyB7XwEPmsZEqjJNl1HNShFHxEoJce4OhwwAN9wuF7iBY3GQxxiMRS1DuRG0hTeWIbGb1dtQse19tsaTxFyqpqyrNU8lQkxCgFHWw0iwsHRrYT+aGXikqskJeSRYagq0kpBYjqRMLlQo7auw7AYCxquZtRDURF1VoPi66KbSm6wwPGqvsfwhiSfIGIeY8yqwRxN1YoI2kqgahoGkS8UhWKM6L6QV3L2JN9uxw7RcvKcSh2aRxrq2KNbS3xVuqDYdhaw/Xe+IFLyrjggjjpqqqhMYkXUrKdSSNqZWVl0mx7G1/1wCrnvNKqje61FGhFNDKkQjaQTu+rUsbqQQNha/vbwTiyyzjqqmzF4nlEKJOE6PwjudOlWYGVTpVtyu/tfzhu4c4Ggon1RF2tFFCA+k2EZYgghQdRLEn9rAWx8I+BSlVJPFWVcayzdd4VKdNm9NwbpexCgHftgKfhzPMzqYoa3VTGmqC16fSQ0cfqCsHJ9biwutrHxbxAyDi7MMwWCOCSnhkFKtRNI8WrUzuyoirf0rZbk99/5vaLljFHJH9vUNTwO0kNMzDpxsb9vTcgXNgTtfzjzHyvjjSEU9TVQSQw9AyRst3j1FrMCtrgk2YdvrgFqj5uzNND1ERIpKZuqQNo6gSSRqbk/IzoFsfzDfHuq5p1CU+XyAI2uEVNadPywmRY7oL7G5Y/6cM68rKQRtF6+m1KKXSSDsHMge9r69Z1X7fTEWPk5Q6Csoeb7FIUaQi8aqGAKaQBcltW99wMBW5xxhXpNmMsL05gy5kvE8Zu6FAzWcNsbE22wVXGldLDVV1M0C0tFIy9B0JaUIFMhLg+g7m1h43v5nnlFEdQerrGil6YliDoFkEaqqh9KX7KL7/xiXmPLGKV5dM9RFT1DB56aNlEbsLDyt1BsLgHf6YBIyWqf/wAhzM0xYPUUXVi0gFtRSN0sH2J37E238Yl8CChkq4nkrKw1XVkkENUFjV5iDG7KFWzEAabK57Y5w9SdXinMxETHopukrqAShtGoKg7XFjt9MOnD/LWkpWWT7SeVGLrJO5YqzG7FV2VSTc3C3374BtxnPPfJTNlDSKPVTSLLt7bq3+zX/bGjY+FdRpNE8UgukisjD3DCxH8YCt4Oz0VmX09QDcyxqWt+cbOP7gcXOMf5V5k2W5hUZPUn8ZemY9mB3IH9S2YD3DDGvjAdwYMedWA9YMctgtgO4McGO4Ax8K2rWKN5HNkjUux9gouT/Ax98Zfzp4jYxx5ZTeqprWAIHhL+fbUdv6QxwHy5FU7TCtzBxZqyoNr+yksbfTU+n/TjVcVXC2QLRUcNMm4iQAn8x7s37tc4tcAYMGDAIXNPgBq6JJ6X0VtN6omBsWA30X8G+6k9j7AnHeWvMla5OhUfZV0N1kjYaS2nYsoPn3XuD9LYfMIPMDlalc4qaZ/h65LFZVJAYjtrtuCOwcb+9xawPxxi+b8U18ucVdMtcKJ4bfCwvEpSYWPdmHdtre99u1sc/wDZtTTxyUGdRSQvJG0a1ca3HqUrrIXZrXvqjPj5b4XJ5J67LVozRfHTxnTBXQya7Atf1nuuxtpkI8XAtgNZynjGoGSvWVVOY54UkLxMClyn0YXXVit4k5lzw5HBmMMEeqbTqV2JCBr2O1tW4A8d8QeJOIU/wWtoZHd6qjpI1nYg2LMFGzH5t9r+cfCCop58hgyvUTU1FAJYk0k3KhmXe1h6kI73wFzwnW1RrU+NzSlkeRDoo4Attxq1X2Y2AvuPfGgHGVcrMsooMojq3igpqizgzzjcMCQG+0YHSRbZSAd+2K2HnLUdFaWnVa/MGLAyRRsIhubWFlL6R5sF2vc98A/8e8fQ5ZTGSQhpWBEUQO7n/pR5b/sgYWOVvBszTPmuY3NXUXMaMPu0Pmx7ErYAeF+p2ODeVkhqPj83k69WSCqEgrGR2vbYkeFA0r4v3xp4GA7gwYMAYMGDAGDBgwEPMcrinjMc8aSoe6uoYf74zzNuQlG766WSekfxobUo/QN6h/dgwYCA3K3N4gRDm5ZbdpQxB9rhtYxyPlnnLga81VAo0gxqQQPYaQth9L4MGAk0fISFnD11XU1TDwW0j+SWNv0IxoWR8NU1GmimhjiXzpG5/qY3LfucGDAWYx3BgwBgwYMB/9k="/>
          <p:cNvSpPr>
            <a:spLocks noChangeAspect="1" noChangeArrowheads="1"/>
          </p:cNvSpPr>
          <p:nvPr/>
        </p:nvSpPr>
        <p:spPr bwMode="auto">
          <a:xfrm>
            <a:off x="2100964" y="3576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1383445" y="4495386"/>
            <a:ext cx="1066800" cy="1152128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2" name="Conector reto 21"/>
          <p:cNvCxnSpPr/>
          <p:nvPr/>
        </p:nvCxnSpPr>
        <p:spPr>
          <a:xfrm flipV="1">
            <a:off x="1383445" y="2657556"/>
            <a:ext cx="4415204" cy="18378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 flipV="1">
            <a:off x="1365877" y="4891430"/>
            <a:ext cx="4432772" cy="75608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 flipV="1">
            <a:off x="2450245" y="2657556"/>
            <a:ext cx="5940692" cy="18378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 flipV="1">
            <a:off x="2450245" y="4891430"/>
            <a:ext cx="5940692" cy="6924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>
            <a:off x="5798649" y="2657556"/>
            <a:ext cx="2592288" cy="2233874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317" y="2768964"/>
            <a:ext cx="2422951" cy="1523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ítulo 1"/>
          <p:cNvSpPr txBox="1">
            <a:spLocks noGrp="1"/>
          </p:cNvSpPr>
          <p:nvPr>
            <p:ph type="title"/>
          </p:nvPr>
        </p:nvSpPr>
        <p:spPr>
          <a:xfrm>
            <a:off x="0" y="312737"/>
            <a:ext cx="9144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INSPEÇÃO- SIP/POA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7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11114" y="1556792"/>
            <a:ext cx="7993778" cy="2952328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  <a:outerShdw blurRad="50800" dist="50800" dir="5400000" sx="3000" sy="3000" algn="ctr" rotWithShape="0">
              <a:srgbClr val="000000">
                <a:alpha val="43137"/>
              </a:srgbClr>
            </a:outerShdw>
            <a:softEdge rad="114300"/>
          </a:effectLst>
        </p:spPr>
        <p:txBody>
          <a:bodyPr wrap="none" lIns="108000" tIns="45720" rIns="91440" bIns="45720">
            <a:prstTxWarp prst="textDeflate">
              <a:avLst>
                <a:gd name="adj" fmla="val 29635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pt-BR" sz="6000" b="1" cap="none" spc="0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conceitos</a:t>
            </a:r>
            <a:endParaRPr lang="pt-BR" sz="5400" b="1" cap="none" spc="0" dirty="0">
              <a:ln w="22225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43000">
                    <a:schemeClr val="accent1">
                      <a:shade val="20000"/>
                      <a:satMod val="300000"/>
                      <a:lumMod val="65000"/>
                      <a:lumOff val="35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939800">
                  <a:schemeClr val="tx2">
                    <a:lumMod val="60000"/>
                    <a:lumOff val="40000"/>
                    <a:alpha val="55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332656"/>
            <a:ext cx="9144000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0" y="692696"/>
            <a:ext cx="9144000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6" y="781440"/>
            <a:ext cx="504947" cy="25456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71" y="792681"/>
            <a:ext cx="504947" cy="25456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92987"/>
            <a:ext cx="504947" cy="25456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92987"/>
            <a:ext cx="504947" cy="25456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92987"/>
            <a:ext cx="504947" cy="25456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88" y="781440"/>
            <a:ext cx="504947" cy="25456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3" y="792681"/>
            <a:ext cx="504947" cy="25456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792681"/>
            <a:ext cx="504947" cy="25456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81440"/>
            <a:ext cx="504947" cy="25456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5" y="781440"/>
            <a:ext cx="504947" cy="254560"/>
          </a:xfrm>
          <a:prstGeom prst="rect">
            <a:avLst/>
          </a:prstGeom>
        </p:spPr>
      </p:pic>
      <p:pic>
        <p:nvPicPr>
          <p:cNvPr id="1026" name="Picture 2" descr="http://www.senatore.com.br/userfiles/image/criatividad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577" y="4646257"/>
            <a:ext cx="2328851" cy="22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4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0" y="1340768"/>
            <a:ext cx="9144000" cy="5517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Wingdings" pitchFamily="2" charset="2"/>
              <a:buChar char="v"/>
            </a:pPr>
            <a:r>
              <a:rPr lang="pt-BR" sz="2800" b="1" dirty="0" smtClean="0">
                <a:solidFill>
                  <a:schemeClr val="bg1"/>
                </a:solidFill>
              </a:rPr>
              <a:t>SIP/POA: Resolução </a:t>
            </a:r>
            <a:r>
              <a:rPr lang="pt-BR" sz="2800" b="1" dirty="0">
                <a:solidFill>
                  <a:schemeClr val="bg1"/>
                </a:solidFill>
              </a:rPr>
              <a:t>n° 203/94 </a:t>
            </a:r>
            <a:r>
              <a:rPr lang="pt-BR" sz="2800" dirty="0">
                <a:solidFill>
                  <a:schemeClr val="bg1"/>
                </a:solidFill>
              </a:rPr>
              <a:t>- Regulamento da Inspeção Sanitária e Industrial de Pescados </a:t>
            </a:r>
            <a:r>
              <a:rPr lang="pt-BR" sz="2800" dirty="0" smtClean="0">
                <a:solidFill>
                  <a:schemeClr val="bg1"/>
                </a:solidFill>
              </a:rPr>
              <a:t>e </a:t>
            </a:r>
            <a:r>
              <a:rPr lang="pt-BR" sz="2800" dirty="0">
                <a:solidFill>
                  <a:schemeClr val="bg1"/>
                </a:solidFill>
              </a:rPr>
              <a:t>Derivados</a:t>
            </a:r>
            <a:r>
              <a:rPr lang="pt-BR" sz="2800" dirty="0" smtClean="0">
                <a:solidFill>
                  <a:schemeClr val="bg1"/>
                </a:solidFill>
              </a:rPr>
              <a:t>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pt-BR" sz="2800" b="1" dirty="0">
                <a:solidFill>
                  <a:schemeClr val="bg1"/>
                </a:solidFill>
              </a:rPr>
              <a:t>Instrução n° 003/98 </a:t>
            </a:r>
            <a:r>
              <a:rPr lang="pt-BR" sz="2800" dirty="0">
                <a:solidFill>
                  <a:schemeClr val="bg1"/>
                </a:solidFill>
              </a:rPr>
              <a:t>- Norma Técnica de Construção para Estabelecimentos de </a:t>
            </a:r>
            <a:r>
              <a:rPr lang="pt-BR" sz="2800" dirty="0" smtClean="0">
                <a:solidFill>
                  <a:schemeClr val="bg1"/>
                </a:solidFill>
              </a:rPr>
              <a:t>Pescados;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pt-BR" sz="2800" b="1" dirty="0" smtClean="0">
                <a:solidFill>
                  <a:schemeClr val="bg1"/>
                </a:solidFill>
              </a:rPr>
              <a:t>RIISPOA: </a:t>
            </a:r>
            <a:r>
              <a:rPr lang="pt-BR" sz="2800" dirty="0" smtClean="0">
                <a:solidFill>
                  <a:schemeClr val="bg1"/>
                </a:solidFill>
              </a:rPr>
              <a:t>Regulamento </a:t>
            </a:r>
            <a:r>
              <a:rPr lang="pt-BR" sz="2800" dirty="0">
                <a:solidFill>
                  <a:schemeClr val="bg1"/>
                </a:solidFill>
              </a:rPr>
              <a:t>da Inspeção Industrial e Sanitária de </a:t>
            </a:r>
            <a:r>
              <a:rPr lang="pt-BR" sz="2800" dirty="0" smtClean="0">
                <a:solidFill>
                  <a:schemeClr val="bg1"/>
                </a:solidFill>
              </a:rPr>
              <a:t>Produtos de </a:t>
            </a:r>
            <a:r>
              <a:rPr lang="pt-BR" sz="2800" dirty="0">
                <a:solidFill>
                  <a:schemeClr val="bg1"/>
                </a:solidFill>
              </a:rPr>
              <a:t>Origem Animal, aprovado pelo </a:t>
            </a:r>
            <a:r>
              <a:rPr lang="pt-BR" sz="2800" dirty="0" smtClean="0">
                <a:solidFill>
                  <a:schemeClr val="bg1"/>
                </a:solidFill>
              </a:rPr>
              <a:t>Decreto </a:t>
            </a:r>
            <a:r>
              <a:rPr lang="pt-BR" sz="2800" dirty="0">
                <a:solidFill>
                  <a:schemeClr val="bg1"/>
                </a:solidFill>
              </a:rPr>
              <a:t>30.691, de 29/03/1952, alterado pelo </a:t>
            </a:r>
            <a:r>
              <a:rPr lang="pt-BR" sz="2800" b="1" dirty="0">
                <a:solidFill>
                  <a:schemeClr val="bg1"/>
                </a:solidFill>
              </a:rPr>
              <a:t>Decreto nº 1.255, de </a:t>
            </a:r>
            <a:r>
              <a:rPr lang="pt-BR" sz="2800" b="1" dirty="0" smtClean="0">
                <a:solidFill>
                  <a:schemeClr val="bg1"/>
                </a:solidFill>
              </a:rPr>
              <a:t>25/06/1962</a:t>
            </a:r>
            <a:r>
              <a:rPr lang="pt-BR" sz="2800" dirty="0">
                <a:solidFill>
                  <a:schemeClr val="bg1"/>
                </a:solidFill>
              </a:rPr>
              <a:t>;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pt-BR" sz="2800" b="1" dirty="0" smtClean="0">
                <a:solidFill>
                  <a:schemeClr val="bg1"/>
                </a:solidFill>
              </a:rPr>
              <a:t>DIPOA: Portaria </a:t>
            </a:r>
            <a:r>
              <a:rPr lang="pt-BR" sz="2800" b="1" dirty="0">
                <a:solidFill>
                  <a:schemeClr val="bg1"/>
                </a:solidFill>
              </a:rPr>
              <a:t>DIPOA nº 02/1977 </a:t>
            </a:r>
            <a:r>
              <a:rPr lang="pt-BR" sz="2800" dirty="0">
                <a:solidFill>
                  <a:schemeClr val="bg1"/>
                </a:solidFill>
              </a:rPr>
              <a:t>– Normas sobre as Condições Higiênico-Sanitárias Mínimas Necessárias </a:t>
            </a:r>
            <a:r>
              <a:rPr lang="pt-BR" sz="2800" dirty="0" smtClean="0">
                <a:solidFill>
                  <a:schemeClr val="bg1"/>
                </a:solidFill>
              </a:rPr>
              <a:t>para </a:t>
            </a:r>
            <a:r>
              <a:rPr lang="pt-BR" sz="2800" dirty="0">
                <a:solidFill>
                  <a:schemeClr val="bg1"/>
                </a:solidFill>
              </a:rPr>
              <a:t>Aprovação dos Novos Estabelecimentos de Produtos de Origem </a:t>
            </a:r>
            <a:r>
              <a:rPr lang="pt-BR" sz="2800" dirty="0" smtClean="0">
                <a:solidFill>
                  <a:schemeClr val="bg1"/>
                </a:solidFill>
              </a:rPr>
              <a:t>Animal;</a:t>
            </a:r>
            <a:endParaRPr lang="pt-BR" sz="2800" dirty="0">
              <a:solidFill>
                <a:schemeClr val="bg1"/>
              </a:solidFill>
            </a:endParaRPr>
          </a:p>
          <a:p>
            <a:pPr marL="457200" indent="-457200" algn="just">
              <a:buFont typeface="Wingdings" pitchFamily="2" charset="2"/>
              <a:buChar char="v"/>
            </a:pPr>
            <a:r>
              <a:rPr lang="pt-BR" sz="2800" b="1" dirty="0" smtClean="0">
                <a:solidFill>
                  <a:schemeClr val="bg1"/>
                </a:solidFill>
              </a:rPr>
              <a:t>MAPA: </a:t>
            </a:r>
            <a:r>
              <a:rPr lang="pt-BR" sz="2800" b="1" dirty="0">
                <a:solidFill>
                  <a:schemeClr val="bg1"/>
                </a:solidFill>
              </a:rPr>
              <a:t>Portaria MAPA nº 368, de </a:t>
            </a:r>
            <a:r>
              <a:rPr lang="pt-BR" sz="2800" b="1" dirty="0" smtClean="0">
                <a:solidFill>
                  <a:schemeClr val="bg1"/>
                </a:solidFill>
              </a:rPr>
              <a:t>04/09/1997</a:t>
            </a:r>
            <a:r>
              <a:rPr lang="pt-BR" sz="2800" dirty="0" smtClean="0"/>
              <a:t>. </a:t>
            </a:r>
            <a:r>
              <a:rPr lang="pt-BR" sz="2800" dirty="0" smtClean="0">
                <a:solidFill>
                  <a:schemeClr val="bg1"/>
                </a:solidFill>
              </a:rPr>
              <a:t>Regulamento </a:t>
            </a:r>
            <a:r>
              <a:rPr lang="pt-BR" sz="2800" dirty="0">
                <a:solidFill>
                  <a:schemeClr val="bg1"/>
                </a:solidFill>
              </a:rPr>
              <a:t>Técnico sobre as Condições Higiênico-Sanitárias e de Boas Práticas de Fabricação </a:t>
            </a:r>
            <a:r>
              <a:rPr lang="pt-BR" sz="2800" dirty="0" smtClean="0">
                <a:solidFill>
                  <a:schemeClr val="bg1"/>
                </a:solidFill>
              </a:rPr>
              <a:t>para Estabelecimentos Elaboradores/Distribuidores </a:t>
            </a:r>
            <a:r>
              <a:rPr lang="pt-BR" sz="2800" dirty="0">
                <a:solidFill>
                  <a:schemeClr val="bg1"/>
                </a:solidFill>
              </a:rPr>
              <a:t>de </a:t>
            </a:r>
            <a:r>
              <a:rPr lang="pt-BR" sz="2800" dirty="0" smtClean="0">
                <a:solidFill>
                  <a:schemeClr val="bg1"/>
                </a:solidFill>
              </a:rPr>
              <a:t>Alimentos.</a:t>
            </a:r>
            <a:endParaRPr lang="pt-BR" sz="2800" dirty="0">
              <a:solidFill>
                <a:schemeClr val="bg1"/>
              </a:solidFill>
            </a:endParaRPr>
          </a:p>
          <a:p>
            <a:pPr marL="457200" indent="-457200">
              <a:buFont typeface="Wingdings" pitchFamily="2" charset="2"/>
              <a:buChar char="v"/>
            </a:pPr>
            <a:endParaRPr lang="pt-BR" sz="2800" dirty="0">
              <a:solidFill>
                <a:schemeClr val="bg1"/>
              </a:solidFill>
            </a:endParaRPr>
          </a:p>
          <a:p>
            <a:pPr algn="just">
              <a:buBlip>
                <a:blip r:embed="rId4"/>
              </a:buBlip>
            </a:pPr>
            <a:endParaRPr lang="pt-B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657200" y="-266587"/>
            <a:ext cx="8206680" cy="2274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-114187"/>
            <a:ext cx="9144000" cy="2274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Legislação</a:t>
            </a:r>
            <a:endParaRPr lang="pt-BR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55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>
          <a:xfrm>
            <a:off x="685800" y="116631"/>
            <a:ext cx="7772400" cy="10046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PESAGEM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4" name="Espaço Reservado para Conteúdo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145435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pt-BR" sz="2800" dirty="0" smtClean="0"/>
              <a:t>Objetivo: Realizar a pesagem dos filés para prosseguir com a realização da embalagem.</a:t>
            </a:r>
          </a:p>
        </p:txBody>
      </p:sp>
      <p:pic>
        <p:nvPicPr>
          <p:cNvPr id="38914" name="Picture 2" descr="http://2.bp.blogspot.com/-5O_TuwLFgco/UJlKpL6W-3I/AAAAAAAAAyM/CpethzBxjiQ/s640/PES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01384"/>
            <a:ext cx="6096000" cy="4505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EMBALAGEM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074736"/>
            <a:ext cx="8808913" cy="5801519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3"/>
              </a:buBlip>
            </a:pPr>
            <a:r>
              <a:rPr lang="pt-BR" dirty="0" smtClean="0"/>
              <a:t>Área </a:t>
            </a:r>
            <a:r>
              <a:rPr lang="pt-BR" dirty="0"/>
              <a:t>climatizada, onde o produto já congelado é </a:t>
            </a:r>
            <a:r>
              <a:rPr lang="pt-BR" dirty="0" smtClean="0"/>
              <a:t>embalado.</a:t>
            </a:r>
          </a:p>
          <a:p>
            <a:pPr>
              <a:buBlip>
                <a:blip r:embed="rId3"/>
              </a:buBlip>
            </a:pPr>
            <a:r>
              <a:rPr lang="pt-BR" dirty="0" smtClean="0"/>
              <a:t>O local deve possuir </a:t>
            </a:r>
            <a:r>
              <a:rPr lang="pt-BR" dirty="0"/>
              <a:t>espaço para mesas, e equipamentos de fechamento e marcação. Com acesso </a:t>
            </a:r>
            <a:r>
              <a:rPr lang="pt-BR" dirty="0" smtClean="0"/>
              <a:t>direto </a:t>
            </a:r>
            <a:r>
              <a:rPr lang="pt-BR" dirty="0"/>
              <a:t>à câmara de estocagem de produto congelado. </a:t>
            </a:r>
            <a:endParaRPr lang="pt-BR" dirty="0" smtClean="0"/>
          </a:p>
          <a:p>
            <a:pPr>
              <a:buBlip>
                <a:blip r:embed="rId3"/>
              </a:buBlip>
            </a:pPr>
            <a:endParaRPr lang="pt-BR" dirty="0"/>
          </a:p>
          <a:p>
            <a:pPr>
              <a:buBlip>
                <a:blip r:embed="rId3"/>
              </a:buBlip>
            </a:pPr>
            <a:endParaRPr lang="pt-BR" dirty="0" smtClean="0"/>
          </a:p>
          <a:p>
            <a:pPr>
              <a:buBlip>
                <a:blip r:embed="rId3"/>
              </a:buBlip>
            </a:pPr>
            <a:endParaRPr lang="pt-BR" dirty="0"/>
          </a:p>
          <a:p>
            <a:pPr>
              <a:buBlip>
                <a:blip r:embed="rId3"/>
              </a:buBlip>
            </a:pPr>
            <a:endParaRPr lang="pt-BR" dirty="0"/>
          </a:p>
          <a:p>
            <a:pPr>
              <a:buBlip>
                <a:blip r:embed="rId3"/>
              </a:buBlip>
            </a:pPr>
            <a:r>
              <a:rPr lang="pt-BR" dirty="0"/>
              <a:t> </a:t>
            </a:r>
            <a:r>
              <a:rPr lang="pt-BR" dirty="0" smtClean="0">
                <a:hlinkClick r:id="rId4"/>
              </a:rPr>
              <a:t>Vídeo 1- Embalagem manual.</a:t>
            </a:r>
            <a:endParaRPr lang="pt-BR" dirty="0" smtClean="0"/>
          </a:p>
          <a:p>
            <a:pPr>
              <a:buBlip>
                <a:blip r:embed="rId3"/>
              </a:buBlip>
            </a:pPr>
            <a:r>
              <a:rPr lang="pt-BR" dirty="0" smtClean="0"/>
              <a:t> </a:t>
            </a:r>
            <a:r>
              <a:rPr lang="pt-BR" dirty="0" smtClean="0">
                <a:hlinkClick r:id="rId5"/>
              </a:rPr>
              <a:t>Vídeo 2- Mesa Embaladora.</a:t>
            </a:r>
            <a:endParaRPr lang="pt-BR" dirty="0"/>
          </a:p>
        </p:txBody>
      </p:sp>
      <p:sp>
        <p:nvSpPr>
          <p:cNvPr id="7" name="AutoShape 6" descr="data:image/jpeg;base64,/9j/4AAQSkZJRgABAQAAAQABAAD/2wCEAAkGBhMSEBUUExMWFRUVGBcXGRcYGBgYGBoYGB0XFBgcGhoeICYeGBkjGhUUHy8gIygpLCwsGB4xNTAqNSYsLCkBCQoKDgwOGg8PGiwkHyQtLCwsLCotLCwsLCwsLCkqLCwsLSksLCwpLCwpLCksLCkpLCwpNCwpLCksLCwsKSwsLP/AABEIAGkA8AMBIgACEQEDEQH/xAAcAAABBQEBAQAAAAAAAAAAAAAFAAMEBgcCAQj/xABHEAABAwEFBAYFBwoFBQAAAAABAgMRAAQFEiExBiJBcQcTUWGRoTKBscHRFCMzQlKCkhUXQ1RicpPS4fBEorLC4hYkU2OD/8QAGQEAAgMBAAAAAAAAAAAAAAAAAgMAAQQF/8QAJxEAAgECBwACAgMBAAAAAAAAAAECAxEEEhMhMUFRFCIyYVKRoUL/2gAMAwEAAhEDEQA/ANirKtpekh1bjjLC0shBKcZzkgwc84zrU3junka+X3rwhxUA5qM56ya0YKnCTbl0DWk0lYnXg7agrEtS9764USFclAwabsF6PpcBS+43OWLGr46Va9mEhTO6EqxnEW9CnDIiDKViDJBA1oonZ+zrVjbb6pc6qUA2DxITnB8RyroucUZrMEWS33uR826+efuxDOu0bbXw0cBWFETIWlBVlnRC9rxtNnThHbCQZjn38hrQa1XmlapUzjWlMSolCJAkkAGTnPDhSIOE/wAoot5o8Mmp6WLxSAVttkZicBzjXQ1Js3TZaJ37M2R+zjB9pqjtW1USkx4U45fBSneAVPd75rQ8LSfQOtK5f19N5Azsn+cj/bTf5/EjWyH1OD+WqCb+kABJAHef6ioC30GdwZ94+FKeDpPoLWkjTvz/ALX6ov8AGPhXn5/m/wBUX+MfCsuxJOiB4z7qmWZ8NrSpLbZKCDCpUCRnmOI7qnwqZNeRpjXT5ZzrZnRyKD7xRqxdMt2uRLi2z2KQfaJrJ3NpHjMoaVJxbyAdJAEaBOZyoem9FISpIZZGKST1YJz7Ccx6qX8GHgSrs+jLs2qsloTiafbUOcEcwc6DX30oWKzyOs6xQ4Iz86xFjaN5CAlIaAGX0SCrt9KJNNP364pxLiktFSTI+aRE6+jEH10CwKvvwG6/hodt6YrU6D8ksayB9bCpcDhoI4Gqhbelu9FGOt6vuCAD5imzfluW2VkudUrUgDDu9g+qBj4CBIoX8pUrPET/AEEDyp0cJHxC3VYVZ6QbzP8AiXD4fCth2LvRbdkSu3WtK3XN+FLQMCfqpgRnGZ51gK3DxJpdYP7mjqYSMo2WxSrNO59Ju7Z2JOtpa/FNRHOke7x/iEnkFH3V8/2Owl1YQmJVkJyHbrREbNuk4cbYAUlGWI5qBInLTKsrwVOP5SGKtJ8I19/pdu9Mwtao7E/GhzvTfZBo06fwj31mN03AlxLilLAwHDA4K7T3a5U1dNwB/FKlDCtKN1IPpEgE9mYovjUVfnYmpM0S0dOYn5qxlfN3D5BBoXaenO2ScFjaTAkhRdWYGpJGHL1UCe2LKGcScanMxAzEpVhOifaRRqxXbZmLK04tBLy5CgV/WSsBaVJmAgpkRGdTRo2ukTPP0iP9OtvOjNnT91w+1dMDpvvEnRj+F/yqbftisClrLXU4QFYQMRgjeEwBkYKdTqKBOWKxlfzRbw4TIM+kYIAJgFIzAq9KnbaJM7vyEvz03j2s/wAIfGtH6MNr37waeW+EAtrSlOBJTqnEZzPGsCvNJS6oJwgZEYY9xNa90BKUbNapk/Oo/wBFIr04qF0txkJNs1B87p5GvmW0FnrJ3slGchpJB49lfTbwJSY1gxzivnJ/Z91Lig6EtkKMiCT8KrBzjFSzFVot2sBxbwhW5jjvIHCOGfnV4uHaYWghBCw+qcJQkkE5AAyYmEgAxlJ7aA/IWNIxq9fsGVHLFYi23jTuHLDHDvpkpwitkUoyfZYrclLgSi0KLakqIGKUCN5QSrFvAEhABHfNAryupGEJUWzBRiKXEpxGVBcaEpyB3jmFDWjFkvxxwBu0KCxolTiUrA55THeNKLtsWd0dW7Y2cYEJIxJB8J14GlqtEPTZlV8WIAAgox5TgI/amUgwIhOYA1qFY2nwoKbxYgciNa1F26mwTgsjKSP2So+dNpszv1SE/upApqxsYqyQHx5N3KbZbYh1JQtplTg4KThKu9K0kGR9k+qjN07DWe0JXKXWFpTi3vnGzOWSgJGfDOqjaWyX1tp9IKcknCJIJKiSfXrRa5XHWVHEtSMQ3Ch2MUZnDhkKy7iK2Sn9L3sIs7hK9OjnCpPyZXWAgE4hgwnQgkwInQ0YuPo1CgC984eOFQSgd0ggqz413Yto1kYXSXEK16zCoZd2FGfrPKrDZNrm0EJDaEp4NhxBkelkmJBgyc/Ks8607WTCjFXu0QL52MYDSkhDacok4d3vCviRVOt/RtauuKG2VKAjeKkpGYHEmDByyq+W+8mbQ8kqQkozgrUlSUgJ6xWSSrfIBMwJA1NTH7OopLoexggrCQvACnc0IUMIhSdTxzoYVHDstwUmZQrYpYUUqBSQSDmDmMqfTs20ynGuVmYiI99XS02RwLIKUzIPVhe+kLxFGZgLySRkTJoO+5jBSkFWcCM5McO+tMaspC3BIgWZ5KrO6hAKFtkPN6/uLj7pEjSE0Fdsrbys4aWRmUglBPaUj0J7su6pC7MtCsQBBBOuoOkVNSw04BilpXakSlXMap9WVO4BALmzTmqcK/3SCfDXyqEuxOJOaD4GfCrKbqA+uAfDKvfyW4c0OTwgKk+FXmXpVmBLss7wdQttpRUkyAUqz5jsqw2DZ+8VJUsNgBSwqXFAbyJUAjErOAdO6vWdnbYrRCjPEgAZ96oo7d1129lHVzZwjFjAdWyoBURiSN4gxSKs4W5QcYy/YOTsnbiJKmGyoJWpILYUEEwFqbg5SrWpTXRvbGlQl8NlxwoUUqOcJK5EAToQBkZomi77ZgwqtrQTGGEoWs4ZnDiCAcM8Jiu37Cpc47YveUFnCgp3horNQg5a1m1kv+kOUH4yv2bYVzCZtDpa6sOJAyxAqwrBSVEAglM5HXShFv2UVgQpkLVKnEuYiE4cJGE5xAwmro9cuJeLrrUogRjLqUCNSJzMeuo1s2fssjGrGrU4lrc8YABPrqLEeP8Awt0v0A70RYkKhotSkKbUkyQcpSrPImdSMqrFp6rAsgIwwreB3usmAEj7NW298CUQ22lIiNE+waUBYAj0U+tKaibfpMpUkPGc/OK23oOzsb6oGb8ZdzbfxqiLfEbqED7iPhWqdF5mwkwAS6vQAaQOHKhxMnp7l00rlvrMulVpPWtFPpFJxRxEwPfWm1lW3oL14FA+olCfLEZ8aw0N5DZ8Feuax4lZiasj9nBAHdUazNtMN5nEruqUjeQDmCRNFXkXTQ0mwUYsQyCVHTQnh/SobShhiumyZ1rG3Y02LObMVKStIzABVpMjI86V63bG+gQk6gaAnOR3Gh9ltpHGpzN/ASlWaSI10qZkymmYtf7jLdteyXOJ1Kow/WBEpHHXjXDl+MnRLghUp9HdyVIHcpSirwo1f+zin7c+pICUKVIJVrkOAqP/ANFIR6bmXHh7TXcU6WVZn0c1qSbsCmbybkqCCSQobygPSCUqjdyJCBRgWhkCMbZGSo31ZpR1Q7J3BFPWXZ2yYoBKyBMYpyHIVMZsTQPzbAJ5D3zSalalHi4cYVGCrTeQCB1a8RRogIWQqUluFGZgIJipN37R3iCChrMAhJKSMKSEJKUyrdTCE5d1Fm0KI3QB6q7DCjqo0l4uKVlH+xioS7Y9Y78t6snE2XDuk40j6hxIkpzOFWYzr1q5Gcyq1oQCcSkQpQntTEZ8xUZNlE8u+nGrIDEDjSvlyX4qwfx12yUfkSch1rx5YQfGoDrTBO7Zh95SjU9Vkg5AcqTVnJOkUuWJqPsNUYroiA4fRaaTyQPfXSbY7xUqOEGB4CiAsY51y5ZMs6S5Tlyxiil0Qg+qDPEa6+2o6X1DLTsyzqXaYG7pHGh9tvBKBmc+dTL2yX6QT/Kaogn3VHVbzrOlV3/qBOMpIkRM8eVefl9rtUeQHnXPr4mrfLBG2GFW2bstCbxByPnnUpt1BAkJ0HAVRDtGCYSAnmrXn3d1Dn7/AHkuZhZCTnA3Ty7aPCzqK7m9wquHSW7SLjtS4hLRKUjUAHTXjQW62StIPPu04igt43264kpKAE5akYu/jXOzt4qU9JBKcJSATkkdtdOlWlfZmCpCOTjcNW5ecAaVrvR5Z8F3NZZqxr8VH4VlpaxRGYOg1nlW0XJYepszTf2EJHr1PmTWivUzRSM0FuTqxe/bao2p5Y+s4rwSSkeQrZXXAlJJMAAknuGdY4/Ym1+guY1znP8AvOgw9le5VW+1iIoYvhVgYdHVpB7BQ5N2K4D18KYdKgmMQyyqVldbF0tmGgoYQBrXTau+q58oUNDpTj96rOSUknurG4mssXyuAaiO2zjNDLKVxLhnuHvNC742qablKTjV2DQcz8KKNJt7ipVPAreCipGIKIPYMvOq2+jPMzzzrq5L4W8hYUc0qB7MldnrFd2vKulSVkZZPcIbNrlxXCEH2gUe6gwDEA8arWzlowrcJMboHOSPhR5KyTOZGVYMS/ubKMfqEWmco4ml8kOsZdtcItQJ3fOpSLTIg0lDLHDdnHE512DhO7XriM8jJpvFn31GUOokn0RnUtuzyOwdtRmHRIqe7B4wBVopkB5ARxqM5aCocadtdvIyEd+VRQqcqYlbcBu+yBt8WwMt4iQCcgSCROvCqTa7Z1hJxNg9pCs9NASav992FDjBStWESCDxmqZaNmUAFRccgdgHjpnSKju92Ppwd1sDMe+BAIP2lADzrh5wSqSlIJgYSDHOIqd8kbCsKgoiJ1k59wGR9dPrupDadwAgxiKyFctTHtrMrHUqVG5qS4BTzW7kuZyCSUpnkSPfQxTSjkSY4ZpI9oqzrZSYOHF4BI7Ncye6olpdSCApISk6iN31UcaljJUopttbIGNNYAYJk9wmOUzTzEzhJCWyJVB3iBwjiTRNllopkBGIayOHCO017Ym0FRJSCRkTEcqdTmswmpCWW3hc9hQHbUwCnIEqjgAkEj3VsFZP0ep/79HABLn+nStYrVUVnYwR4Ae2FuDdlWnFCnBgHbH1o9XtrOUPYBDbX3lH3f1pvpGS9bLwKUNv9WykNpIQoAqmVkduZAn9kUPs+yN44QkWVSgIzcQASBwJKhNbqVJRgrtbiJybeyClovAEDG4MuA/pQp63sjVSjySr3gCp9n2QvIBKfkxlJJzcSBn3FURnlUG9OjK83sI6lICZP0qNT2nETwoXGPDkRN+Eb8tND9E4r1oA/wBVNu7SORDVmjvUqfIa+NNOdDd4AfRj8QNC7R0a29GrKvVNAoU+mMcpPketZtT2SyQPsgQPLX11EGzquPsqMrZW1p1aV500u6bQNW3B41dorgEsezV3FtxczhUkDmZy9tPW7IxrGVRdkWlIQ6pWIGQkAjSQSadeJmmQ7BfI5YWZSo56py8aIWW1qBgExpn4V7dNnltU/aEeFT27DOf95VzqzvNnRoytBImXc8CM6n4BM5eqoDNnUcu3x/pU5KMAkzypVgmzuDrEZUwlWeZPKn0PJ7Ty0rx0gzFWBY5LyUx/Zrh+8AoZTUN6zFepIHgSKjWy1oZTKiAOA4nl8aOEWxcpErrs6lWdPE1VbLtYjFC0kDtBBj1TR2xXyyv0HEnumD4GnSg0DCxDv28MCiNTwHZ3mq65bFq1WT6/ZVhva6OsViCiPUDQV64Vg+kSO6sDoybuzqQrQSSBRbEyYnzpzrd0DgPLxr1+7wkmQsxlIBjx0qWzcAKQtOfET7+yq078MZqJWb7A9peJOpmukKyiZ9lSn7elJwrRBGRGhFN/LU4SoEa5DKTGRMDQ58cjQJN9D5ZVu3seIGHhGmfHtpyyBanAEpPA55ZGnbrxOvBRbUE8TGRiI7qN2JbaHYUoJGZz1+NaaFFye6Ofiq0Evqw3cOJu0IcSCSkgwOPA+INa2DWL2nb1DSsLLYMH0l6H7qeHrq79G+1SrW26l1aVONrnIAbi805DsIUPCujVw81HOzkwqRvlLlipUqVYhx5XtKlUIKlSpVCzjqh2DwFcuWVChBQk8wKdpVCin7ZWBhCEkNpSVEzhEaAfGs5fsQgkcM61Pbe7w4wFE4cKonuV/UCsqS8Qsj6oy761UrtbMTPZhK40gNmRniPuom2BNDGThGRieFSU29OmfhWSo/szbTX1TCDLcU+2ARvHLv7ag9ZlIy7eEUOtu0lnbG+8kn7Kd4+VWoNlSmkGltA0w6gAYlEADiTAHOqjadvFq3WGvWrP/KPjQ1dktlpMuBah2QAkchkK0Ro+iJVGw5e+2qE7rIxq+0QcA5cVeyqs6868vEqVE/veUaCrBZNjT9ZMc8Hxokm6GWvTcZTzCZrRFRQhtlGeCk5EEfiphSif7NX15qxESpxKv3UioLj9gT6Nnx89PbTFFvZIG6W9yp2e9X0eg6sd0k+Ro1Yr9t6v0Rc5tkeeVE0bRhH0bDSP77gKYf2kfV9fD+6B76p4WT5RaxCXDCFmdtKx85Zkgd6x7M6muWptA3loTzVVRtKlLEqfcV3GY9tQfkyPt+Rq44JdsJ4h8FntNqsckkIUT+yCfE1EF+Np+jaSO8wn2CgZYRwXP3TSWmO/1U+OEpoVLESYVtN92gjdwAdqd4+JqLYrsLxJcWQTnJBPjUZi0KbOJIHIiR4URS/1i0K3kmJATuidDpM58O+rcdP8dioyz8gy3WYNLwlXlVv6Jb2S3eSUBUh5C29Iz9NPmiqVeTiiRiGGBoZMDPtp/Zm0ut2phTY3g63AjXeAj1gkUc3mptS7BStK6PqKlSpVwDeKlSpVCCpUqVQgqVKlUIZ3thYbzdtOJCCplJIQ2kggjiVgfWPfpw40MN1qTJesToUolRKSYA7I4HKtVNdcDWlV9krIXk/ZkP5OxqMNqjXeBy868XYXRkMSR2ISkHxM1pCvpDUNz6UVLLmxLvgzC0XZjUQpl1wgxvOKI8BlT1luF39HYkD7hPtrZW9KdFTUS6Jlv2ZK1sveCtGwjkkD21Oa6Pbasb75T3Ax7BWnUqDWfSLUEUKz9FaP0j7ivvH41y90PsKMh91PLCfaKv8ASqa81wy8kfDPh0NWfjaXz6mx/trsdDNj4u2g/eSP9tX6lU16npWSPhQU9C9in6S0H76f5aeT0PWD/wB5/wDr/wAavFKpr1P5MmnHwpo6JLu/8bh5urrtHRRdw/Qq/iufGrfSodWfrLyx8Konovu6foD/ABHP5qeHRxd36qn8Tv8APVlpVNWfpMsfCsno1u39UT+N3+euvzeWAJKUsYJ4pW5I5YlEeVWSlVakvS8q8Kk10W3eFSptbh/bcVH+XDRuw7OWVghTVmZbUMsSW0hXjE+dEqVR1JPlkUUuEf/Z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8" descr="data:image/jpeg;base64,/9j/4AAQSkZJRgABAQAAAQABAAD/2wCEAAkGBhMSEBUUExMWFRUVGBcXGRcYGBgYGBoYGB0XFBgcGhoeICYeGBkjGhUUHy8gIygpLCwsGB4xNTAqNSYsLCkBCQoKDgwOGg8PGiwkHyQtLCwsLCotLCwsLCwsLCkqLCwsLSksLCwpLCwpLCksLCkpLCwpNCwpLCksLCwsKSwsLP/AABEIAGkA8AMBIgACEQEDEQH/xAAcAAABBQEBAQAAAAAAAAAAAAAFAAMEBgcCAQj/xABHEAABAwEFBAYFBwoFBQAAAAABAgMRAAQFEiExBiJBcQcTUWGRoTKBscHRFCMzQlKCkhUXQ1RicpPS4fBEorLC4hYkU2OD/8QAGQEAAgMBAAAAAAAAAAAAAAAAAgMAAQQF/8QAJxEAAgECBwACAgMBAAAAAAAAAAECAxEEEhMhMUFRFCIyYVKRoUL/2gAMAwEAAhEDEQA/ANirKtpekh1bjjLC0shBKcZzkgwc84zrU3junka+X3rwhxUA5qM56ya0YKnCTbl0DWk0lYnXg7agrEtS9764USFclAwabsF6PpcBS+43OWLGr46Va9mEhTO6EqxnEW9CnDIiDKViDJBA1oonZ+zrVjbb6pc6qUA2DxITnB8RyroucUZrMEWS33uR826+efuxDOu0bbXw0cBWFETIWlBVlnRC9rxtNnThHbCQZjn38hrQa1XmlapUzjWlMSolCJAkkAGTnPDhSIOE/wAoot5o8Mmp6WLxSAVttkZicBzjXQ1Js3TZaJ37M2R+zjB9pqjtW1USkx4U45fBSneAVPd75rQ8LSfQOtK5f19N5Azsn+cj/bTf5/EjWyH1OD+WqCb+kABJAHef6ioC30GdwZ94+FKeDpPoLWkjTvz/ALX6ov8AGPhXn5/m/wBUX+MfCsuxJOiB4z7qmWZ8NrSpLbZKCDCpUCRnmOI7qnwqZNeRpjXT5ZzrZnRyKD7xRqxdMt2uRLi2z2KQfaJrJ3NpHjMoaVJxbyAdJAEaBOZyoem9FISpIZZGKST1YJz7Ccx6qX8GHgSrs+jLs2qsloTiafbUOcEcwc6DX30oWKzyOs6xQ4Iz86xFjaN5CAlIaAGX0SCrt9KJNNP364pxLiktFSTI+aRE6+jEH10CwKvvwG6/hodt6YrU6D8ksayB9bCpcDhoI4Gqhbelu9FGOt6vuCAD5imzfluW2VkudUrUgDDu9g+qBj4CBIoX8pUrPET/AEEDyp0cJHxC3VYVZ6QbzP8AiXD4fCth2LvRbdkSu3WtK3XN+FLQMCfqpgRnGZ51gK3DxJpdYP7mjqYSMo2WxSrNO59Ju7Z2JOtpa/FNRHOke7x/iEnkFH3V8/2Owl1YQmJVkJyHbrREbNuk4cbYAUlGWI5qBInLTKsrwVOP5SGKtJ8I19/pdu9Mwtao7E/GhzvTfZBo06fwj31mN03AlxLilLAwHDA4K7T3a5U1dNwB/FKlDCtKN1IPpEgE9mYovjUVfnYmpM0S0dOYn5qxlfN3D5BBoXaenO2ScFjaTAkhRdWYGpJGHL1UCe2LKGcScanMxAzEpVhOifaRRqxXbZmLK04tBLy5CgV/WSsBaVJmAgpkRGdTRo2ukTPP0iP9OtvOjNnT91w+1dMDpvvEnRj+F/yqbftisClrLXU4QFYQMRgjeEwBkYKdTqKBOWKxlfzRbw4TIM+kYIAJgFIzAq9KnbaJM7vyEvz03j2s/wAIfGtH6MNr37waeW+EAtrSlOBJTqnEZzPGsCvNJS6oJwgZEYY9xNa90BKUbNapk/Oo/wBFIr04qF0txkJNs1B87p5GvmW0FnrJ3slGchpJB49lfTbwJSY1gxzivnJ/Z91Lig6EtkKMiCT8KrBzjFSzFVot2sBxbwhW5jjvIHCOGfnV4uHaYWghBCw+qcJQkkE5AAyYmEgAxlJ7aA/IWNIxq9fsGVHLFYi23jTuHLDHDvpkpwitkUoyfZYrclLgSi0KLakqIGKUCN5QSrFvAEhABHfNAryupGEJUWzBRiKXEpxGVBcaEpyB3jmFDWjFkvxxwBu0KCxolTiUrA55THeNKLtsWd0dW7Y2cYEJIxJB8J14GlqtEPTZlV8WIAAgox5TgI/amUgwIhOYA1qFY2nwoKbxYgciNa1F26mwTgsjKSP2So+dNpszv1SE/upApqxsYqyQHx5N3KbZbYh1JQtplTg4KThKu9K0kGR9k+qjN07DWe0JXKXWFpTi3vnGzOWSgJGfDOqjaWyX1tp9IKcknCJIJKiSfXrRa5XHWVHEtSMQ3Ch2MUZnDhkKy7iK2Sn9L3sIs7hK9OjnCpPyZXWAgE4hgwnQgkwInQ0YuPo1CgC984eOFQSgd0ggqz413Yto1kYXSXEK16zCoZd2FGfrPKrDZNrm0EJDaEp4NhxBkelkmJBgyc/Ks8607WTCjFXu0QL52MYDSkhDacok4d3vCviRVOt/RtauuKG2VKAjeKkpGYHEmDByyq+W+8mbQ8kqQkozgrUlSUgJ6xWSSrfIBMwJA1NTH7OopLoexggrCQvACnc0IUMIhSdTxzoYVHDstwUmZQrYpYUUqBSQSDmDmMqfTs20ynGuVmYiI99XS02RwLIKUzIPVhe+kLxFGZgLySRkTJoO+5jBSkFWcCM5McO+tMaspC3BIgWZ5KrO6hAKFtkPN6/uLj7pEjSE0Fdsrbys4aWRmUglBPaUj0J7su6pC7MtCsQBBBOuoOkVNSw04BilpXakSlXMap9WVO4BALmzTmqcK/3SCfDXyqEuxOJOaD4GfCrKbqA+uAfDKvfyW4c0OTwgKk+FXmXpVmBLss7wdQttpRUkyAUqz5jsqw2DZ+8VJUsNgBSwqXFAbyJUAjErOAdO6vWdnbYrRCjPEgAZ96oo7d1129lHVzZwjFjAdWyoBURiSN4gxSKs4W5QcYy/YOTsnbiJKmGyoJWpILYUEEwFqbg5SrWpTXRvbGlQl8NlxwoUUqOcJK5EAToQBkZomi77ZgwqtrQTGGEoWs4ZnDiCAcM8Jiu37Cpc47YveUFnCgp3horNQg5a1m1kv+kOUH4yv2bYVzCZtDpa6sOJAyxAqwrBSVEAglM5HXShFv2UVgQpkLVKnEuYiE4cJGE5xAwmro9cuJeLrrUogRjLqUCNSJzMeuo1s2fssjGrGrU4lrc8YABPrqLEeP8Awt0v0A70RYkKhotSkKbUkyQcpSrPImdSMqrFp6rAsgIwwreB3usmAEj7NW298CUQ22lIiNE+waUBYAj0U+tKaibfpMpUkPGc/OK23oOzsb6oGb8ZdzbfxqiLfEbqED7iPhWqdF5mwkwAS6vQAaQOHKhxMnp7l00rlvrMulVpPWtFPpFJxRxEwPfWm1lW3oL14FA+olCfLEZ8aw0N5DZ8Feuax4lZiasj9nBAHdUazNtMN5nEruqUjeQDmCRNFXkXTQ0mwUYsQyCVHTQnh/SobShhiumyZ1rG3Y02LObMVKStIzABVpMjI86V63bG+gQk6gaAnOR3Gh9ltpHGpzN/ASlWaSI10qZkymmYtf7jLdteyXOJ1Kow/WBEpHHXjXDl+MnRLghUp9HdyVIHcpSirwo1f+zin7c+pICUKVIJVrkOAqP/ANFIR6bmXHh7TXcU6WVZn0c1qSbsCmbybkqCCSQobygPSCUqjdyJCBRgWhkCMbZGSo31ZpR1Q7J3BFPWXZ2yYoBKyBMYpyHIVMZsTQPzbAJ5D3zSalalHi4cYVGCrTeQCB1a8RRogIWQqUluFGZgIJipN37R3iCChrMAhJKSMKSEJKUyrdTCE5d1Fm0KI3QB6q7DCjqo0l4uKVlH+xioS7Y9Y78t6snE2XDuk40j6hxIkpzOFWYzr1q5Gcyq1oQCcSkQpQntTEZ8xUZNlE8u+nGrIDEDjSvlyX4qwfx12yUfkSch1rx5YQfGoDrTBO7Zh95SjU9Vkg5AcqTVnJOkUuWJqPsNUYroiA4fRaaTyQPfXSbY7xUqOEGB4CiAsY51y5ZMs6S5Tlyxiil0Qg+qDPEa6+2o6X1DLTsyzqXaYG7pHGh9tvBKBmc+dTL2yX6QT/Kaogn3VHVbzrOlV3/qBOMpIkRM8eVefl9rtUeQHnXPr4mrfLBG2GFW2bstCbxByPnnUpt1BAkJ0HAVRDtGCYSAnmrXn3d1Dn7/AHkuZhZCTnA3Ty7aPCzqK7m9wquHSW7SLjtS4hLRKUjUAHTXjQW62StIPPu04igt43264kpKAE5akYu/jXOzt4qU9JBKcJSATkkdtdOlWlfZmCpCOTjcNW5ecAaVrvR5Z8F3NZZqxr8VH4VlpaxRGYOg1nlW0XJYepszTf2EJHr1PmTWivUzRSM0FuTqxe/bao2p5Y+s4rwSSkeQrZXXAlJJMAAknuGdY4/Ym1+guY1znP8AvOgw9le5VW+1iIoYvhVgYdHVpB7BQ5N2K4D18KYdKgmMQyyqVldbF0tmGgoYQBrXTau+q58oUNDpTj96rOSUknurG4mssXyuAaiO2zjNDLKVxLhnuHvNC742qablKTjV2DQcz8KKNJt7ipVPAreCipGIKIPYMvOq2+jPMzzzrq5L4W8hYUc0qB7MldnrFd2vKulSVkZZPcIbNrlxXCEH2gUe6gwDEA8arWzlowrcJMboHOSPhR5KyTOZGVYMS/ubKMfqEWmco4ml8kOsZdtcItQJ3fOpSLTIg0lDLHDdnHE512DhO7XriM8jJpvFn31GUOokn0RnUtuzyOwdtRmHRIqe7B4wBVopkB5ARxqM5aCocadtdvIyEd+VRQqcqYlbcBu+yBt8WwMt4iQCcgSCROvCqTa7Z1hJxNg9pCs9NASav992FDjBStWESCDxmqZaNmUAFRccgdgHjpnSKju92Ppwd1sDMe+BAIP2lADzrh5wSqSlIJgYSDHOIqd8kbCsKgoiJ1k59wGR9dPrupDadwAgxiKyFctTHtrMrHUqVG5qS4BTzW7kuZyCSUpnkSPfQxTSjkSY4ZpI9oqzrZSYOHF4BI7Ncye6olpdSCApISk6iN31UcaljJUopttbIGNNYAYJk9wmOUzTzEzhJCWyJVB3iBwjiTRNllopkBGIayOHCO017Ym0FRJSCRkTEcqdTmswmpCWW3hc9hQHbUwCnIEqjgAkEj3VsFZP0ep/79HABLn+nStYrVUVnYwR4Ae2FuDdlWnFCnBgHbH1o9XtrOUPYBDbX3lH3f1pvpGS9bLwKUNv9WykNpIQoAqmVkduZAn9kUPs+yN44QkWVSgIzcQASBwJKhNbqVJRgrtbiJybeyClovAEDG4MuA/pQp63sjVSjySr3gCp9n2QvIBKfkxlJJzcSBn3FURnlUG9OjK83sI6lICZP0qNT2nETwoXGPDkRN+Eb8tND9E4r1oA/wBVNu7SORDVmjvUqfIa+NNOdDd4AfRj8QNC7R0a29GrKvVNAoU+mMcpPketZtT2SyQPsgQPLX11EGzquPsqMrZW1p1aV500u6bQNW3B41dorgEsezV3FtxczhUkDmZy9tPW7IxrGVRdkWlIQ6pWIGQkAjSQSadeJmmQ7BfI5YWZSo56py8aIWW1qBgExpn4V7dNnltU/aEeFT27DOf95VzqzvNnRoytBImXc8CM6n4BM5eqoDNnUcu3x/pU5KMAkzypVgmzuDrEZUwlWeZPKn0PJ7Ty0rx0gzFWBY5LyUx/Zrh+8AoZTUN6zFepIHgSKjWy1oZTKiAOA4nl8aOEWxcpErrs6lWdPE1VbLtYjFC0kDtBBj1TR2xXyyv0HEnumD4GnSg0DCxDv28MCiNTwHZ3mq65bFq1WT6/ZVhva6OsViCiPUDQV64Vg+kSO6sDoybuzqQrQSSBRbEyYnzpzrd0DgPLxr1+7wkmQsxlIBjx0qWzcAKQtOfET7+yq078MZqJWb7A9peJOpmukKyiZ9lSn7elJwrRBGRGhFN/LU4SoEa5DKTGRMDQ58cjQJN9D5ZVu3seIGHhGmfHtpyyBanAEpPA55ZGnbrxOvBRbUE8TGRiI7qN2JbaHYUoJGZz1+NaaFFye6Ofiq0Evqw3cOJu0IcSCSkgwOPA+INa2DWL2nb1DSsLLYMH0l6H7qeHrq79G+1SrW26l1aVONrnIAbi805DsIUPCujVw81HOzkwqRvlLlipUqVYhx5XtKlUIKlSpVCzjqh2DwFcuWVChBQk8wKdpVCin7ZWBhCEkNpSVEzhEaAfGs5fsQgkcM61Pbe7w4wFE4cKonuV/UCsqS8Qsj6oy761UrtbMTPZhK40gNmRniPuom2BNDGThGRieFSU29OmfhWSo/szbTX1TCDLcU+2ARvHLv7ag9ZlIy7eEUOtu0lnbG+8kn7Kd4+VWoNlSmkGltA0w6gAYlEADiTAHOqjadvFq3WGvWrP/KPjQ1dktlpMuBah2QAkchkK0Ro+iJVGw5e+2qE7rIxq+0QcA5cVeyqs6868vEqVE/veUaCrBZNjT9ZMc8Hxokm6GWvTcZTzCZrRFRQhtlGeCk5EEfiphSif7NX15qxESpxKv3UioLj9gT6Nnx89PbTFFvZIG6W9yp2e9X0eg6sd0k+Ro1Yr9t6v0Rc5tkeeVE0bRhH0bDSP77gKYf2kfV9fD+6B76p4WT5RaxCXDCFmdtKx85Zkgd6x7M6muWptA3loTzVVRtKlLEqfcV3GY9tQfkyPt+Rq44JdsJ4h8FntNqsckkIUT+yCfE1EF+Np+jaSO8wn2CgZYRwXP3TSWmO/1U+OEpoVLESYVtN92gjdwAdqd4+JqLYrsLxJcWQTnJBPjUZi0KbOJIHIiR4URS/1i0K3kmJATuidDpM58O+rcdP8dioyz8gy3WYNLwlXlVv6Jb2S3eSUBUh5C29Iz9NPmiqVeTiiRiGGBoZMDPtp/Zm0ut2phTY3g63AjXeAj1gkUc3mptS7BStK6PqKlSpVwDeKlSpVCCpUqVQgqVKlUIZ3thYbzdtOJCCplJIQ2kggjiVgfWPfpw40MN1qTJesToUolRKSYA7I4HKtVNdcDWlV9krIXk/ZkP5OxqMNqjXeBy868XYXRkMSR2ISkHxM1pCvpDUNz6UVLLmxLvgzC0XZjUQpl1wgxvOKI8BlT1luF39HYkD7hPtrZW9KdFTUS6Jlv2ZK1sveCtGwjkkD21Oa6Pbasb75T3Ax7BWnUqDWfSLUEUKz9FaP0j7ivvH41y90PsKMh91PLCfaKv8ASqa81wy8kfDPh0NWfjaXz6mx/trsdDNj4u2g/eSP9tX6lU16npWSPhQU9C9in6S0H76f5aeT0PWD/wB5/wDr/wAavFKpr1P5MmnHwpo6JLu/8bh5urrtHRRdw/Qq/iufGrfSodWfrLyx8Konovu6foD/ABHP5qeHRxd36qn8Tv8APVlpVNWfpMsfCsno1u39UT+N3+euvzeWAJKUsYJ4pW5I5YlEeVWSlVakvS8q8Kk10W3eFSptbh/bcVH+XDRuw7OWVghTVmZbUMsSW0hXjE+dEqVR1JPlkUUuEf/Z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AutoShape 10" descr="data:image/jpeg;base64,/9j/4AAQSkZJRgABAQAAAQABAAD/2wCEAAkGBxATEhUSEBQUFBQUFBUYFRgVEBAQFRgYFRYXFhUUGBUYHCggGBomHBQWITEhJSkrLi4uGSMzODMsNygtLisBCgoKDg0OGhAQGiwcHCQtLCwsLCwsLCwsLCwsLCwsLCwsLCwsLCwsLCwsLCwsLCwsLCw1LCwsKywsKyssLCwsLP/AABEIAMIBAwMBIgACEQEDEQH/xAAbAAEAAgMBAQAAAAAAAAAAAAAAAQUCAwYEB//EAEAQAAEDAgMECAMFBwIHAAAAAAEAAhEDIQQSMQUiQVEGEzJhcYGRsUJSoSNiwdHwFHKCkqLh8QczJDRDg5Oywv/EABkBAQADAQEAAAAAAAAAAAAAAAABAgMEBf/EACQRAQEAAgICAQQDAQAAAAAAAAABAhEDIRIxQQQiMvATUdFC/9oADAMBAAIRAxEAPwD68pRFswFKIiRERAClEQFKhSoBERAUqFKApUKUSIoUoCIigFKhSiYIiIkUqFIQFClEBERAREQEUoiXnQIpVmYiIgIilAREQFKgI50aqKlKLyVsSdG6nReR+OI114KlzkWmFq2RU1PHugydDz46wttLakmJEj8k84eFWqleKjjwTDrcjwXtVpdo1oRETaBERAUoiJgiIiRSiICIiAiKUSIiICIiDzqURWZiIiCQiIgIiKBjUeGiSq+viJueUx+Cw2jid7Ly97KsrYsi/lEcFhnl23ww+VjWrZYniteIabmDpM+y8n7WC4TqCARwseCtKGI3czvE/gqTtprSjx2ZlNki15N9V4HVZmCRxm2q9e1a+gBGQkkceGmqpazoBLTEz6RxVavIvKOL7Ob4gZ5S0q/2RjS7cdeND3clwGJxDgyk6QTLo1Hiug2Ji9+l3n8cvotcMmWeLs0RY1HgAk6BbOcqVGtu4geJhTTeHCWkEcwZXDdKNrknLmDZ1kEgD5YH1XLYzbDqYysJA5Alt+7u0I8VhebVdnH9Jcpt9kRfH9j9OcVSY4FxqZiAwvBcGxckHjbhK6nZ3TF0Zqzm3iAQASOcagclP82PyjL6XOd+3boteGrB7Q4aEStq2cwiIgIilEiIiAiIgIoRBpREVmYiKUBERAUqEdooqXNYysM7iSLW9dfdc9jMT9pmuQz8L2+q9eLq9o83FUOLa7NET3d0zIP1XFnXfxYL7DvDiHCYIBAMmZ49yvWwW5d6DPAmwtqubwMAbvCARGnd4SSrEVyDAnTy9FONRnO3k28MtJwANg4ieZ04LlqOKcWg6SFddI3O6shp1I48vFcrh3mS0Gd4gceKrk0wx+1a7YqQyiO4n1hWGxcQQGuJ+IR4D+5VLtuoDUAGjAG+gj8FtwtfdaB8P1n/AAr41n496faMwieGq53bm1TEMBPIC5/eXmx+3Iw1EfE+k0ug3J7OUeYPoqWliusBlrgRxJDM1+IzSOCtycnxFeHg/wCqrNr5pDWyC65DspDj8m7xN1zW03btgIkxJ0j4XeHNdRiqLi5+anJDbtnNmaNHN7x3Ll9qvkS0boPaFyJ0zDmsZ7enj+LxYc3ZEEGTuPi5MXnTTiFcNxADS0Opide3UJt8b9D5KodBcL03WF3Zmm4mXQYnwKsKeItGdthAHV7nrGhTJHHNx9e6HYnPh2zqI4zqAfeVeriv9OMRuFh1vaZu3QA8oJXarq47vF5HNj48lgiKVozEREBERARFCAiIg0oiKzMUqApQEREErViXQxx5NPstq820v9p8X3Sq30mOFJ1ETDj+votApyfH9SFsrvIcQRluTf6lQ9wynT+64so7sctMcO8TcZY7ys+u3jK8zHvAGa4HeDbxWVUb0t4jTRNaNvNtF8X5dwP0K5vC1stRz+NyNO0dD3R+AV5tOoSDPsVyuJqAOPBTprjenqrVJVi5sNBGpi2nP8/oqBmIBIGt+CucWXdXMHci8HUD8yrSdKS9vXjceSGtJduNDRliY11OlyVjg6kDMWFw4nOS7v42VJWeXVDPdxPIK1wLQL7zDz4LC+3fh1jpZ4l4yhwL3U/hdn3qZ4tPd3BUO0KR7QBP36RzeAIFgVaVHlsnMaZcLERkf4xoqjFtIMOpvafmpGZ7hwHqrYp1rFqxDhnjMy0DeYS4QBIcYv6r1sxRAtVdy3qX2cdw4ei8pqfaOPWAHMRDqeYiDzgr0msTH2juUlhFLwj+ynJfjn2ut6CYvK+IDYg2Mg3vHdB9IX1BfF+jb8lZogC5HakQQYg8W6kea+xYOpmY082j2utuC/Dy/rcdZ7blKIuhxiIiAiBCgFQiICJKhBqREVmaUREBERQJWFbsnwWa14jsnwUJc7hqofVcx7WmLgkAyCSIvyj6qyGFpR/ts/kb+Speryvc4l9zYjgJkePmrDD4wnO3tFrMwgQTOYBrgNDLeGvJJJWnceXDbVwjwx3UAdZGWadA9p7KYJyuMXqC2tit9Ovh3V30BRZLBc5KMTAdETmiHC8KiDXObSY6hUplgYwZXEOgVKbg4HIRmGUOJJ0B8tuDxBpubWpsrVHVGMNRrsoh0NY4SaYJcA0HUAlbXixU8624ramBhxNDsiADRotzZnOYHNJMRLCLkLDauIoUnUgMKHdYxxDm08OAIGYgknUNbNp7lUVASy1DEkuc1wIcyWwyriAxoLPnkXadddAfQ6rUrU2FzSHUi5rCRU3wWBhfGQO0qOHZ1al48Z3omVqqx+3WljXsZlBfEbo+DPw8QF5cVjDUpuaRlIa08ZG8OfkscRshrHbw4TBzuFgACGvIjQSQF68c0CmSD2g0/UX0WPJrXTbi35duedTmqfKxt8I0VthgRYW7nRB7v1C8Dac1HcRItysNFdU6dufcvOy9vUleGo3LN8h+V85HdwPBV2JIDr9dSnQN32HlBkGPVWtYEjK3ej4HQD/CfyVcCA4Nz1aX3HNLmnmLfkrYNvh5aLxJPWgXMZqRcRfwPuvTUryf9x7uG82KfhHJRQqHUVKBni6mAfOW3W/rSbdex5g7mTcNtDYCUyXx6n7/AIbKJbUZG7DxYmYzHVp4tMeq+0bEqTSHcSPx/FfFcGN4ACIcN15MsngObT7wvsHRR80TPzn/ANWrXhv3PP8Arp8rlERdTzhEUoCxUlQoBQ4qVqcUtEFFkKZRVSxUoApJWjJCIikFKhSoBa6/ZPgtiwrdk+CJc5UokkxBvwc5p+hVhhGQ2QwNJkkAzJ0BLuOg1VdVyhwLg4ZTMgZhqNYk8F6tmMDXEh5dI7JnjBkAn9Sok6X23fbTMECxgPYRwtdqwPXxqZ/7V5HhAg+sr3TAkrwYvOJJzgWkioGiTwHmQFMpp5K37TB7U+NEeQsVWbUc4gZtwyey/u+YwrKpnaTnLm2MZ6rS0xFuek34Ks2tXmDpfgfuzq2eBCsKbC4ZpJL7zYSZtoZ3ivFjzFJw+UgX17Q/uvbWovzZ26ERO7534+i8m0hLXD52/UR+SzzacftX4JsvcT83aGngQr3qoEkSObSJCrNjUXFzjbXS9xKuqlIDSW8iNFwWPQ8u1HixMyDUb8zbPb4heFtct7OIBEHdqseRHoR6L3YowcxlvKpT5/eb/heLEOc6TnoVIFyWtD23AmIk6xxU4uqfiyoUX/LhXjnmaPOJHss3Pe7dcKDxBltPKCIGoIvPmsqOGzD/AJak482VSAR4A9yxqYbKPtKPVC0Pa5zoJ537lOSZ+/u0YNrXOZlOZuYBpd22mJNN3Max3hfVeiB3Kg5PA/pC+d7Nb9ow1AMw+JsZarLQ7vcDC+g9DDu1uQqiP5Gq/D+Th+su46JERdbzhCUUICIsHuUWiHuU02ysWtlegBVEoiKUNFMLFbG6LBwurI+EIiKyoFKhSoBa8R2XeB9lsWuv2Xfun2RMcPi9tdU855AnlI0/XFezAdKKDhJLZE/MDE3NgY4cVT7RxjS+oyvTD2h3AlpIkFvjqFowuzsBU0c9h+8wmNeLDH+FOOfHZ20uOUdxS2jRcILmieBI4LOvhZiHPbHAOgei5an0cZ/0qzP4nkH2sujeKeZ01WAEi2YC5F/iS+M7lR204rDtgZt4i0u3iqXaAaWw2BBOnP8AhXqxpoNJDq9Nrsp+OmTLYcDDieAK56vtvBU2wK8m/Zphx4WGVobwTc/s1XqxVeiBukExNpcba38+ao6ry6k6Bdh9iD+a8dfpBRDmtYxzg4i7yA0B1jujxKjA16jqha82IsAIAIMGB5rPPKfDXjxu3Zs2Y1j92IfSpvg3guZJ8pla69M3g68xAPqFe4ygR1T4MGjTbIOmUcjrqq/G0oE9rx1+i5spptx5bcpimAEnepE6ES5h8Y4eqr30zMkYdx0D5yieTm21jl3q2rnJO++kDMmDUb5hUz8AajjlfScWtzNDXAF995oaYOYC8ctJWc6elhZZ29H7CI3sK8HnTqyD3ix91mym0D7EODj2qVSIeBOhtOuiyrMptE9XXpcyHEj+UwfqtmMEBrahc5sDJVE5mzeClNvTsXDtJlnZvuuMupu+Jo7iPZd90MaeqqE8azo8A1g9wVxmzgWy92UmO0B2gLtJ8pXb9DQf2Sm4mS/O+eEOcSPpC24Z28/6nLcq7RQi6XEIi1ucotEucsWiUa2Vva2FX2ka2FkiKUCIiDWocFIRWQ1IsnNWKlXSUREQLCqN0+B9lmkIl812zS+2dOjtPHKDK8GFbBVxtgfbARwB9LFeCrTyvd3E/RcmXt14+llgmkMLvSYPus8bREAxqN46wRpH1WzZtVuUA37tde5bsfR3CANBI8uHoiL7cft8bzKkw17RmixJbumw7iFyGLplriNLrstpjNTcNXM3h4Gzv/krksSJ7yk9tJOmh7ZaCOBI9iPcrqNnMzPYeLi3+sQf6lzdGIIN9D6WP0cfRdZ0TpZ6tFvKs30zB0fUrRX0+vfszSwMcLAAegVHtXAllx2eB/NdGteJoB7S12h+ner54yxz45ar5btUOaTlP/jfD+89W7teSrMXiqORlIsD35i4uaw4dx4A246jRdX0r6OPAzt3g24I3SO48vFcu3JUaJJdl1Dwc4M/C8R6Ln8bHp4Z43GX2sH4lryCw1GPEANe45XwJg8zZacKJc51MlpvnpuG7fWPqtfWDLG91U8RvMPO69lBpESc8aGADHLvWdu6tbMYbTcWU4p6ndaI4mMot4kL6bs7CilSp0hpTY1v8oAlcBsHCnEYxkGadD7R/KQfs2+Oa/gCvo66eGdbcPPl6goJWLnrBaWudLnKWtlSynzW4KNCGiFkiKQREQIUoiDRTKyWppW0KyIKC1SiDDKoWxIRGmtSFllCZURpwe13f8QW+I9L/iVXbSEPPjfzV90v2a8PGIpgkWzRqCOJ7iOKpNpuDhnGuh8NQf1zXNn8urD1EUHWXppVXGAXEAnujw81UUq5aDrAFxHDSfZe/A4tpIFoAsdfEkc1RaqjEvDat+xJDu9psfoVzW0KOV7m8ASJ5gaHzXQbWdFR8b2U6GIPlyVaKWe/E8dYA0VonamYYd+uNl3n+m2Dc7ENdBysBcTFpAytHq/6Lndg9H6uKrhjBDZ3ncGgXlfatkbKpYdmSkI5niY5rXGbZZ5PdCIi1ZBE6rktvdFAQ52HaL3LJi/Np/BdahVcsZfa2GdxvT4/R2e5jiXzImx5Ws4cwt9eqW7rQS4mGgCZJNgAu46R7J6yKlMS74gIvyKqeiuxn9e6tWZAYIpyD2j2nCeQ91y3jsy06f5vKbq+6M7KGGohpvUec1U/ePCeQFv8q0JQBZtp810yf05rd3dYNbK2tYsginSqURSrAiIqgiKUBERB5VLXQoRXqkraCi1ArIPVdrs0WIespQERFILxV9kYd0zTbfWJb7L2oo0KGv0TwzuznZ+6+R6EFVDughbPV1wAdM1M+4K7VJVbhimZVw9HoEXEuq1oP3Gl1vEwrrBdEsJTaAWl95JcdT4BXuYKC9JjjDdrGhh2MGVjWtHJoDR9FsWGdYlxU7iNNpWJeFrUgJsSXrFZhiyDQo1UtYasxTWaKdIAERFYSgRAqiVKhSpoIiKAUqApQEREHlREWjMSEUqLE7RChZIq+KfJikrJITxT5IlRKzhIUeJ5MEWwBE8Tya1Ias1ITxNsMinIskU6ANUoEUgiIglEREiBFIQECIFUSpUBSpBERQClEQEREHlREWjMUoigEREBSiIAUoiJERFAKVCImJRERKQiIgIiIlKIiApCIgIERVEhSiKQRESCURFAIiIP/9k="/>
          <p:cNvSpPr>
            <a:spLocks noChangeAspect="1" noChangeArrowheads="1"/>
          </p:cNvSpPr>
          <p:nvPr/>
        </p:nvSpPr>
        <p:spPr bwMode="auto">
          <a:xfrm>
            <a:off x="2136775" y="1836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5067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1427">
            <a:off x="6630944" y="3402524"/>
            <a:ext cx="1589031" cy="18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13" descr="data:image/jpeg;base64,/9j/4AAQSkZJRgABAQAAAQABAAD/2wCEAAkGBxQSEBQUEhQVFBUVFBUUFBUVFhQUFBQVFxQWFhQUFBUYHSggGBolHBQUITEhJSksLi4uFx8zODQsNygtLisBCgoKDg0OGhAQGywkICQsLCwsLCwsLCwsLCwsLCwsLCwsLCwsLCwsLCwsLCwsLCwsLCwsLCwsLCwsLCwsLCwsLP/AABEIAOwA1QMBEQACEQEDEQH/xAAcAAABBQEBAQAAAAAAAAAAAAAAAQIDBAUGBwj/xABKEAABAwEEBQgFCgMGBgMAAAABAAIDEQQSITEFE0FRYQYiUnGBkaHRMnKSscEHFBYjQlSCotLwU5OyM2Jzg+HxFSRDRLTCJTVk/8QAGwEAAgMBAQEAAAAAAAAAAAAAAAECAwQFBgf/xAA+EQACAQIDBAcFBgUEAwEAAAAAAQIDEQQhMQUSQVETYXGBkaHRFBUyUrEiM1OSwfAGI0Lh8TRDYnIWssKC/9oADAMBAAIRAxEAPwD2uaUg4JpCbGa88E7CuLrjwRYLhrjwRYLi64osFw1x4JWC4muPBFh3F1x4IsFw1x4IsFw15RYLhr+CLBcXX8EWC4onCLBccJRvSsFxwcgYqABAAgAQAIASqAEvjeEAJrBvRYVxNcN6dguIbQOKLBcb84G5FguTpDK1pz7FJEZEYQIVAwQAqABAAgBEACABAAgBEACBAgBEAOBQMdfO8oAL53lACVQAiAEQAIAEACBCIARAi804KJYV7TmOpNEZEYTEKgYIAVAAgBUACAEQAIAkiZVJjRLcG4JDEMQ3J3FYaYAi4WGmDii4WGmEhFxWGJgCABAAgAQAiABAgQAiABAi5EcB1KJNEFqzCaFIjCYhyBggAQAIAVAAgBEAIgB8UlEAmTa0JWHcNYN6LBcNYN6Vh3HBw3oACUAVSpEREACABAhEACABACIAECEQBbg9Efvakya0I7VsQhSIgmIVAxUACABAAgAQAIAEAIgBQgAQAiAEQIVAAgAQAIARABVABVMBLyLCuJeRYLiXkWC4AoAt2f0VFk0NtWztQhMqkqZBsS8iwt4L6LBvC6xFg3g1qLD3hNciwbwa5Fg3g1yLDuGuRYLhrkWFvBrUWDeHCRFh3AuRYLg16LBcdVIBpeiwXGmVOwria1Fhbw10vYnYLt6CaxFiLYX07C3gvIsG8F5Fg3hQ5Fg3h7HKLRNNF2z+ioPUtjoQaScQ0Eb/AIKdNJvMoxM5RimikJDtVjikZ41G1mF5FiW8F5FhbxVt2kY4W3pXtYNl40r1DM9ihOcIK8nYuoUa1d7tKLb6iLRuk2TsvxkllSA4tLa0zoDjSvuUaVWFVXhoSxGHq4ee5Uyetr3t4Fl0itSIRTZWfbWg0LgDsqQFJpLUujSk1dJsmbMk4iY6+ixBjhIlYg2LfRYW8LrEWDeY5syLD3xHyYpWByE1xRuhvsTWIsF2AcgauVdK27UwySAXi1pIb0nfZHaaINWFw/T1o027XevJcX4HM2LR/wA4jjltJ1s0ovsjc97GMaKGoDMRTm1pQVIGZqabOSuzuV8V7NUlSw63YQyckk2335c+btfhki22c2AMmhJuhzWzwtJcyhGLmh1SAAHEHPI5VT3WlfjyI0aq2k5Uayzs3CbyfY7ZcurhrY7IFWrPM8w8gvJkbiX07CuJfRYW8RvVkSipqbGjv7Nvb7ys1X4mdHDfdL98RukhzOojy+KKXxEcUv5ZmsyV7MUNADlGxYmV9IW6OGMySuDGjMnfuA2nggvw+HqYioqdJXb4FCz6NhlGskgBLsRrhrJKHIuvVu+qMuGQzqlTn9pxv25/4NdXF16L6OnVyXy5R7rWv2vXr1LwayJrWtDWNAo0YAAcFbGMYKyyRlbqVpuTu29eJh8stLmz2YuZ6biGMOdCQTe7AD4KU5bkHJHV2PglisSoT+FZvu4eJy+hOSTJ7PrZ3PMsovB16paD6JNfSJwOKz0cOqkHKb1Ozjdtzw2I6Kgkowyatrz7C99IJavhsUTHNszKPfJWlGClGgEdE0xxoURqtfyqSvurV9RUtm0bRrY2bTqPJLr55PnnyEtHLh3zNkzGMEhlMbmuvFtGtvFzaEHJzOqqj7U+j3rZ3t1cydP+H4e2Sozk93d3k1a+bsk9eTLP0ptEUsDbRAxjZ7tLriXipAJI2YuBp4qXTzSTktTP7nwtalVlh6jbhfVZcX+mvkW5+VbjJI2zWd07Ya62S+GNFM7tRzsj103Yq2VV727FXsZKexYxpxliKqg5/CrXffy/TtyJNHcr4pYpZnNdHHGWirqEvLq0a0Dbl3ojWTv1EMTsOtSqwoxkpSld2XBLi2+A+wcp9Y5lbPNHG8OLZXhojutaXFzjXAUBx2ojVvwdiNfY/RKVqsZSVrxV73btZc3cq2nlmAwyRQSSQtcGGUkRtqeiCCTmN2exDqa2RppbAbmqVSrGM2rqOr7+H1M/lhpP5wLJFC5zdfdkwwcA8hrLwHW8/hVdWd4q3E27Hwiwrr1ayT3LrqyzdvLxO2iaGtDW5NAAHACgV8Y2Vjy0pOcnJ6vMfeUrAivboNZG9hJF5pFRm07HDiDQ9iEjTQqulUjUSvZ6c+rvOLgL4XMbPJLDJG0xNkYGubJGXXgKPzociMd4wVVmsj1FTcrxlOjCM4ye84u6ala3DTsfc8yfVG1FkNnviLWX7TO8nWSGlDUjeCRTiMAAUnmmo6vj+/IodRYRSrYi29u2hBfCu7qfHzudyCrUrHkWISmkVsKpkbgSmRY0uUkVTeZtWH+zb1fFZKnxM6mH+7QtuH1buz3hFP4kGIV6bMhq0s5sQeolpwPymPka+zSAVjaSSPs6wFpF7rA96z4htRtw4nsP4Y6KcasG/tPxtZ6d/wChM75RoruEMhefs1bdJ3B2dPwo6dJXaKv/ABatvZ1I7vOzvbs08xlg0VPbZ22m2tuMZjFCajiKtOIGVa4mm5RUJVmnJWS8ydfG4fZ9B4bBu8n8U/78+Vsl2m1yn0P87g1dbrgQ9jswHCoxG4gkLVOClHdOXszH+x1uktdNWa6jI0No63RmKOSSIQx0rcqXua30WVu5ZbsAqYU60bRut1ePYbcbi9nVN+pThLflz0Ter118cyi3kxa49fFC+IQzu5znXr4aa1bSm4keSp9nqxnLcatLx4+pu98YKqqVWtGW/BZJWtfn5X9ShpPRVLTZrFCReY0vL3DAyO57i5o2Ujbhuoq6tNJxo8X9f8I3YXHb2GrY2ssm7JL5Vkkn2t58zprDyYdrxaLXMZ5G0uC7dY0jEEDgcRljjitUaEnJSqO9jg4jbEVQeHwsNyL1zu3/AJ46lKzclbTHHNAyeMQyEn0SZDhS67Y0EAA0J2p9FJN2eppqbawlWpTrzptzj15LrXPq0H/Q9xsPzcvaJBKZQ4XrjjdugOwqMPclGi1FxfMj79gsd7Qovd3d22V1nfLhqaNmsNqkgkhtLoQ10WrYYg4urSl51aDZkKZqUIztuvS1jFVxODpV4V8MpNqW8961uxW/UoWfknKYmQTTgwMcXXI2XXPJJPOees/vFRjRklu3yNlTblFVZV6NJ9JJWvJ3SytkjR+jTfnbLRfoI2hrIg0XWtawtaK12VJUnRTknyMXvaXsksO45yu3K+bbd3w7jcMiusckZexTsNEtVEmMc0HAio44hPUak1miRmGSViEnfNji+maLFUmU5rb0e8+QV0aTZkqV4rQrOmcc3HqHNHhj4q1U0jLPESeg6zRA4nHE0xOWSUsiCnJl0MAyUCbZ0djH1bPVHuWCp8TO9Q+6j2IW0jmO6j7ko/Eh1fgfYYwK1M5aYbKdyRNPgQPaHC64Ag4UIqD1goaLITcXdOzIbPYoozzI2MO9rGtPeAoqMVwLp4mtUVpzb7W2SPKmVpjHFMncjKkLeFCQ94RkTa1uiu+gr3pWRPpZWtd27R+sG8d6e6yveQ6+3pDvCN2XILoR0rBm9o/EEKEnomK8eZAbfHse3tc1S6KfJ+At9CG3s6bPab5p9FPk/AN5cxhtsf8AEZ7TfNHRT+V+Aby5iG3R/wARntt80+in8r8B7y5jTbo/4jPbb5o6Gp8r8GG+iRmkotssftt80nQqfK/BklNcyVtsjdW69rqZ3XB3uSdKcdU13B0keY19s3KSpcyieIS0KksxOZV0YJaGKpUctSMOU7GdiuOHu68ggha5fhbQAbsFSycSwoFh0lnHMb6o9y58viZ6CllCPYiPSJOpkoaHVvodxumhUqVukjfmh1PgfYzwWblRa6f27+yg9wXu47Pw3yI8vGrPmVjyhtR/7iY/5jh7irVgsOv6I+CG5SfFlefStovF2ulqcf7R9K96Fh6Nrbi8EOE3bUktmkJSQ4SyUcKjnvNN4z2FRhRprLdWXUiEZS0bIzbZDjffj/ed27VNUocl4BvSWVyCa1v6b/ad5qapw5LwJxlLmR/O5P4j/ad5qXRQ+VeBPelzE+dP2vf7TvNHRw5LwByfMIwTnjVN5FcmadkstdizzqWKXmOtNujiqMHuGweiOveoxpznrkhxpb3A5+1Wp0rqn99S1xioKyNkIKmgaAlcTbHoICEoGQvOKZYlkBKaA6DQHJt01HycyPZ0n+ruHFYMVjlT+zDN+S/fITy1PQNHWZkTLkbQ1o2DbxJ2niVwas5TlvSd2R3i4CqxjXFBBitTIEkIq8Ddj5eJ8FCWgkjRCpJombkkWHTtFAAuaz0aVlYZO2rHDe0jwTi7STCWjPmmQYBfSVqeRjqEbaY7UNg3cns7qHEAjaDkVVPMhLmibSNlAjJbkKOHUcD8O5V05tysyVOV3mZkEmBHaPir+JdOPEW5VSuK9hmrPWncd0K2MkigJScklmO6saDWsiFZDU9BufacgqHKU/h8StJyeRRt2lnuFBzG9EfHepQpRjnqy+FFcTJLy5X6GiyiTRhJshJkrUiDCqBDXFBJIjTJnXcm+TOUk44tjPgXj4d65OKxzf2Kb7X6epCUrHYtC5ZVqSMdiovQaRaHEgdZA96pckaIYepLSLIzIOk3vCamiTwlb5RQ8JppmedOUdUWbDjU7z4D9k9qhIraasmX4wqmOJcsrKvaOIVc3aLZpoxvUius6Jc874IA8SfoqMYXBgeOxefl/EG07v8Any8vQ8SnJDTo6PoDxUF/EO0l/vy8guxDoxlK3MK0rjSu6qs/8g2pa/TSt3ehYr2uQSQMxF3MUzPXvUofxDtLXpn4L0LIpGbFYYw/0fE+atf8Q7Sa++fl6EnJmi7RbG4FtOBrXglLb2007SrSXh6DceY35izohRe3dov/AH5eIkTR2ZgBddGCFtnHvWtLxJKK5GPbImVPNCcds7Qf+9PxY720MqSBrjS6FetrY5a1p/mY1OS4k0diYPshVPa2O/Gn+Z+pF1Z8ydlkZ0Wqt7Vx340/zS9RdJLmO+bM6Le4Je9Md+NP80vUN+XMabMzot7gj3pjfxp/ml6hvy5gbOzoN7gj3ljfxp/ml6hvy5m7oHQDMJXsbvYKDscfh3r0eyo4qoulrVJtcE5PPreZYpSSu2dDLKG4uNF220hwpym7RVzOtWlyPQb2ny/2VLqrgdXD7MvnUfcitLaHuJ5xxyAww7M+1Vyk2dyhhKVOP2Y95taOdeYBtGCobI1I2ZcMAUlIpaJ4oB5pNlFSNy5C0NNBu/0U4u6OLjI2aZbiQzPEu6OH1res+4qmr8DNWFX86P74G+sJ3AQB5PbsC+nScPzHyXiqrtKXa/qeNnk2T2S2sa1jXbMThX/qtJ/IHd63YbF04QjCXDXL/kv/AJv9C6nUikk/3n6DDaI6RC8CGyXn80iovk1pTKlFJ16Nqcd66UryyfPs5DUo/ZV9Hn4lDS9sYY+YW377STcpeoxgvAFtKXg40qOo1U6uIpOH2Gr3V8tbJZ6c78uzMtc47uWvZ1IZapYZK85rfrAa3HD6sPfQC63O68dwqralTD1E1dLPlwv1Lk/UnJwlx4+V3+hpTaQh57mgOLw3mltKYPaa1BFPROB+KlUxmHTnOKve2TVtN5Pg+FnrmWSqQza4kNrnhLJADznUc0hpFLoaA2tMK8/vUalXDSpzSebtbJ8ErLvd/wBRSdNppEcttjbE0XmtOqIFWE3ZaH6w0aajvOOWCnSr0oxirpfZ0tpL5tPXXQbklHJ8OXHmZdq0tZnNlaBidaWENIxMbGgZYBxvnhTYtDrUN2fXezt/xS8G7sOkp2feObpKASBwfhckDRcIawEsMbQAyoIAcDmMOKn7RRU95Pg7ZaaW4dvMTqw3r35/p1EdktsDJGSOdeuwsjLAx1b2DXuxAGV5VwrUIzjNu9la1uP+LkVOmpbzfC2hYi0lZ2tjaTrAwsAFz0brpKyYjGoczDgmsTQjGMXmk1w5N5+FhKrTSS1tbh25mTpi0te9pabxEbWvfS7fcCSXUOORAx3LDiqkZyVneys3zf7yKKklJprkUQspE1tAaKv1lkHMB5o6ZG/+6PHLeu3srZ6ry6Sp8K8/7FsIZbz7lzNibSP8Pnbz9kdu3s716mVZLKJ0KGAlJ71TLq4ladhdQnHjuVDk3qdelTjBWirEhswpSlTxySSbZN1Iwzkygw0kAJqMqjBoPA7etT4G+m7wvaxvaLFKgHPJUyK6meZpt3e5K5QyaNyZTOJYYcR3fvuUqb4HIx0MkyywqbOdEu2V9HtPEKqavFmmjLdqRfWdCsB3gQB5jbbO0vf67veVzZbLw8vtNPPrPCVqslOS62VzZW8e9ReyMP1+JGNWRC+yN4+CreyKPBvy9CfSsoWixjefBR9101o35ehYq0iq+yDefBNbMhzZLpmS2WzgYXiprZVNv4n5DVZk77ON58FP3RT+Z+RNVmZVsgvYXjTsQtm009WDrNlYaNbvPgp+wQ5sXSseNGt3nw8k/d8ObF0rHt0c3e7w8k/d1PmxOqyUaPbvd4eSi9mUub8vQj0rEOjm73d48k/dtLm/L0DpWPg0ZHznPcWsYLz3YYN3DDM5BOGzKcpJXfXp6GjDQnXmorvG2DTDrUZG3RHEwNDI29EVqHHacuHvXejFRioxySPTRoRp2tqasLSBQAU3eSaRddIr23SrWc1vPfldGQPEjbwHgulhtnTqLen9mJzsRtGMPs082Ns0bzzpDV24eizgBv3ns66cTWgv5dFWjz4v+3UaMJh5X6WtnLguX9ytammvw3rNE71K1jY0XMS0bwq5IrnGzNkSbVAotYlqdqmit2LkO1KPxHNxavBlumCs4nGtkSwnJJkovNHULmnpAQB5ta/Td67veUuB8/rfeS7X9SFybIohekyaM60OVDZZEgTRIQGhVkUAlofiVYyRWcFDRjFCYAprQAEgTIsla4JXIMYTiotjWZS5R2mg+btPo86Yj7UlMG9TR4ngt1Onux6z1Wz8N0MLvVkPJyO4XuPNYG8559EHYOJzwGK1U6UqklGKuzXiKsacbtj7dpouF2OrWnafTd109EcB3lehwuzYUvtTzfkjg4jFzqOyyRc0Lo0ij3DnHIdEHb1lYNp43efRQeXHrNmzsJ/uz7vU19TdPBcQ7qzMnSclDQCmIx7VbBZG2gjR0U3DeFCQpm9IcqZKszLrFacc1JEJF2E4JpfaObi3aDL8asZxoj2NxSegJZnUrmHpQQBxMuhSXE3xiScuPWrOiklqeSls1ym3vc+BDJoR2xzfFDpS6iPuufCSK8mhZN7e8+Si6U+oPdtTmv33FCXQMv8Ad7/9FV0FTl5li2bV6iE6Bl3D2gn0NTkP3dW/bGO0JN0PzN81JU58voJ7PrcvNDJNCzV9D8zPNScKj0X0H7DW5eaIXaEm6H5m+aSpVOX0D2Gry8w/4JN0R7TfNS6OpyH7DV5eYHQc3RHtN80dHU5D9hrcvMc3QMvRHtBS6OfIi8DW5eY86Blp6I9oJdFPkVvAVurxKlss7rK10sgHNFWAGtX5M7KmvYrqNCTneSyRpweAn0q3znNHQgNM05IaSfXlfmQ2vE4uyHgupQw06092Pe+CO3iMRGkusgt1udLQYNY30GN9Fo29ZO0nEr0+Gw0KEbR73xZwqtWVSW9IsaEsV514ioBoB0nbuoZns3rNtHFdFDdjq/JFmFo9LPPRHZ2eOnWvJyZ6SCysFoUUXxRmz2ISE3zgOdQYZFXRZohNx0NSyUDObgPeq5akJXvmXoxVo/dFArbzHuYVOJVKRdsrcArEs7nFx1S63S/HuCTMC5IsNbRQvctSSOjXPPQAgDAC2M40dQcgsRGQgkiIhBfEZRBOw0hMLDHpoTICmRCiYBRAAgixyZWzi+V07XvF8nVxmrgDQvdk1jeNKknYD1LfhcPKq92P+CHTqknLjwOOtttMjqnAAUa0YNY0ZNaNgXqaGHjShux/ycyUpTd5EEQLiABUmgA3k5BWyairsVjs9DRAUa3ENFK7z9p3aa9lF47GVnVm5v8AaO5haShCxvBq57Z0IoryitUI0RGysuxnZXrU4vMnHORBY5qtGOackSqJKTNlnoqsyvUcpxKpuxeswwVqODjHeZbjfQpNXRmjJplTTWmmwXRS8532a0w2mtDwV2Gwsq187JEcTiVSWl2dwuKeoEdkUIT0MFq2M48RHoJoiJTJIYky+AhQWXMPTWnmwODc3GnU2uVabdtN20VFdFGhKpnw5lNWsodvIzoOVNTzg05CjbwdjtFag9WHWr54Nx+GV/Izxxd/ijY3LPMHtDmmoP8AsQRsINQsjVjWnfQlCQxSEAIEyuTIbZaBGxznGgaCalWQg5yUVxKZSsrnk2ltJa6S9SjRg0cN/Wf3kvY4TCqhT3ePE5k25O5nuxK1iWSLFnkuNfJ0GVb67nNjYewvDvwrn7Qnu0bLjl+r+hfhYb9RHbaHhoAF5Ss8zv01kbZjNMllbNESJ1n27kXLlIhtjgW0U4koZMx9EyVw3GitmXVlmdNEeaqTDLUmapxM9SRbgKtWhwcU/thbLa2Fhe/IDvO5Tp0pVJKEdTPvKObPPrZpB00jpHbTgNgGwBekpUI0oKCObWk5ybZ7uw4DqXhHqe6joiG2upE8jYxx7mlSpq80utEanwvsPIdGcvpGUE7BIOk2jX9ZGR8F66vsaE86Tt1PNev1PN0sS18R1Fk5V2aUcx5vdAiju459lVyamza9P4llz4F7xdOKu7+BK7TDei7w81D2SXNFXvGHBPyIjppvRd4J+xy5lkdpRX9LGv02za13h5pexz5otW0qfJ+XqczFb2GaR0hAvS4XuiHuz4XQK8FujSlGikuu5TKrGdRyemRfGkIg3GSNzrtCWlmJvDZQ0NAdiqcZN5ZK/wCnaLRXau7cO3s/Qm0Bam/WC8KVa7EitSCDnwa1U4qlJT0NWFqro7Nm01yyNGxSuKXIE2KmVSZxnL7SGDYWnPnP6tgXb2PQvJ1Xw0MWKqW+yjiNWF6G7Me8wuIuFx05As7ictdBe9Wsjj4tC5W0n8Hf+hvwC+0+w7nRtrBpdIIoCCKEOw4LztWJ16TyNts5oFkaNURsryShFqKVpG3cpxJpmJop31rxucfNXT0Lq2iOoDuaFTY58h2sAVkUZajLcD6CpVyWRwMRPeqWRx3KPSeufRp5jcuJ3ru4HD9FHeerMFWpvOy0MmLJbpalEtT3+yOrGw72tPgF8/qK0mus9zSd4RfUiHSx/wCXl/wn/wBJUqH3se1fUKv3cuxnzpNsX0VHkoEQTJmjZNOTR4B18bn4+OY71mqYSlPO1uwi6cWarOVDKc9jmne2jh8CscsBJfCyCot6FiLTUL8pGjg7m/1KmWGqR1QnTmuBX0nYRJzhiDiQHUqRhUEbaYUOGWW1QbjkTp1d3JlOzaOIJowiu0uFBtzBJ8E5tPRFrr9fkakUVwUzJxJyqersA6gorrKHO5K15GWHVghpPUjvW0LEVskGT3d9feq3Rg+CJrE1VpJlpml5BnQ9Y8qKp4Sm+osWNqrWzOK03aTLaJHHfTqpsHiu3gqap0IpdpKpNyldlAharkLjS1O47kkdn1jJItr28312EOaO0BzfxBYNoQ3qW8uGfdxNmCq7lVXL/ImejRE485hNOLSa1pwqQvP1VdXO43ZnexsBxWCSNEJZEczaYpFqkQWg4YKURpnN6PkLbXIKYVaa8SMfctDV4mmo7wR1b5QG9yqjHM5dSViq604gZrRCBgr1bIz9L6bvDVxnDJx37wF2MLg2vtz7keeqz1tqzFquiZRY0MGe8aIdWzwnfFGfyBeDxCtVkut/U9thnejDsX0JLcy9E8b2OHe0qFN2mn1otmrxa6j5xtWxfR4nj6fEhamWMC6iASuRuFUE1kU5BRNF8XchM7mnmuLfVJHuQ4p6otUU1mTR6VmblK/tcT71B0ab4Ii6NN8ETDT0/wDEPa1h+CreHpcvqR9np8vqTN5RT9IeyFH2WnyI+zU+RIOUU+9vshHstMj7NT5AOUE5Iq8AVx5rfJDwtO2gez0+RNaPTf6zvep0fu49i+hRLUZRTuRuMKZIQGhqM/cjXIZJM0vcJYiGzA1LSQ1sh2lpyBO1pwOzcuLiME6b3oK8fp/Y6dDFpx3J+J2Wh9JF8YLwWOpzmOwIO0LjVqVndHQo1loaBlDhn1LPutGtTInziikohvo5C12kNtXNa57i3mhuJFCKmm3DYtUY/ZNDrLc1N61W4NZSV2rPRzkP4B6P4qK/D4SpUf2Vlz4ePpc4mJxUU9TCtelC+oYLrdu1zvWPwGHWu3h8FGlm839Ow5FatKfYRRFamjFJE4KgVE1mYXnDLecAABi4nYBvUJyUVmG620lqe48n3A2SzkGo1MVDiKi4KHFeGxV+nnf5n9T2eEVqEF/xX0NArOaD5ktZMb3xuxuOcztaSPgvpcGpxU1xV/E8tKlaTIhMnYjuCjFIQrjRAJXIZXYGvYmWRWeRScxFzQpDC1IkmNokO4qAHApkQqmFjbkkvUd0wHdv2vzArPRyju8svTyMdSNpDQ5W2K2gcEIENomMKJjuWYbc9uAcabjiOyuSz1MNSqZyiSjUlHRlpmm3j7LfzD3OWZ7Kovn++4vWLqriIdOP6EfaHH3uomtlUVz8f7Eva6r4lO0aWmcKXy0bmARjqNwCvatVPBUIZqK78/qRdWctWUY3LW0VyRMwqFitosscotFLRLGSThQUFSTgGjeTsCrk1FXYlC5DadLNI1bKhmF4nAyEZV3N3N7TjShChK+/LX6f36/Dr0qi4rI9+5Huro+yn/8APF/QF4PHq2Kqf9n9T0eG+6j2GwshefOPLGO7pC1AfeJT7Ty74r6JgJb2Fpv/AIr6HnsQrVZdpmWaxvkJuCtM8lonUjD4mZp1Yw+IsTWGSMc5jhvJCrjXpz0kitVYSepVKtLSGWUKORZGDIbwKLp6FlmhpSGJd2nJVKtTbspLxRJppCPG5WiQBAwTAv6OlqNWc61jP945s7dnHrVNT7EukXf2c+76FVSF1dE9FcnfNGYexRZBg8JoEIExjw1Ijca9qaY0yEqZYNKYxrM02N6FprFXcpbJAMKk0aMz8ANp4KEp2dlm+X70Q4xcnkZ9uthdzW81g2bSek47T7lZTpWe9LN/vT95mqnBRKVVcW2PpTkC6ujLJ/gMHcKL53tNWxdT/sztUPu0b6wFp81cqp9ZbrU7YbRLTqEjgPABfR8FDcw1OP8AxX0PP1nepJ9Zs8hLJeEj6gXXAUNMcMO6qwbVq7rUeZz68d+a6l+prcqZmsiyxcHAU4NJrXdRYMLL+Yl1or6K8k+VvqefukxHWB4hdfaTksJVcXnuv6HY2el7RC6vmjptG6Ie6MuAiJGORJI4AkCvavCYegpJNnpcTj5wlb6GDp+NwuFzWtNSAAADShzo4gjtXV2R/Lxyisrp+pTjpOrhN6Wt0Z9jprWV6ba+0F6TaV3g627ruSt+VnCpfHHtR6BZLU4Et1jZSMAQ2IH0al7gJBQYHCg4YL5dhNn0KlPpJK3E69StJSsjK5WNa6yh2ruva9tXhrQ01qCAQ47xUcF3NhQjh9owhTllJSTXB2V0yjESc6bcloccCvoVjliJjFomK5qWe2NfQSm67ISZg7hJTH8Q7d6o3JU84Zrl6engVTp3zRakhcyl4Z4gjFrhva4YEdScZxnoZJRaZE5WIEIEDZK1RK2OokIgkjViZbGQxrFJsk2WYI6kACpOQAqT2KuUrK7ZU7sW0SMj9M3ndBpy9dwwHUMepQTlU+DJc3+i/XTtLYUW9TKtFpc81dsyAwDRuAV8KcYLL/JpUUlZEDlYiSGJkj6Q+Tk10VZP8L3OIXz3a3+sqdp2KH3aOikdQEnYCe5c9K7sXM+W3uLjeOJJqeJOJX0+yirI803maOjtI6ppGI514EUrWlMQc1jxOG6biZp0t6e8uwfa9LteHl5e95aWsLg0BrSMqDrOKy0cBKnNO61JdFNtJWS1ZgSGq6FakqtOVPmmvFG+lLcmpcncuWfSLWNA1QJBqHXnV25445ryUdg4yGko+L9Dtyx2ElK+7Lsy9SnbZ9Y6t0NP+gHwHctmz9j4ijiFWqyVlfJX49yIYrHUJ0ejpxd+bGRuoQdxB7jVd+rTVSEoPimvE5EXZ3OzsvKCC76U7N4JDxi0toCakZ1qKHAL5/DYO1MOt2ChK3FO1+52sbniKU3ndGXpzScboSyORz6uBumNrAKEG8XBoqcKdo3LbsnZWPhtCNevTUVFPPeTvdNWSTfMKtWm6dosytHxRua7WOIP2AC0V5rjiXcQ0dq9nUlNNbq7TnyutC6LDZ71NdUbTVoFM/gRTOtN6r6Srb4SN5ch50fZqD6/rxZUZ7KY5bM+1Lpa3y/UW9LkV22GIyOaJRQYNcSKE3Ce6/dHf1qbqVN1Pd/d/Qd3bQZ84fA9zI31bWhwBY48WGoPWnuRqJSks/Nd+oarMm/4gx3px0O+N1B2tdXwIQqc4/DK/b6q36lfRReg5k8RyeR6zCP6S5DdRax8H62K3RZKJWfxG90nxao70/kfl6kHRkPbNH/Eb3SfpS3p/I/FepHoJC/OoRm559Vgp3ucPci1V8Eu/wBESVDmyN+kox6MVeMjyR7LA33lNU6j1l4L1v8AQsVKCKk+lJHAgEMac2sAYCNxIxcOslWRoQTu8315/wCO4tSS0KFdy0In2iX0w3RaoAa4oGj6L+TB1dE2X1XjulePgvAbYVsbU7vojr4b7pd/1NrT01yyWh/Rhld3McVjwsd6tCPOS+pZVdoN9TPmbYvpDPOcRj5EElEgc+qdi1KwhQMQpAIlYBE7DJAVGxCwxydiaEaiwMQpjFYhiY5IQ4IEI44JpAlmNDk7Emh7XpWIuI8PRYjuhrErBuiF6dhqJG5ydiSRGXoJ2C9VMVrDmJiYpKAPoj5KD/8AD2b/ADv/ACJV4LbX+uqd3/qjrYb7pd/1NHlxJd0bazWlYJG+0278VRs2N8XT/wCy8sx13anLsPm+Q0/YX0Kxwoq5BSuaZboK1nEd4SE2OMfV7TfNAt4TVHh3g/FGQbyDUn9kIyDfQogPDvHmjIN9A+zPArSo4EH3IugU4siawuyBQTbS1HPhLc6dVQhWYlJSGCJ3DvCdkPeiKGHd4hFguhbpRZCuh4adyViN0New7j3IRJNcxgYdx7ipDuuYUO49xQGQuKAyCqAGkpWGIgY0hAxCEh3EqRsTCyZIx1UyDVj6J+SX/wCns3XP/wCRKvBbb/10/wD8/wDqjq4b7tGhy50VLarDJBBdvvLPSJaLrXtecQD0adqp2biKdDERqVNFfTssPEQlOm4xPKpfkst9MBETwk8wvULb2EfPwOb7FVT4FJ/yX6RH/RYeqWP4kKxbcwXzPwY3haq0V+9Ct+TTSDRXUA9UsNf6ke+sG/6/J+hCWGrP+nzXqVJuQOkBlZH+1Gf/AGVq2rg/xF5+go4erxRFH8n+kK42WQdrf1KT2tg/xF5+hKVKp8rJzyEt+H/LSfl81D3rhPxEU9BV+VijkJb/ALs/wR70wn4iE6NX5WMdyIt5NBZZK7zQDvJT96YTV1ESjQqPWLIJeRltbUOs0td9xxHYQFZHaOGeamvEg99O25LwZG3knbDgLNKOuN/6VL2/Dr+teK9Qe+v6ZeDJByLtgygk/ly/pS95YbjNeK9SO/N605eDHDkbbDnZ5f5cv6UveOG4TXivUV5rSEvysaeRVs2WeX+XJ+lHvLDfOvFepLenxhL8rGfQ23fdpf5b/JS944X8ReKHeXyy/KxruSFu+6zfy3+SfvDC/iR8UNb3yy/K/QY7kpbvuk/8t3kn7fhfxI+KJJPk/B+gn0Rt33Sc/wCW7yR7wwv4kfFDW98r8H6Cjkfbz/2lo/luHvR7xwn4kfFEtyXyvwfoB5HaQ+6T+wUveWD/ABI+JLopfK/BkT+S1uGdktP8mTyUljsK/wDcj4oXRy+V+DJoeRmkX+jZJ/xNuf1kKEtpYOOtSP1+hKNGT/p8ic8gNJ/dZPbi/Woe9sD+IvB+hZ7NLkJ9A9J/dZfaj/Wj3rgfxF5+gvZpcg+gmkvusvfH+pL3rgvxF5+gvZpchPoTpBtS6yzYbmh39NU1tPBvSoiE6E1/Sey/JXDLHo5sc0ckTmSSC7IxzHULr4IDhiOeceBXkttShPFOcJJppaO/V+h0MKmqdmrHXrkmkEACABAAgAQAIAEACABAAgAQAIAEACABAAgAQAIAEACABAAgAQAIAEACAP/Z"/>
          <p:cNvSpPr>
            <a:spLocks noChangeAspect="1" noChangeArrowheads="1"/>
          </p:cNvSpPr>
          <p:nvPr/>
        </p:nvSpPr>
        <p:spPr bwMode="auto">
          <a:xfrm>
            <a:off x="2289175" y="1989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5071" name="Picture 15" descr="https://encrypted-tbn0.gstatic.com/images?q=tbn:ANd9GcQVoV7f_StDk6N26Cu5RsmJBbJ7QwAgfiPHKvJg9z8Fli8TPzj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02785"/>
            <a:ext cx="1391091" cy="197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http://www.valpex.ind.br/images/embalagem_fish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688" y="5083993"/>
            <a:ext cx="2688394" cy="1792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://www.costasul.com.br/uploads/produto/1d20f5f8fbbeaedab58b51a92381d61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30" y="3717032"/>
            <a:ext cx="3024336" cy="200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8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CONGELAMENTO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0" name="Espaço Reservado para Conteúdo 18"/>
          <p:cNvSpPr txBox="1">
            <a:spLocks/>
          </p:cNvSpPr>
          <p:nvPr/>
        </p:nvSpPr>
        <p:spPr>
          <a:xfrm>
            <a:off x="155575" y="1074736"/>
            <a:ext cx="8808913" cy="5234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3"/>
              </a:buBlip>
            </a:pPr>
            <a:r>
              <a:rPr lang="pt-BR" dirty="0" smtClean="0"/>
              <a:t>Objetivo: Diminuir </a:t>
            </a:r>
            <a:r>
              <a:rPr lang="pt-BR" dirty="0"/>
              <a:t>o crescimento </a:t>
            </a:r>
            <a:r>
              <a:rPr lang="pt-BR" dirty="0" smtClean="0"/>
              <a:t>dos microrganismos </a:t>
            </a:r>
            <a:r>
              <a:rPr lang="pt-BR" dirty="0"/>
              <a:t>e </a:t>
            </a:r>
            <a:r>
              <a:rPr lang="pt-BR" dirty="0" smtClean="0"/>
              <a:t>prolongar </a:t>
            </a:r>
            <a:r>
              <a:rPr lang="pt-BR" dirty="0"/>
              <a:t>a vida útil do </a:t>
            </a:r>
            <a:r>
              <a:rPr lang="pt-BR" dirty="0" smtClean="0"/>
              <a:t>pescado.</a:t>
            </a:r>
          </a:p>
          <a:p>
            <a:pPr>
              <a:buBlip>
                <a:blip r:embed="rId3"/>
              </a:buBlip>
            </a:pPr>
            <a:r>
              <a:rPr lang="pt-BR" dirty="0" smtClean="0"/>
              <a:t>O </a:t>
            </a:r>
            <a:r>
              <a:rPr lang="pt-BR" dirty="0"/>
              <a:t>congelamento se dá pelo contato do produto com o ar forçado, que circula no túnel </a:t>
            </a:r>
            <a:r>
              <a:rPr lang="pt-BR" dirty="0" smtClean="0"/>
              <a:t> de congelamento, a </a:t>
            </a:r>
            <a:r>
              <a:rPr lang="pt-BR" dirty="0"/>
              <a:t>temperaturas que </a:t>
            </a:r>
            <a:r>
              <a:rPr lang="pt-BR" dirty="0" smtClean="0"/>
              <a:t>variam de </a:t>
            </a:r>
            <a:r>
              <a:rPr lang="pt-BR" dirty="0"/>
              <a:t>-30°C a -</a:t>
            </a:r>
            <a:r>
              <a:rPr lang="pt-BR" dirty="0" smtClean="0"/>
              <a:t>60°C.</a:t>
            </a:r>
          </a:p>
          <a:p>
            <a:pPr>
              <a:buBlip>
                <a:blip r:embed="rId3"/>
              </a:buBlip>
            </a:pPr>
            <a:r>
              <a:rPr lang="pt-BR" dirty="0" smtClean="0"/>
              <a:t>Recomenda-se </a:t>
            </a:r>
            <a:r>
              <a:rPr lang="pt-BR" dirty="0"/>
              <a:t>a proporção de 1:1 (uma parte de gelo para </a:t>
            </a:r>
            <a:r>
              <a:rPr lang="pt-BR" dirty="0" smtClean="0"/>
              <a:t>uma </a:t>
            </a:r>
            <a:r>
              <a:rPr lang="pt-BR" dirty="0"/>
              <a:t>parte de pescado), devendo ser reposto à medida </a:t>
            </a:r>
            <a:r>
              <a:rPr lang="pt-BR" dirty="0" smtClean="0"/>
              <a:t>que </a:t>
            </a:r>
            <a:r>
              <a:rPr lang="pt-BR" dirty="0"/>
              <a:t>se vai derretendo.</a:t>
            </a:r>
          </a:p>
          <a:p>
            <a:pPr>
              <a:buBlip>
                <a:blip r:embed="rId3"/>
              </a:buBlip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841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13" y="1844824"/>
            <a:ext cx="9207613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0" y="476672"/>
            <a:ext cx="9144000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TÚNEL</a:t>
            </a:r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DE</a:t>
            </a:r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 </a:t>
            </a:r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CONGELAMENTO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15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GLAZEAMENTO 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Aplicação de camada de água. 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 smtClean="0">
                <a:solidFill>
                  <a:schemeClr val="bg1"/>
                </a:solidFill>
              </a:rPr>
              <a:t>Objetivo: evitar a desidratação e oxidação do produto durante o período de estocagem.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170052"/>
            <a:ext cx="455295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64" y="4170052"/>
            <a:ext cx="4142724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11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ESTOCAGEM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227138"/>
            <a:ext cx="8736905" cy="4899025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pt-BR" dirty="0" smtClean="0"/>
              <a:t>Objetivo: É uma câmara destinada </a:t>
            </a:r>
            <a:r>
              <a:rPr lang="pt-BR" dirty="0"/>
              <a:t>ao armazenamento do produto já submetido ao processo </a:t>
            </a:r>
            <a:r>
              <a:rPr lang="pt-BR" dirty="0" smtClean="0"/>
              <a:t>de </a:t>
            </a:r>
            <a:r>
              <a:rPr lang="pt-BR" dirty="0"/>
              <a:t>congelamento até o embarque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780928"/>
            <a:ext cx="4560441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32" y="3876304"/>
            <a:ext cx="4360746" cy="2496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58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CÂMARA FRIA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030" name="Picture 6" descr="http://www.camaraodeprata.com.br/abated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174" y="1553630"/>
            <a:ext cx="3809823" cy="535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camaraodeprata.com.br/abated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62" y="1553630"/>
            <a:ext cx="5482845" cy="530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677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8" name="Picture 2" descr="http://www.camaraodeprata.com.br/abated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6"/>
            <a:ext cx="9153525" cy="686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8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rot="10800000">
            <a:off x="5760575" y="4770781"/>
            <a:ext cx="252476" cy="530427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glow>
              <a:schemeClr val="accent1">
                <a:alpha val="22000"/>
              </a:schemeClr>
            </a:glow>
            <a:outerShdw blurRad="50800" dist="50800" dir="5400000" sx="3000" sy="3000" algn="ctr" rotWithShape="0">
              <a:srgbClr val="000000">
                <a:alpha val="43137"/>
              </a:srgbClr>
            </a:outerShdw>
            <a:softEdge rad="114300"/>
          </a:effectLst>
        </p:spPr>
        <p:txBody>
          <a:bodyPr wrap="none" lIns="108000" tIns="45720" rIns="91440" bIns="45720">
            <a:prstTxWarp prst="textDeflate">
              <a:avLst>
                <a:gd name="adj" fmla="val 14971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endParaRPr lang="pt-BR" sz="6000" b="1" cap="none" spc="0" dirty="0" smtClean="0">
              <a:ln w="22225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43000">
                    <a:schemeClr val="accent1">
                      <a:shade val="20000"/>
                      <a:satMod val="300000"/>
                      <a:lumMod val="65000"/>
                      <a:lumOff val="35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939800">
                  <a:schemeClr val="tx2">
                    <a:lumMod val="60000"/>
                    <a:lumOff val="40000"/>
                    <a:alpha val="55000"/>
                  </a:schemeClr>
                </a:glow>
              </a:effectLst>
              <a:latin typeface="Ninja Naruto" pitchFamily="2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431033" y="1131580"/>
            <a:ext cx="8389439" cy="3904415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  <a:outerShdw blurRad="50800" dist="50800" dir="5400000" sx="3000" sy="3000" algn="ctr" rotWithShape="0">
              <a:srgbClr val="000000">
                <a:alpha val="43137"/>
              </a:srgbClr>
            </a:outerShdw>
            <a:softEdge rad="114300"/>
          </a:effectLst>
        </p:spPr>
        <p:txBody>
          <a:bodyPr wrap="none" lIns="108000" tIns="45720" rIns="91440" bIns="45720">
            <a:prstTxWarp prst="textDeflate">
              <a:avLst>
                <a:gd name="adj" fmla="val 12386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pt-BR" sz="6000" b="1" cap="none" spc="0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CONSTRUÇÕES E</a:t>
            </a:r>
          </a:p>
          <a:p>
            <a:pPr algn="ctr"/>
            <a:endParaRPr lang="pt-BR" sz="6000" b="1" cap="none" spc="0" dirty="0" smtClean="0">
              <a:ln w="22225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43000">
                    <a:schemeClr val="accent1">
                      <a:shade val="20000"/>
                      <a:satMod val="300000"/>
                      <a:lumMod val="65000"/>
                      <a:lumOff val="35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939800">
                  <a:schemeClr val="tx2">
                    <a:lumMod val="60000"/>
                    <a:lumOff val="40000"/>
                    <a:alpha val="55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  <a:p>
            <a:pPr algn="ctr"/>
            <a:r>
              <a:rPr lang="pt-BR" sz="6000" b="1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INSTALAÇÕES</a:t>
            </a:r>
            <a:endParaRPr lang="pt-BR" sz="6000" b="1" cap="none" spc="0" dirty="0" smtClean="0">
              <a:ln w="22225" cmpd="sng">
                <a:solidFill>
                  <a:schemeClr val="tx1"/>
                </a:solidFill>
                <a:prstDash val="solid"/>
                <a:round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43000">
                    <a:schemeClr val="accent1">
                      <a:shade val="20000"/>
                      <a:satMod val="300000"/>
                      <a:lumMod val="65000"/>
                      <a:lumOff val="35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939800">
                  <a:schemeClr val="tx2">
                    <a:lumMod val="60000"/>
                    <a:lumOff val="40000"/>
                    <a:alpha val="55000"/>
                  </a:schemeClr>
                </a:glo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0" y="332656"/>
            <a:ext cx="9144000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6" y="781440"/>
            <a:ext cx="504947" cy="25456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71" y="792681"/>
            <a:ext cx="504947" cy="25456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92987"/>
            <a:ext cx="504947" cy="25456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92987"/>
            <a:ext cx="504947" cy="25456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92987"/>
            <a:ext cx="504947" cy="25456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88" y="781440"/>
            <a:ext cx="504947" cy="25456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3" y="792681"/>
            <a:ext cx="504947" cy="25456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792681"/>
            <a:ext cx="504947" cy="25456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81440"/>
            <a:ext cx="504947" cy="25456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5" y="781440"/>
            <a:ext cx="504947" cy="254560"/>
          </a:xfrm>
          <a:prstGeom prst="rect">
            <a:avLst/>
          </a:prstGeom>
        </p:spPr>
      </p:pic>
      <p:pic>
        <p:nvPicPr>
          <p:cNvPr id="9218" name="Picture 2" descr="http://4.bp.blogspot.com/-ey6VdzAefZ0/TfDKPsQ103I/AAAAAAAAEn8/knohUNWWviU/s1600/construcao-civi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9" y="4770780"/>
            <a:ext cx="2476232" cy="223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73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251520" y="1700808"/>
            <a:ext cx="8640960" cy="4824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Blip>
                <a:blip r:embed="rId4"/>
              </a:buBlip>
            </a:pPr>
            <a:r>
              <a:rPr lang="pt-BR" b="1" dirty="0">
                <a:solidFill>
                  <a:schemeClr val="tx1"/>
                </a:solidFill>
              </a:rPr>
              <a:t>RIISPOA: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Regulamento de Inspeção Industrial e Sanitária de Produtos de Origem Animal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pt-BR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buBlip>
                <a:blip r:embed="rId4"/>
              </a:buBlip>
            </a:pPr>
            <a:r>
              <a:rPr lang="pt-BR" b="1" dirty="0" smtClean="0">
                <a:solidFill>
                  <a:schemeClr val="tx1"/>
                </a:solidFill>
              </a:rPr>
              <a:t>SIF</a:t>
            </a:r>
            <a:r>
              <a:rPr lang="pt-BR" b="1" dirty="0">
                <a:solidFill>
                  <a:schemeClr val="tx1"/>
                </a:solidFill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Serviço de Inspeção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Federal.</a:t>
            </a:r>
          </a:p>
          <a:p>
            <a:pPr algn="just">
              <a:buBlip>
                <a:blip r:embed="rId4"/>
              </a:buBlip>
            </a:pPr>
            <a:r>
              <a:rPr lang="pt-BR" b="1" dirty="0" smtClean="0">
                <a:solidFill>
                  <a:schemeClr val="tx1"/>
                </a:solidFill>
              </a:rPr>
              <a:t>DIPOA: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Departamento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Inspeção de Produtos de Origem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Animal.</a:t>
            </a:r>
          </a:p>
          <a:p>
            <a:pPr algn="just">
              <a:buBlip>
                <a:blip r:embed="rId4"/>
              </a:buBlip>
            </a:pPr>
            <a:r>
              <a:rPr lang="pt-BR" b="1" dirty="0" smtClean="0">
                <a:solidFill>
                  <a:schemeClr val="tx1"/>
                </a:solidFill>
              </a:rPr>
              <a:t>GIPOA</a:t>
            </a:r>
            <a:r>
              <a:rPr lang="pt-BR" dirty="0" smtClean="0">
                <a:solidFill>
                  <a:schemeClr val="tx1"/>
                </a:solidFill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Gerência de Inspeção de Produtos de Origem Animal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(coordena o SIP/POA)</a:t>
            </a:r>
          </a:p>
          <a:p>
            <a:pPr algn="just">
              <a:buBlip>
                <a:blip r:embed="rId4"/>
              </a:buBlip>
            </a:pPr>
            <a:r>
              <a:rPr lang="pt-BR" b="1" dirty="0" smtClean="0">
                <a:solidFill>
                  <a:schemeClr val="tx1"/>
                </a:solidFill>
              </a:rPr>
              <a:t>SIP/POA</a:t>
            </a:r>
            <a:r>
              <a:rPr lang="pt-BR" dirty="0" smtClean="0">
                <a:solidFill>
                  <a:schemeClr val="tx1"/>
                </a:solidFill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Serviço de Inspeção do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Paraná-SIP/POA</a:t>
            </a: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0" y="0"/>
            <a:ext cx="9144000" cy="2008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52400" y="152400"/>
            <a:ext cx="9144000" cy="20082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Siglas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8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155575" y="465137"/>
            <a:ext cx="8988425" cy="7546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8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TERRENO E VIAS  </a:t>
            </a:r>
            <a:br>
              <a:rPr lang="pt-BR" sz="48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</a:br>
            <a:r>
              <a:rPr lang="pt-BR" sz="48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DE ACESSO</a:t>
            </a:r>
            <a:endParaRPr lang="pt-BR" sz="48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379537"/>
            <a:ext cx="8617392" cy="5272720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350" dirty="0" smtClean="0">
                <a:solidFill>
                  <a:schemeClr val="bg1"/>
                </a:solidFill>
              </a:rPr>
              <a:t>O estabelecimento deve estar em </a:t>
            </a:r>
            <a:r>
              <a:rPr lang="pt-BR" sz="2350" dirty="0">
                <a:solidFill>
                  <a:schemeClr val="bg1"/>
                </a:solidFill>
              </a:rPr>
              <a:t>terreno </a:t>
            </a:r>
            <a:r>
              <a:rPr lang="pt-BR" sz="2350" dirty="0" smtClean="0">
                <a:solidFill>
                  <a:schemeClr val="bg1"/>
                </a:solidFill>
              </a:rPr>
              <a:t>afastado </a:t>
            </a:r>
            <a:r>
              <a:rPr lang="pt-BR" sz="2350" dirty="0">
                <a:solidFill>
                  <a:schemeClr val="bg1"/>
                </a:solidFill>
              </a:rPr>
              <a:t>das </a:t>
            </a:r>
            <a:r>
              <a:rPr lang="pt-BR" sz="2350" dirty="0" smtClean="0">
                <a:solidFill>
                  <a:schemeClr val="bg1"/>
                </a:solidFill>
              </a:rPr>
              <a:t>vias públicas (no </a:t>
            </a:r>
            <a:r>
              <a:rPr lang="pt-BR" sz="2350" dirty="0">
                <a:solidFill>
                  <a:schemeClr val="bg1"/>
                </a:solidFill>
              </a:rPr>
              <a:t>mínimo cinco </a:t>
            </a:r>
            <a:r>
              <a:rPr lang="pt-BR" sz="2350" dirty="0" smtClean="0">
                <a:solidFill>
                  <a:schemeClr val="bg1"/>
                </a:solidFill>
              </a:rPr>
              <a:t>metros).</a:t>
            </a:r>
          </a:p>
          <a:p>
            <a:pPr lvl="1">
              <a:buFont typeface="Arial" pitchFamily="34" charset="0"/>
              <a:buChar char="•"/>
            </a:pPr>
            <a:r>
              <a:rPr lang="pt-BR" sz="2350" dirty="0" smtClean="0">
                <a:solidFill>
                  <a:schemeClr val="bg1"/>
                </a:solidFill>
              </a:rPr>
              <a:t>Ter área suficiente para de circulação e </a:t>
            </a:r>
            <a:r>
              <a:rPr lang="pt-BR" sz="2350" dirty="0">
                <a:solidFill>
                  <a:schemeClr val="bg1"/>
                </a:solidFill>
              </a:rPr>
              <a:t>movimentação </a:t>
            </a:r>
            <a:r>
              <a:rPr lang="pt-BR" sz="2350" dirty="0" smtClean="0">
                <a:solidFill>
                  <a:schemeClr val="bg1"/>
                </a:solidFill>
              </a:rPr>
              <a:t>de veículos </a:t>
            </a:r>
            <a:r>
              <a:rPr lang="pt-BR" sz="2350" dirty="0">
                <a:solidFill>
                  <a:schemeClr val="bg1"/>
                </a:solidFill>
              </a:rPr>
              <a:t>de transporte. </a:t>
            </a:r>
            <a:endParaRPr lang="pt-BR" sz="235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t-BR" sz="2350" dirty="0" smtClean="0">
                <a:solidFill>
                  <a:schemeClr val="bg1"/>
                </a:solidFill>
              </a:rPr>
              <a:t>O </a:t>
            </a:r>
            <a:r>
              <a:rPr lang="pt-BR" sz="2350" dirty="0">
                <a:solidFill>
                  <a:schemeClr val="bg1"/>
                </a:solidFill>
              </a:rPr>
              <a:t>local </a:t>
            </a:r>
            <a:r>
              <a:rPr lang="pt-BR" sz="2350" dirty="0" smtClean="0">
                <a:solidFill>
                  <a:schemeClr val="bg1"/>
                </a:solidFill>
              </a:rPr>
              <a:t>deve ser </a:t>
            </a:r>
            <a:r>
              <a:rPr lang="pt-BR" sz="2350" dirty="0">
                <a:solidFill>
                  <a:schemeClr val="bg1"/>
                </a:solidFill>
              </a:rPr>
              <a:t>murado para atuar como barreira de </a:t>
            </a:r>
            <a:r>
              <a:rPr lang="pt-BR" sz="2350" dirty="0" smtClean="0">
                <a:solidFill>
                  <a:schemeClr val="bg1"/>
                </a:solidFill>
              </a:rPr>
              <a:t>acesso.</a:t>
            </a:r>
          </a:p>
          <a:p>
            <a:pPr lvl="1">
              <a:buFont typeface="Arial" pitchFamily="34" charset="0"/>
              <a:buChar char="•"/>
            </a:pPr>
            <a:r>
              <a:rPr lang="pt-BR" sz="2350" dirty="0" smtClean="0">
                <a:solidFill>
                  <a:schemeClr val="bg1"/>
                </a:solidFill>
              </a:rPr>
              <a:t>As </a:t>
            </a:r>
            <a:r>
              <a:rPr lang="pt-BR" sz="2350" dirty="0">
                <a:solidFill>
                  <a:schemeClr val="bg1"/>
                </a:solidFill>
              </a:rPr>
              <a:t>áreas com pátio e vias de acesso,  </a:t>
            </a:r>
            <a:r>
              <a:rPr lang="pt-BR" sz="2350" dirty="0" smtClean="0">
                <a:solidFill>
                  <a:schemeClr val="bg1"/>
                </a:solidFill>
              </a:rPr>
              <a:t>devem </a:t>
            </a:r>
            <a:r>
              <a:rPr lang="pt-BR" sz="2350" dirty="0">
                <a:solidFill>
                  <a:schemeClr val="bg1"/>
                </a:solidFill>
              </a:rPr>
              <a:t>ser </a:t>
            </a:r>
            <a:r>
              <a:rPr lang="pt-BR" sz="2350" dirty="0" smtClean="0">
                <a:solidFill>
                  <a:schemeClr val="bg1"/>
                </a:solidFill>
              </a:rPr>
              <a:t>pavimentadas</a:t>
            </a:r>
          </a:p>
          <a:p>
            <a:pPr marL="457200" lvl="1" indent="0">
              <a:buNone/>
            </a:pPr>
            <a:r>
              <a:rPr lang="pt-BR" sz="2350" dirty="0" smtClean="0">
                <a:solidFill>
                  <a:schemeClr val="bg1"/>
                </a:solidFill>
              </a:rPr>
              <a:t>e urbanizadas, evitando </a:t>
            </a:r>
            <a:r>
              <a:rPr lang="pt-BR" sz="2350" dirty="0">
                <a:solidFill>
                  <a:schemeClr val="bg1"/>
                </a:solidFill>
              </a:rPr>
              <a:t>a formação </a:t>
            </a:r>
            <a:r>
              <a:rPr lang="pt-BR" sz="2350" dirty="0" smtClean="0">
                <a:solidFill>
                  <a:schemeClr val="bg1"/>
                </a:solidFill>
              </a:rPr>
              <a:t>de </a:t>
            </a:r>
            <a:r>
              <a:rPr lang="pt-BR" sz="2350" dirty="0">
                <a:solidFill>
                  <a:schemeClr val="bg1"/>
                </a:solidFill>
              </a:rPr>
              <a:t>poeira e </a:t>
            </a:r>
            <a:r>
              <a:rPr lang="pt-BR" sz="2350" dirty="0" smtClean="0">
                <a:solidFill>
                  <a:schemeClr val="bg1"/>
                </a:solidFill>
              </a:rPr>
              <a:t>facilitando </a:t>
            </a:r>
            <a:r>
              <a:rPr lang="pt-BR" sz="2350" dirty="0">
                <a:solidFill>
                  <a:schemeClr val="bg1"/>
                </a:solidFill>
              </a:rPr>
              <a:t>o </a:t>
            </a:r>
            <a:endParaRPr lang="pt-BR" sz="235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pt-BR" sz="2350" dirty="0" smtClean="0">
                <a:solidFill>
                  <a:schemeClr val="bg1"/>
                </a:solidFill>
              </a:rPr>
              <a:t>escoamento </a:t>
            </a:r>
            <a:r>
              <a:rPr lang="pt-BR" sz="2350" dirty="0">
                <a:solidFill>
                  <a:schemeClr val="bg1"/>
                </a:solidFill>
              </a:rPr>
              <a:t>das águas.</a:t>
            </a:r>
          </a:p>
          <a:p>
            <a:pPr lvl="1"/>
            <a:endParaRPr lang="pt-BR" sz="2000" dirty="0">
              <a:solidFill>
                <a:schemeClr val="bg1"/>
              </a:solidFill>
            </a:endParaRPr>
          </a:p>
          <a:p>
            <a:pPr lvl="1"/>
            <a:endParaRPr lang="pt-BR" sz="2000" dirty="0">
              <a:solidFill>
                <a:schemeClr val="bg1"/>
              </a:solidFill>
            </a:endParaRP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4725144"/>
            <a:ext cx="6717233" cy="193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06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32" y="0"/>
            <a:ext cx="9302932" cy="684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22" name="Picture 2" descr="http://zippyalimentos.com.br/site/images/frigorific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1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" y="6864"/>
            <a:ext cx="9255955" cy="688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Multiplicar 3"/>
          <p:cNvSpPr/>
          <p:nvPr/>
        </p:nvSpPr>
        <p:spPr>
          <a:xfrm>
            <a:off x="395536" y="5229200"/>
            <a:ext cx="1656184" cy="1800200"/>
          </a:xfrm>
          <a:prstGeom prst="mathMultiply">
            <a:avLst>
              <a:gd name="adj1" fmla="val 16895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1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33" y="25129"/>
            <a:ext cx="4974442" cy="671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23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684338"/>
            <a:ext cx="8988425" cy="5057028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As docas de recepção devem ser adaptas a altura dos caminhões.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O caminhão não deve ter acesso direto para a sala de recepção. </a:t>
            </a: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23" y="2636912"/>
            <a:ext cx="4302802" cy="3640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713" y="2636912"/>
            <a:ext cx="4302802" cy="3640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ítulo 1"/>
          <p:cNvSpPr txBox="1">
            <a:spLocks noGrp="1"/>
          </p:cNvSpPr>
          <p:nvPr>
            <p:ph type="title"/>
          </p:nvPr>
        </p:nvSpPr>
        <p:spPr>
          <a:xfrm>
            <a:off x="0" y="617538"/>
            <a:ext cx="8980515" cy="647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PLATAFORMA DE  RECEPÇÃO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67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468544" cy="681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1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Plataforma de Recepção e/ou expedição do pescado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1"/>
            <a:ext cx="828092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27002"/>
            <a:ext cx="8264826" cy="552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25022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0" y="198755"/>
            <a:ext cx="9143999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SALA DE RECEPÇÃO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074739"/>
            <a:ext cx="8880921" cy="5999006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As </a:t>
            </a:r>
            <a:r>
              <a:rPr lang="pt-BR" sz="2400" dirty="0">
                <a:solidFill>
                  <a:schemeClr val="bg1"/>
                </a:solidFill>
              </a:rPr>
              <a:t>áreas suja (de recepção) e limpa (de processamento) devem estar separadas </a:t>
            </a:r>
            <a:r>
              <a:rPr lang="pt-BR" sz="2400" dirty="0" smtClean="0">
                <a:solidFill>
                  <a:schemeClr val="bg1"/>
                </a:solidFill>
              </a:rPr>
              <a:t>fisicamente ( evitar contaminação </a:t>
            </a:r>
            <a:r>
              <a:rPr lang="pt-BR" sz="2400" dirty="0">
                <a:solidFill>
                  <a:schemeClr val="bg1"/>
                </a:solidFill>
              </a:rPr>
              <a:t>dos </a:t>
            </a:r>
            <a:r>
              <a:rPr lang="pt-BR" sz="2400" dirty="0" smtClean="0">
                <a:solidFill>
                  <a:schemeClr val="bg1"/>
                </a:solidFill>
              </a:rPr>
              <a:t>produtos).</a:t>
            </a:r>
            <a:endParaRPr lang="pt-BR" sz="24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Dispor, </a:t>
            </a:r>
            <a:r>
              <a:rPr lang="pt-BR" sz="2400" dirty="0" smtClean="0">
                <a:solidFill>
                  <a:schemeClr val="bg1"/>
                </a:solidFill>
              </a:rPr>
              <a:t>preferentemente, </a:t>
            </a:r>
            <a:r>
              <a:rPr lang="pt-BR" sz="2400" dirty="0">
                <a:solidFill>
                  <a:schemeClr val="bg1"/>
                </a:solidFill>
              </a:rPr>
              <a:t>junto à área de </a:t>
            </a:r>
            <a:r>
              <a:rPr lang="pt-BR" sz="2400" dirty="0" smtClean="0">
                <a:solidFill>
                  <a:schemeClr val="bg1"/>
                </a:solidFill>
              </a:rPr>
              <a:t>recepção a fábrica ou </a:t>
            </a:r>
            <a:r>
              <a:rPr lang="pt-BR" sz="2400" dirty="0">
                <a:solidFill>
                  <a:schemeClr val="bg1"/>
                </a:solidFill>
              </a:rPr>
              <a:t>silo de </a:t>
            </a:r>
            <a:r>
              <a:rPr lang="pt-BR" sz="2400" dirty="0" smtClean="0">
                <a:solidFill>
                  <a:schemeClr val="bg1"/>
                </a:solidFill>
              </a:rPr>
              <a:t>gelo e a câmara </a:t>
            </a:r>
            <a:r>
              <a:rPr lang="pt-BR" sz="2400" dirty="0">
                <a:solidFill>
                  <a:schemeClr val="bg1"/>
                </a:solidFill>
              </a:rPr>
              <a:t>de </a:t>
            </a:r>
            <a:r>
              <a:rPr lang="pt-BR" sz="2400" dirty="0" smtClean="0">
                <a:solidFill>
                  <a:schemeClr val="bg1"/>
                </a:solidFill>
              </a:rPr>
              <a:t>espera e/ou depuração.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Local onde deve ficar  o equipamento </a:t>
            </a:r>
            <a:r>
              <a:rPr lang="pt-BR" sz="2400" dirty="0">
                <a:solidFill>
                  <a:schemeClr val="bg1"/>
                </a:solidFill>
              </a:rPr>
              <a:t>de </a:t>
            </a:r>
            <a:r>
              <a:rPr lang="pt-BR" sz="2400" dirty="0" smtClean="0">
                <a:solidFill>
                  <a:schemeClr val="bg1"/>
                </a:solidFill>
              </a:rPr>
              <a:t>lavagem.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Único local onde deve haver as armadilha </a:t>
            </a:r>
            <a:r>
              <a:rPr lang="pt-BR" sz="2400" dirty="0">
                <a:solidFill>
                  <a:schemeClr val="bg1"/>
                </a:solidFill>
              </a:rPr>
              <a:t>para </a:t>
            </a:r>
            <a:r>
              <a:rPr lang="pt-BR" sz="2400" dirty="0" smtClean="0">
                <a:solidFill>
                  <a:schemeClr val="bg1"/>
                </a:solidFill>
              </a:rPr>
              <a:t>moscas.</a:t>
            </a:r>
          </a:p>
          <a:p>
            <a:pPr lvl="1"/>
            <a:endParaRPr lang="pt-BR" sz="2000" dirty="0"/>
          </a:p>
          <a:p>
            <a:endParaRPr lang="pt-BR" sz="24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4" y="4149079"/>
            <a:ext cx="1419225" cy="2505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200" y="4287191"/>
            <a:ext cx="3114675" cy="2228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754" y="3952033"/>
            <a:ext cx="2319332" cy="2899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2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http://www.camaraodeprata.com.br/abated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04" y="22619"/>
            <a:ext cx="9190545" cy="69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6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251520" y="1340768"/>
            <a:ext cx="864096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Blip>
                <a:blip r:embed="rId3"/>
              </a:buBlip>
            </a:pPr>
            <a:r>
              <a:rPr lang="pt-BR" sz="2800" b="1" dirty="0" smtClean="0">
                <a:solidFill>
                  <a:schemeClr val="tx1"/>
                </a:solidFill>
              </a:rPr>
              <a:t>ÁREA SUJA</a:t>
            </a:r>
            <a:r>
              <a:rPr lang="pt-BR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destinado ao recebimento da matéria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prima</a:t>
            </a:r>
          </a:p>
          <a:p>
            <a:pPr algn="just">
              <a:buBlip>
                <a:blip r:embed="rId3"/>
              </a:buBlip>
            </a:pPr>
            <a:r>
              <a:rPr lang="pt-BR" sz="2800" b="1" dirty="0" smtClean="0">
                <a:solidFill>
                  <a:schemeClr val="tx1"/>
                </a:solidFill>
              </a:rPr>
              <a:t>ÁREA LIMPA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destinado à execução das etapas tecnológicas do diagrama de fluxo do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produto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ser elaborado, a partir do recebimento da matéria prima já lavada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</a:p>
          <a:p>
            <a:pPr algn="just">
              <a:buBlip>
                <a:blip r:embed="rId3"/>
              </a:buBlip>
            </a:pPr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Blip>
                <a:blip r:embed="rId3"/>
              </a:buBlip>
            </a:pPr>
            <a:r>
              <a:rPr lang="pt-BR" sz="2800" b="1" dirty="0">
                <a:solidFill>
                  <a:schemeClr val="tx1"/>
                </a:solidFill>
              </a:rPr>
              <a:t>ÁGUA POTÁVEL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Água doce, apta para o consumo humano, atendendo aos padrões </a:t>
            </a:r>
            <a:r>
              <a:rPr lang="pt-BR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microbiológicos e </a:t>
            </a:r>
            <a:r>
              <a:rPr lang="pt-BR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físico-químicos estabelecidos pela legislação vigente</a:t>
            </a:r>
            <a:endParaRPr lang="pt-BR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657200" y="-266587"/>
            <a:ext cx="8206680" cy="2274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0" y="-114187"/>
            <a:ext cx="9144000" cy="2274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Área suja x Área limpa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3055832"/>
            <a:ext cx="9144000" cy="22747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Água Potável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8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Contaminação cruzada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61375"/>
            <a:ext cx="8352927" cy="5563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2422"/>
            <a:ext cx="8443669" cy="569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85451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0" y="312738"/>
            <a:ext cx="9143999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Á</a:t>
            </a:r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REA  DE HIGIENIZAÇÃO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460375" y="1191937"/>
            <a:ext cx="8229600" cy="5057029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A antessala (sala de higienização) deve </a:t>
            </a:r>
            <a:r>
              <a:rPr lang="pt-BR" sz="2400" dirty="0">
                <a:solidFill>
                  <a:schemeClr val="bg1"/>
                </a:solidFill>
              </a:rPr>
              <a:t>conter um </a:t>
            </a:r>
            <a:r>
              <a:rPr lang="pt-BR" sz="2400" dirty="0" smtClean="0">
                <a:solidFill>
                  <a:schemeClr val="bg1"/>
                </a:solidFill>
              </a:rPr>
              <a:t>lava-botas, uma </a:t>
            </a:r>
            <a:r>
              <a:rPr lang="pt-BR" sz="2400" dirty="0">
                <a:solidFill>
                  <a:schemeClr val="bg1"/>
                </a:solidFill>
              </a:rPr>
              <a:t>estação para lavagem das </a:t>
            </a:r>
            <a:r>
              <a:rPr lang="pt-BR" sz="2400" dirty="0" smtClean="0">
                <a:solidFill>
                  <a:schemeClr val="bg1"/>
                </a:solidFill>
              </a:rPr>
              <a:t>mãos, </a:t>
            </a:r>
            <a:r>
              <a:rPr lang="pt-BR" sz="2400" dirty="0">
                <a:solidFill>
                  <a:schemeClr val="bg1"/>
                </a:solidFill>
              </a:rPr>
              <a:t>um gabinete para </a:t>
            </a:r>
            <a:r>
              <a:rPr lang="pt-BR" sz="2400" dirty="0" smtClean="0">
                <a:solidFill>
                  <a:schemeClr val="bg1"/>
                </a:solidFill>
              </a:rPr>
              <a:t>guarda </a:t>
            </a:r>
            <a:r>
              <a:rPr lang="pt-BR" sz="2400" dirty="0">
                <a:solidFill>
                  <a:schemeClr val="bg1"/>
                </a:solidFill>
              </a:rPr>
              <a:t>de aventais </a:t>
            </a:r>
            <a:r>
              <a:rPr lang="pt-BR" sz="2400" dirty="0" smtClean="0">
                <a:solidFill>
                  <a:schemeClr val="bg1"/>
                </a:solidFill>
              </a:rPr>
              <a:t>, </a:t>
            </a:r>
            <a:r>
              <a:rPr lang="pt-BR" sz="2400" dirty="0">
                <a:solidFill>
                  <a:schemeClr val="bg1"/>
                </a:solidFill>
              </a:rPr>
              <a:t>capas térmicas e </a:t>
            </a:r>
            <a:r>
              <a:rPr lang="pt-BR" sz="2400" dirty="0" smtClean="0">
                <a:solidFill>
                  <a:schemeClr val="bg1"/>
                </a:solidFill>
              </a:rPr>
              <a:t>luvas.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Para completar </a:t>
            </a:r>
            <a:r>
              <a:rPr lang="pt-BR" sz="2400" dirty="0">
                <a:solidFill>
                  <a:schemeClr val="bg1"/>
                </a:solidFill>
              </a:rPr>
              <a:t>o processo de higienização,  </a:t>
            </a:r>
            <a:r>
              <a:rPr lang="pt-BR" sz="2400" dirty="0" smtClean="0">
                <a:solidFill>
                  <a:schemeClr val="bg1"/>
                </a:solidFill>
              </a:rPr>
              <a:t>instala-se na </a:t>
            </a:r>
            <a:r>
              <a:rPr lang="pt-BR" sz="2400" dirty="0">
                <a:solidFill>
                  <a:schemeClr val="bg1"/>
                </a:solidFill>
              </a:rPr>
              <a:t>entrada do salão de </a:t>
            </a:r>
            <a:r>
              <a:rPr lang="pt-BR" sz="2400" dirty="0" err="1" smtClean="0">
                <a:solidFill>
                  <a:schemeClr val="bg1"/>
                </a:solidFill>
              </a:rPr>
              <a:t>beneﬁciamento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um pedilúvio ou tapete sanitário.</a:t>
            </a: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25602" name="Picture 2" descr="LAVADOR DUPLO PARA BOTAS -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51" y="3762555"/>
            <a:ext cx="3411932" cy="2562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35" y="3838884"/>
            <a:ext cx="4087987" cy="2410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44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7650" name="Picture 2" descr="http://files.mecpescado.webnode.com/200000034-20724216cc/2006_10_26LAVATMA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11" y="3694018"/>
            <a:ext cx="1937962" cy="2655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293" y="3731207"/>
            <a:ext cx="3738230" cy="2580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8" y="2351549"/>
            <a:ext cx="2915816" cy="2529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67029" cy="235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07" y="533066"/>
            <a:ext cx="4926655" cy="2751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www.camaraodeprata.com.br/abated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021522"/>
            <a:ext cx="2660050" cy="1787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Higienização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72" y="980728"/>
            <a:ext cx="7918768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40785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80758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0" y="138707"/>
            <a:ext cx="9144000" cy="1562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SALA DE PROCESSAMENTO</a:t>
            </a:r>
            <a:endParaRPr lang="pt-BR" sz="60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531937"/>
            <a:ext cx="8880921" cy="5412985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É a “área limpa”, onde ocorre o processamento do pescado. Deve estar separada da “área suja”.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Trabalhadores da “área limpa” não devem trabalhar na “área suja”.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Distâncias mínima:</a:t>
            </a:r>
          </a:p>
          <a:p>
            <a:pPr lvl="2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bg1"/>
                </a:solidFill>
              </a:rPr>
              <a:t> Entre </a:t>
            </a:r>
            <a:r>
              <a:rPr lang="pt-BR" sz="2000" dirty="0">
                <a:solidFill>
                  <a:schemeClr val="bg1"/>
                </a:solidFill>
              </a:rPr>
              <a:t>mesas de </a:t>
            </a:r>
            <a:r>
              <a:rPr lang="pt-BR" sz="2000" dirty="0" smtClean="0">
                <a:solidFill>
                  <a:schemeClr val="bg1"/>
                </a:solidFill>
              </a:rPr>
              <a:t>trabalho:  2m;</a:t>
            </a:r>
          </a:p>
          <a:p>
            <a:pPr lvl="2">
              <a:buFont typeface="Wingdings" pitchFamily="2" charset="2"/>
              <a:buChar char="Ø"/>
            </a:pPr>
            <a:r>
              <a:rPr lang="pt-BR" sz="2000" dirty="0" smtClean="0">
                <a:solidFill>
                  <a:schemeClr val="bg1"/>
                </a:solidFill>
              </a:rPr>
              <a:t> Entre mesas </a:t>
            </a:r>
            <a:r>
              <a:rPr lang="pt-BR" sz="2000" dirty="0">
                <a:solidFill>
                  <a:schemeClr val="bg1"/>
                </a:solidFill>
              </a:rPr>
              <a:t>de trabalho e paredes do </a:t>
            </a:r>
            <a:r>
              <a:rPr lang="pt-BR" sz="2000" dirty="0" smtClean="0">
                <a:solidFill>
                  <a:schemeClr val="bg1"/>
                </a:solidFill>
              </a:rPr>
              <a:t>salão: 1,5 m. 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Obrigatório: o uso de </a:t>
            </a:r>
          </a:p>
          <a:p>
            <a:pPr marL="457200" lvl="1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climatização para pé </a:t>
            </a:r>
          </a:p>
          <a:p>
            <a:pPr marL="457200" lvl="1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direito inferior a 4 m.</a:t>
            </a:r>
          </a:p>
          <a:p>
            <a:pPr lvl="1">
              <a:buFont typeface="Arial" pitchFamily="34" charset="0"/>
              <a:buChar char="•"/>
            </a:pPr>
            <a:endParaRPr lang="pt-BR" sz="2000" dirty="0"/>
          </a:p>
          <a:p>
            <a:endParaRPr lang="pt-BR" sz="2400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05693"/>
            <a:ext cx="3870201" cy="2420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91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945917"/>
            <a:ext cx="8880921" cy="5999006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endParaRPr lang="pt-BR" sz="2000" dirty="0"/>
          </a:p>
          <a:p>
            <a:endParaRPr lang="pt-BR" sz="2400" dirty="0"/>
          </a:p>
        </p:txBody>
      </p:sp>
      <p:pic>
        <p:nvPicPr>
          <p:cNvPr id="40962" name="Picture 2" descr="Foto das instalações dos Frigoríficos VALP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33" y="1379538"/>
            <a:ext cx="7581489" cy="5054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0" y="138707"/>
            <a:ext cx="9144000" cy="1562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600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SALA DE PROCESSAMENTO</a:t>
            </a:r>
            <a:endParaRPr lang="pt-BR" sz="60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9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" y="1"/>
            <a:ext cx="9119102" cy="680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4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3010" name="Picture 2" descr="http://abelardoluztem.com.br/img/Anuncios/201212190938442fa2ae5b72d8e54da571a76ea5ffc0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956"/>
            <a:ext cx="9129480" cy="68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de seta reta 12"/>
          <p:cNvCxnSpPr/>
          <p:nvPr/>
        </p:nvCxnSpPr>
        <p:spPr>
          <a:xfrm flipH="1" flipV="1">
            <a:off x="765175" y="5517232"/>
            <a:ext cx="1502569" cy="648072"/>
          </a:xfrm>
          <a:prstGeom prst="straightConnector1">
            <a:avLst/>
          </a:prstGeom>
          <a:ln w="53975" cmpd="sng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82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531937"/>
            <a:ext cx="8880921" cy="5412985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 equipamento congelador deve possuir aberturas distintas para </a:t>
            </a:r>
            <a:r>
              <a:rPr lang="pt-BR" sz="2400" dirty="0" smtClean="0">
                <a:solidFill>
                  <a:schemeClr val="bg1"/>
                </a:solidFill>
              </a:rPr>
              <a:t>as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operações </a:t>
            </a:r>
            <a:r>
              <a:rPr lang="pt-BR" sz="2400" dirty="0">
                <a:solidFill>
                  <a:schemeClr val="bg1"/>
                </a:solidFill>
              </a:rPr>
              <a:t>de carga </a:t>
            </a:r>
            <a:r>
              <a:rPr lang="pt-BR" sz="2400" dirty="0" smtClean="0">
                <a:solidFill>
                  <a:schemeClr val="bg1"/>
                </a:solidFill>
              </a:rPr>
              <a:t>e </a:t>
            </a:r>
            <a:r>
              <a:rPr lang="pt-BR" sz="2400" dirty="0">
                <a:solidFill>
                  <a:schemeClr val="bg1"/>
                </a:solidFill>
              </a:rPr>
              <a:t>descarga, de maneira que o produto, já congelado, tenha acesso direto à sala de embalagem;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A </a:t>
            </a:r>
            <a:r>
              <a:rPr lang="pt-BR" sz="2400" dirty="0">
                <a:solidFill>
                  <a:schemeClr val="bg1"/>
                </a:solidFill>
              </a:rPr>
              <a:t>sala de embalagem deve situar-se </a:t>
            </a:r>
            <a:endParaRPr lang="pt-B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entre </a:t>
            </a:r>
            <a:r>
              <a:rPr lang="pt-BR" sz="2400" dirty="0">
                <a:solidFill>
                  <a:schemeClr val="bg1"/>
                </a:solidFill>
              </a:rPr>
              <a:t>o equipamento </a:t>
            </a:r>
            <a:r>
              <a:rPr lang="pt-BR" sz="2400" dirty="0" smtClean="0">
                <a:solidFill>
                  <a:schemeClr val="bg1"/>
                </a:solidFill>
              </a:rPr>
              <a:t>congelador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e </a:t>
            </a:r>
            <a:r>
              <a:rPr lang="pt-BR" sz="2400" dirty="0">
                <a:solidFill>
                  <a:schemeClr val="bg1"/>
                </a:solidFill>
              </a:rPr>
              <a:t>a câmara </a:t>
            </a:r>
            <a:r>
              <a:rPr lang="pt-BR" sz="2400" dirty="0" smtClean="0">
                <a:solidFill>
                  <a:schemeClr val="bg1"/>
                </a:solidFill>
              </a:rPr>
              <a:t>de </a:t>
            </a:r>
            <a:r>
              <a:rPr lang="pt-BR" sz="2400" dirty="0">
                <a:solidFill>
                  <a:schemeClr val="bg1"/>
                </a:solidFill>
              </a:rPr>
              <a:t>estocagem </a:t>
            </a:r>
            <a:endParaRPr lang="pt-B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de produto congelado.</a:t>
            </a:r>
            <a:endParaRPr lang="pt-BR" sz="24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pt-BR" sz="2400" dirty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-1" y="280252"/>
            <a:ext cx="9148251" cy="14040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0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TÚNEL</a:t>
            </a:r>
            <a:r>
              <a:rPr lang="pt-BR" sz="5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</a:t>
            </a:r>
            <a:r>
              <a:rPr lang="pt-BR" sz="50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DE CONGELAMENTO </a:t>
            </a:r>
          </a:p>
          <a:p>
            <a:r>
              <a:rPr lang="pt-BR" sz="50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E  EMBALAGEM</a:t>
            </a:r>
            <a:endParaRPr lang="pt-BR" sz="50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7170" name="Picture 2" descr="http://www.camaraodeprata.com.br/abate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125" y="3180977"/>
            <a:ext cx="4574126" cy="36770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56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8" name="Picture 4" descr="http://www.camaraodeprata.com.br/abated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48" y="1"/>
            <a:ext cx="48297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camaraodeprata.com.br/abated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663"/>
            <a:ext cx="467065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7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Espaço Reservado para Conteúdo 2"/>
          <p:cNvSpPr txBox="1">
            <a:spLocks/>
          </p:cNvSpPr>
          <p:nvPr/>
        </p:nvSpPr>
        <p:spPr>
          <a:xfrm>
            <a:off x="251520" y="1340768"/>
            <a:ext cx="8640960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Blip>
                <a:blip r:embed="rId5"/>
              </a:buBlip>
            </a:pPr>
            <a:r>
              <a:rPr lang="pt-BR" sz="2800" b="1" dirty="0" smtClean="0">
                <a:solidFill>
                  <a:schemeClr val="tx1"/>
                </a:solidFill>
              </a:rPr>
              <a:t>PEIXE FRESCO</a:t>
            </a:r>
            <a:r>
              <a:rPr lang="pt-BR" sz="2800" dirty="0" smtClean="0">
                <a:solidFill>
                  <a:schemeClr val="tx1"/>
                </a:solidFill>
              </a:rPr>
              <a:t>: O produto elaborado é </a:t>
            </a:r>
            <a:r>
              <a:rPr lang="pt-BR" sz="2800" u="sng" dirty="0" smtClean="0">
                <a:solidFill>
                  <a:schemeClr val="tx1"/>
                </a:solidFill>
              </a:rPr>
              <a:t>lavado, inteiro ou sob outra forma de apresentação</a:t>
            </a:r>
            <a:r>
              <a:rPr lang="pt-BR" sz="2800" dirty="0" smtClean="0">
                <a:solidFill>
                  <a:schemeClr val="tx1"/>
                </a:solidFill>
              </a:rPr>
              <a:t>, de </a:t>
            </a:r>
            <a:r>
              <a:rPr lang="pt-BR" sz="2800" dirty="0">
                <a:solidFill>
                  <a:schemeClr val="tx1"/>
                </a:solidFill>
              </a:rPr>
              <a:t>modo </a:t>
            </a:r>
            <a:r>
              <a:rPr lang="pt-BR" sz="2800" dirty="0" smtClean="0">
                <a:solidFill>
                  <a:schemeClr val="tx1"/>
                </a:solidFill>
              </a:rPr>
              <a:t>que </a:t>
            </a:r>
            <a:r>
              <a:rPr lang="pt-BR" sz="2800" dirty="0">
                <a:solidFill>
                  <a:schemeClr val="tx1"/>
                </a:solidFill>
              </a:rPr>
              <a:t>a </a:t>
            </a:r>
            <a:r>
              <a:rPr lang="pt-BR" sz="2800" u="sng" dirty="0">
                <a:solidFill>
                  <a:schemeClr val="tx1"/>
                </a:solidFill>
              </a:rPr>
              <a:t>temperatura esteja próxima do gelo fundente</a:t>
            </a:r>
            <a:r>
              <a:rPr lang="pt-BR" sz="2800" dirty="0">
                <a:solidFill>
                  <a:schemeClr val="tx1"/>
                </a:solidFill>
              </a:rPr>
              <a:t>.</a:t>
            </a:r>
            <a:r>
              <a:rPr lang="pt-B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pt-BR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endParaRPr lang="pt-BR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>
              <a:buBlip>
                <a:blip r:embed="rId5"/>
              </a:buBlip>
            </a:pPr>
            <a:r>
              <a:rPr lang="pt-BR" sz="2800" b="1" dirty="0" smtClean="0">
                <a:solidFill>
                  <a:schemeClr val="tx1"/>
                </a:solidFill>
              </a:rPr>
              <a:t>PEIXE </a:t>
            </a:r>
            <a:r>
              <a:rPr lang="pt-BR" sz="2800" b="1" dirty="0">
                <a:solidFill>
                  <a:schemeClr val="tx1"/>
                </a:solidFill>
              </a:rPr>
              <a:t>CONGELADO</a:t>
            </a:r>
            <a:r>
              <a:rPr lang="pt-BR" sz="2800" dirty="0">
                <a:solidFill>
                  <a:schemeClr val="tx1"/>
                </a:solidFill>
              </a:rPr>
              <a:t>: O </a:t>
            </a:r>
            <a:r>
              <a:rPr lang="pt-BR" sz="2800" dirty="0" smtClean="0">
                <a:solidFill>
                  <a:schemeClr val="tx1"/>
                </a:solidFill>
              </a:rPr>
              <a:t>peixe é </a:t>
            </a:r>
            <a:r>
              <a:rPr lang="pt-BR" sz="2800" u="sng" dirty="0">
                <a:solidFill>
                  <a:schemeClr val="tx1"/>
                </a:solidFill>
              </a:rPr>
              <a:t>submetido ao processo de congelamento </a:t>
            </a:r>
            <a:r>
              <a:rPr lang="pt-BR" sz="2800" dirty="0">
                <a:solidFill>
                  <a:schemeClr val="tx1"/>
                </a:solidFill>
              </a:rPr>
              <a:t>para reduzir a </a:t>
            </a:r>
            <a:r>
              <a:rPr lang="pt-BR" sz="2800" dirty="0" smtClean="0">
                <a:solidFill>
                  <a:schemeClr val="tx1"/>
                </a:solidFill>
              </a:rPr>
              <a:t>temperatura </a:t>
            </a:r>
            <a:r>
              <a:rPr lang="pt-BR" sz="2800" dirty="0">
                <a:solidFill>
                  <a:schemeClr val="tx1"/>
                </a:solidFill>
              </a:rPr>
              <a:t>de todo o produto a um grau suficientemente baixo, </a:t>
            </a:r>
            <a:r>
              <a:rPr lang="pt-BR" sz="2800" u="sng" dirty="0">
                <a:solidFill>
                  <a:schemeClr val="tx1"/>
                </a:solidFill>
              </a:rPr>
              <a:t>para conservar a sua qualidade</a:t>
            </a:r>
            <a:r>
              <a:rPr lang="pt-BR" sz="2800" dirty="0">
                <a:solidFill>
                  <a:schemeClr val="tx1"/>
                </a:solidFill>
              </a:rPr>
              <a:t> sendo </a:t>
            </a:r>
            <a:r>
              <a:rPr lang="pt-BR" sz="2800" dirty="0" smtClean="0">
                <a:solidFill>
                  <a:schemeClr val="tx1"/>
                </a:solidFill>
              </a:rPr>
              <a:t>mantido </a:t>
            </a:r>
            <a:r>
              <a:rPr lang="pt-BR" sz="2800" dirty="0">
                <a:solidFill>
                  <a:schemeClr val="tx1"/>
                </a:solidFill>
              </a:rPr>
              <a:t>nesta temperatura durante o </a:t>
            </a:r>
            <a:r>
              <a:rPr lang="pt-BR" sz="2800" u="sng" dirty="0">
                <a:solidFill>
                  <a:schemeClr val="tx1"/>
                </a:solidFill>
              </a:rPr>
              <a:t>transporte, armazenamento e distribuição</a:t>
            </a:r>
            <a:r>
              <a:rPr lang="pt-BR" sz="2800" dirty="0">
                <a:solidFill>
                  <a:schemeClr val="tx1"/>
                </a:solidFill>
              </a:rPr>
              <a:t>, incluindo no momento </a:t>
            </a:r>
            <a:r>
              <a:rPr lang="pt-BR" sz="2800" dirty="0" smtClean="0">
                <a:solidFill>
                  <a:schemeClr val="tx1"/>
                </a:solidFill>
              </a:rPr>
              <a:t>da </a:t>
            </a:r>
            <a:r>
              <a:rPr lang="pt-BR" sz="2800" u="sng" dirty="0">
                <a:solidFill>
                  <a:schemeClr val="tx1"/>
                </a:solidFill>
              </a:rPr>
              <a:t>venda.</a:t>
            </a:r>
            <a:endParaRPr lang="pt-BR" sz="2800" u="sng" dirty="0" smtClean="0">
              <a:solidFill>
                <a:schemeClr val="tx1"/>
              </a:solidFill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0" y="1"/>
            <a:ext cx="9036496" cy="20082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127000" dir="6000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Peixe fresco x Peixe congelado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127000" dir="6000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94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http://www.camaraodeprata.com.br/abated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10" y="0"/>
            <a:ext cx="9372533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40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4" descr="http://4.bp.blogspot.com/-nxKawS0QCbo/UJlLYvwkaVI/AAAAAAAAAy0/VbmWtXmc4ag/s640/C%C3%82MARA+F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ultiplicar 4"/>
          <p:cNvSpPr/>
          <p:nvPr/>
        </p:nvSpPr>
        <p:spPr>
          <a:xfrm>
            <a:off x="4716016" y="5057800"/>
            <a:ext cx="1656184" cy="1800200"/>
          </a:xfrm>
          <a:prstGeom prst="mathMultiply">
            <a:avLst>
              <a:gd name="adj1" fmla="val 16895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550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Depósito das embalagens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28092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80728"/>
            <a:ext cx="8267862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8937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3504625" y="511237"/>
            <a:ext cx="4081650" cy="82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Ninja Naruto" pitchFamily="2" charset="0"/>
              </a:rPr>
              <a:t> 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612775" y="312737"/>
            <a:ext cx="8074024" cy="9143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MODELO DE LAYOUT  </a:t>
            </a: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stabelecimento destinado ao beneficiamento</a:t>
            </a:r>
            <a:b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pt-B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de pescado</a:t>
            </a:r>
            <a:endParaRPr lang="pt-B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4294719" y="160337"/>
            <a:ext cx="3451987" cy="889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7210"/>
            <a:ext cx="9102218" cy="4057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CaixaDeTexto 19"/>
          <p:cNvSpPr txBox="1"/>
          <p:nvPr/>
        </p:nvSpPr>
        <p:spPr>
          <a:xfrm>
            <a:off x="128270" y="6021288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26042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175048" y="122238"/>
            <a:ext cx="807402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Ninja Naruto" pitchFamily="2" charset="0"/>
              </a:rPr>
              <a:t>	</a:t>
            </a: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227137"/>
            <a:ext cx="8880921" cy="5717785"/>
          </a:xfrm>
        </p:spPr>
        <p:txBody>
          <a:bodyPr>
            <a:normAutofit/>
          </a:bodyPr>
          <a:lstStyle/>
          <a:p>
            <a:r>
              <a:rPr lang="pt-BR" sz="2400" dirty="0" smtClean="0">
                <a:solidFill>
                  <a:schemeClr val="bg1"/>
                </a:solidFill>
              </a:rPr>
              <a:t>Em quantidade suficiente para todos os funcionários.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Divisão para separação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de roupa suja (externa) e 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roupa limpa (interna).</a:t>
            </a:r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0" y="332656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  </a:t>
            </a:r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VESTIÁRIOS E SANITÁRIOS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59459"/>
            <a:ext cx="5272254" cy="483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70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Armários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80920" cy="556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4703"/>
            <a:ext cx="8424937" cy="5443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0340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122077" y="5949280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84338"/>
            <a:ext cx="9088940" cy="404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ítulo 1"/>
          <p:cNvSpPr txBox="1">
            <a:spLocks noGrp="1"/>
          </p:cNvSpPr>
          <p:nvPr>
            <p:ph type="title"/>
          </p:nvPr>
        </p:nvSpPr>
        <p:spPr>
          <a:xfrm>
            <a:off x="612775" y="649859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TABELA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160338"/>
            <a:ext cx="792088" cy="161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5" y="202312"/>
            <a:ext cx="720080" cy="1462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2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175048" y="122238"/>
            <a:ext cx="807402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Ninja Naruto" pitchFamily="2" charset="0"/>
              </a:rPr>
              <a:t>	</a:t>
            </a: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227137"/>
            <a:ext cx="8880921" cy="5717785"/>
          </a:xfrm>
        </p:spPr>
        <p:txBody>
          <a:bodyPr>
            <a:normAutofit/>
          </a:bodyPr>
          <a:lstStyle/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0" y="236538"/>
            <a:ext cx="9036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Ninja Naruto" pitchFamily="2" charset="0"/>
              </a:rPr>
              <a:t>  </a:t>
            </a:r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DEPÓSITOS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3" name="Espaço Reservado para Conteúdo 18"/>
          <p:cNvSpPr txBox="1">
            <a:spLocks/>
          </p:cNvSpPr>
          <p:nvPr/>
        </p:nvSpPr>
        <p:spPr>
          <a:xfrm>
            <a:off x="307975" y="1379537"/>
            <a:ext cx="8880921" cy="5717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chemeClr val="bg1"/>
                </a:solidFill>
              </a:rPr>
              <a:t>As oficinas, depósitos diversos e depósito específico para os materiais tóxicos não vinculados diretamente com a linha de processamento dos produtos, devem estar situados fora do prédio industrial.</a:t>
            </a:r>
          </a:p>
          <a:p>
            <a:endParaRPr lang="pt-BR" sz="2400" dirty="0" smtClean="0">
              <a:solidFill>
                <a:schemeClr val="bg1"/>
              </a:solidFill>
            </a:endParaRPr>
          </a:p>
          <a:p>
            <a:endParaRPr lang="pt-BR" sz="2400" dirty="0" smtClean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86519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Depósitos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806489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417" y="908720"/>
            <a:ext cx="8045031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919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227137"/>
            <a:ext cx="8880921" cy="5717785"/>
          </a:xfrm>
        </p:spPr>
        <p:txBody>
          <a:bodyPr>
            <a:normAutofit/>
          </a:bodyPr>
          <a:lstStyle/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0" y="259715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Ninja Naruto" pitchFamily="2" charset="0"/>
              </a:rPr>
              <a:t>  </a:t>
            </a:r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LABORATÓRIO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3" name="Espaço Reservado para Conteúdo 18"/>
          <p:cNvSpPr txBox="1">
            <a:spLocks/>
          </p:cNvSpPr>
          <p:nvPr/>
        </p:nvSpPr>
        <p:spPr>
          <a:xfrm>
            <a:off x="307975" y="1379537"/>
            <a:ext cx="8880921" cy="5717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>
                <a:solidFill>
                  <a:schemeClr val="bg1"/>
                </a:solidFill>
              </a:rPr>
              <a:t>Deve existir um laboratório </a:t>
            </a:r>
            <a:r>
              <a:rPr lang="pt-BR" sz="2400" dirty="0" smtClean="0">
                <a:solidFill>
                  <a:schemeClr val="bg1"/>
                </a:solidFill>
              </a:rPr>
              <a:t>para </a:t>
            </a:r>
            <a:r>
              <a:rPr lang="pt-BR" sz="2400" dirty="0">
                <a:solidFill>
                  <a:schemeClr val="bg1"/>
                </a:solidFill>
              </a:rPr>
              <a:t>avaliações de caráter sensorial dos produtos e matéria </a:t>
            </a:r>
            <a:r>
              <a:rPr lang="pt-BR" sz="2400" dirty="0" smtClean="0">
                <a:solidFill>
                  <a:schemeClr val="bg1"/>
                </a:solidFill>
              </a:rPr>
              <a:t>prima.</a:t>
            </a:r>
            <a:endParaRPr lang="pt-BR" sz="2400" dirty="0">
              <a:solidFill>
                <a:schemeClr val="bg1"/>
              </a:solidFill>
            </a:endParaRPr>
          </a:p>
          <a:p>
            <a:endParaRPr lang="pt-BR" sz="2400" dirty="0" smtClean="0">
              <a:solidFill>
                <a:schemeClr val="bg1"/>
              </a:solidFill>
            </a:endParaRPr>
          </a:p>
          <a:p>
            <a:endParaRPr lang="pt-BR" sz="2400" dirty="0" smtClean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pic>
        <p:nvPicPr>
          <p:cNvPr id="21" name="Picture 10" descr="http://www.pisciculturariogrande.com.br/wp-content/uploads/2012/09/DSC_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2463304"/>
            <a:ext cx="6114909" cy="4076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6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22636" y="1268760"/>
            <a:ext cx="8712967" cy="3456384"/>
          </a:xfrm>
          <a:prstGeom prst="rect">
            <a:avLst/>
          </a:prstGeom>
          <a:noFill/>
          <a:ln w="15875">
            <a:solidFill>
              <a:schemeClr val="tx1"/>
            </a:solidFill>
          </a:ln>
          <a:effectLst>
            <a:glow rad="38100">
              <a:schemeClr val="accent1">
                <a:alpha val="40000"/>
              </a:schemeClr>
            </a:glow>
            <a:outerShdw blurRad="50800" dist="50800" dir="5400000" sx="3000" sy="3000" algn="ctr" rotWithShape="0">
              <a:srgbClr val="000000">
                <a:alpha val="43137"/>
              </a:srgbClr>
            </a:outerShdw>
            <a:softEdge rad="114300"/>
          </a:effectLst>
        </p:spPr>
        <p:txBody>
          <a:bodyPr wrap="none" lIns="108000" tIns="45720" rIns="91440" bIns="45720">
            <a:prstTxWarp prst="textDeflate">
              <a:avLst>
                <a:gd name="adj" fmla="val 14971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pt-BR" sz="6000" b="1" cap="none" spc="0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BOAS  PRÁTICAS  DE </a:t>
            </a:r>
          </a:p>
          <a:p>
            <a:pPr algn="ctr"/>
            <a:r>
              <a:rPr lang="pt-BR" sz="6000" b="1" cap="none" spc="0" dirty="0" smtClean="0">
                <a:ln w="22225" cmpd="sng">
                  <a:solidFill>
                    <a:schemeClr val="tx1"/>
                  </a:solidFill>
                  <a:prstDash val="solid"/>
                  <a:round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43000">
                      <a:schemeClr val="accent1">
                        <a:shade val="20000"/>
                        <a:satMod val="300000"/>
                        <a:lumMod val="65000"/>
                        <a:lumOff val="35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939800">
                    <a:schemeClr val="tx2">
                      <a:lumMod val="60000"/>
                      <a:lumOff val="40000"/>
                      <a:alpha val="55000"/>
                    </a:schemeClr>
                  </a:glow>
                </a:effectLst>
                <a:latin typeface="MV Boli" pitchFamily="2" charset="0"/>
                <a:cs typeface="MV Boli" pitchFamily="2" charset="0"/>
              </a:rPr>
              <a:t>FABRICAÇÃO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332656"/>
            <a:ext cx="9144000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0" y="692696"/>
            <a:ext cx="9144000" cy="43204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36" y="781440"/>
            <a:ext cx="504947" cy="25456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671" y="792681"/>
            <a:ext cx="504947" cy="25456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792987"/>
            <a:ext cx="504947" cy="25456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792987"/>
            <a:ext cx="504947" cy="25456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92987"/>
            <a:ext cx="504947" cy="25456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88" y="781440"/>
            <a:ext cx="504947" cy="25456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3" y="792681"/>
            <a:ext cx="504947" cy="25456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792681"/>
            <a:ext cx="504947" cy="25456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781440"/>
            <a:ext cx="504947" cy="25456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5" y="781440"/>
            <a:ext cx="504947" cy="254560"/>
          </a:xfrm>
          <a:prstGeom prst="rect">
            <a:avLst/>
          </a:prstGeom>
        </p:spPr>
      </p:pic>
      <p:pic>
        <p:nvPicPr>
          <p:cNvPr id="2050" name="Picture 2" descr="http://images.quebarato.com.br/T440x/elaboro+manual+de+boas+pr+aacute+ticas+de+fabrica+ccedil+atilde+o+de+alimentos+personalizado+anvisa+toledo+pr+brasil__9D26A8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63" y="4725144"/>
            <a:ext cx="1943100" cy="21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7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http://files.mecpescado.webnode.com/200000040-51e0552d6a/LABORAT%C3%93R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2" y="17240"/>
            <a:ext cx="9128676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27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 txBox="1">
            <a:spLocks/>
          </p:cNvSpPr>
          <p:nvPr/>
        </p:nvSpPr>
        <p:spPr>
          <a:xfrm>
            <a:off x="5292080" y="465138"/>
            <a:ext cx="4081650" cy="82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Ninja Naruto" pitchFamily="2" charset="0"/>
              </a:rPr>
              <a:t>  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765175" y="160338"/>
            <a:ext cx="807402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SILO DE GELO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" y="1191371"/>
            <a:ext cx="9247392" cy="5666629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A sala destinada à fabricação do gelo </a:t>
            </a:r>
            <a:r>
              <a:rPr lang="pt-BR" dirty="0" smtClean="0">
                <a:solidFill>
                  <a:schemeClr val="bg1"/>
                </a:solidFill>
              </a:rPr>
              <a:t>poderá ter </a:t>
            </a:r>
            <a:r>
              <a:rPr lang="pt-BR" dirty="0">
                <a:solidFill>
                  <a:schemeClr val="bg1"/>
                </a:solidFill>
              </a:rPr>
              <a:t>estrutura composta: </a:t>
            </a:r>
            <a:endParaRPr lang="pt-BR" dirty="0" smtClean="0">
              <a:solidFill>
                <a:schemeClr val="bg1"/>
              </a:solidFill>
            </a:endParaRPr>
          </a:p>
          <a:p>
            <a:pPr lvl="2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Caixa d’água para fornecimento ininterrupto de água potável;</a:t>
            </a:r>
          </a:p>
          <a:p>
            <a:pPr lvl="2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Equipamento produtor de gelo;</a:t>
            </a:r>
          </a:p>
          <a:p>
            <a:pPr lvl="2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Câmara de armazenamento ou espera; </a:t>
            </a:r>
          </a:p>
          <a:p>
            <a:pPr lvl="2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Silo de distribuição ou de gelo</a:t>
            </a:r>
            <a:r>
              <a:rPr lang="pt-BR" dirty="0" smtClean="0">
                <a:solidFill>
                  <a:schemeClr val="bg1"/>
                </a:solidFill>
              </a:rPr>
              <a:t>.</a:t>
            </a:r>
            <a:endParaRPr lang="pt-BR" sz="2800" dirty="0" smtClean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Em condições necessárias </a:t>
            </a:r>
          </a:p>
          <a:p>
            <a:pPr marL="457200" lvl="1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para operacionalidade, a fim</a:t>
            </a:r>
          </a:p>
          <a:p>
            <a:pPr marL="457200" lvl="1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de evitar a contaminação do </a:t>
            </a:r>
          </a:p>
          <a:p>
            <a:pPr marL="457200" lvl="1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gelo e, consequentemente,</a:t>
            </a:r>
          </a:p>
          <a:p>
            <a:pPr marL="457200" lvl="1" indent="0">
              <a:buNone/>
            </a:pPr>
            <a:r>
              <a:rPr lang="pt-BR" dirty="0" smtClean="0">
                <a:solidFill>
                  <a:schemeClr val="bg1"/>
                </a:solidFill>
              </a:rPr>
              <a:t>do </a:t>
            </a:r>
            <a:r>
              <a:rPr lang="pt-BR" sz="2800" dirty="0" smtClean="0">
                <a:solidFill>
                  <a:schemeClr val="bg1"/>
                </a:solidFill>
              </a:rPr>
              <a:t>pescado</a:t>
            </a:r>
            <a:r>
              <a:rPr lang="pt-BR" dirty="0" smtClean="0">
                <a:solidFill>
                  <a:schemeClr val="bg1"/>
                </a:solidFill>
              </a:rPr>
              <a:t>.</a:t>
            </a:r>
            <a:endParaRPr lang="pt-BR" sz="28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pt-BR" dirty="0" smtClean="0">
              <a:solidFill>
                <a:schemeClr val="bg1"/>
              </a:solidFill>
            </a:endParaRPr>
          </a:p>
          <a:p>
            <a:pPr marL="914400" lvl="2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375599"/>
            <a:ext cx="3769415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25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Operacionalidade do silo de gelo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7993221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160096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42135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460375" y="122237"/>
            <a:ext cx="807402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PISO E GRELHAS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457200" y="1074738"/>
            <a:ext cx="8229600" cy="5666629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Altamente </a:t>
            </a:r>
            <a:r>
              <a:rPr lang="pt-BR" sz="2400" dirty="0">
                <a:solidFill>
                  <a:schemeClr val="bg1"/>
                </a:solidFill>
              </a:rPr>
              <a:t>resistentes, impermeáveis, </a:t>
            </a:r>
            <a:r>
              <a:rPr lang="pt-BR" sz="2400" dirty="0" smtClean="0">
                <a:solidFill>
                  <a:schemeClr val="bg1"/>
                </a:solidFill>
              </a:rPr>
              <a:t>antiderrapantes</a:t>
            </a:r>
            <a:r>
              <a:rPr lang="pt-BR" sz="2400" dirty="0">
                <a:solidFill>
                  <a:schemeClr val="bg1"/>
                </a:solidFill>
              </a:rPr>
              <a:t>, anticorrosivos, de fácil limpeza e </a:t>
            </a:r>
            <a:r>
              <a:rPr lang="pt-BR" sz="2400" dirty="0" smtClean="0">
                <a:solidFill>
                  <a:schemeClr val="bg1"/>
                </a:solidFill>
              </a:rPr>
              <a:t>desinfecção, com no </a:t>
            </a:r>
            <a:r>
              <a:rPr lang="pt-BR" sz="2400" dirty="0">
                <a:solidFill>
                  <a:schemeClr val="bg1"/>
                </a:solidFill>
              </a:rPr>
              <a:t>mínimo uma canaleta  </a:t>
            </a:r>
            <a:r>
              <a:rPr lang="pt-BR" sz="2400" dirty="0" smtClean="0">
                <a:solidFill>
                  <a:schemeClr val="bg1"/>
                </a:solidFill>
              </a:rPr>
              <a:t>central e </a:t>
            </a:r>
            <a:r>
              <a:rPr lang="pt-BR" sz="2400" dirty="0">
                <a:solidFill>
                  <a:schemeClr val="bg1"/>
                </a:solidFill>
              </a:rPr>
              <a:t>quando </a:t>
            </a:r>
            <a:r>
              <a:rPr lang="pt-BR" sz="2400" dirty="0" smtClean="0">
                <a:solidFill>
                  <a:schemeClr val="bg1"/>
                </a:solidFill>
              </a:rPr>
              <a:t>necessário provida de </a:t>
            </a:r>
            <a:r>
              <a:rPr lang="pt-BR" sz="2400" dirty="0">
                <a:solidFill>
                  <a:schemeClr val="bg1"/>
                </a:solidFill>
              </a:rPr>
              <a:t>grelha de material não </a:t>
            </a:r>
            <a:r>
              <a:rPr lang="pt-BR" sz="2400" dirty="0" smtClean="0">
                <a:solidFill>
                  <a:schemeClr val="bg1"/>
                </a:solidFill>
              </a:rPr>
              <a:t>oxidável.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</a:t>
            </a:r>
            <a:r>
              <a:rPr lang="pt-BR" sz="2400" dirty="0" smtClean="0">
                <a:solidFill>
                  <a:schemeClr val="bg1"/>
                </a:solidFill>
              </a:rPr>
              <a:t>eclividade deve </a:t>
            </a:r>
            <a:r>
              <a:rPr lang="pt-BR" sz="2400" dirty="0">
                <a:solidFill>
                  <a:schemeClr val="bg1"/>
                </a:solidFill>
              </a:rPr>
              <a:t>ser suficiente para facilitar o escoamento </a:t>
            </a:r>
            <a:r>
              <a:rPr lang="pt-BR" sz="2400" dirty="0" smtClean="0">
                <a:solidFill>
                  <a:schemeClr val="bg1"/>
                </a:solidFill>
              </a:rPr>
              <a:t>das águas residuais,  com inclinação </a:t>
            </a:r>
            <a:r>
              <a:rPr lang="pt-BR" sz="2400" dirty="0">
                <a:solidFill>
                  <a:schemeClr val="bg1"/>
                </a:solidFill>
              </a:rPr>
              <a:t>de 1% </a:t>
            </a:r>
            <a:r>
              <a:rPr lang="pt-BR" sz="2400" dirty="0" smtClean="0">
                <a:solidFill>
                  <a:schemeClr val="bg1"/>
                </a:solidFill>
              </a:rPr>
              <a:t> a 2% no </a:t>
            </a:r>
            <a:r>
              <a:rPr lang="pt-BR" sz="2400" dirty="0">
                <a:solidFill>
                  <a:schemeClr val="bg1"/>
                </a:solidFill>
              </a:rPr>
              <a:t>sentido </a:t>
            </a:r>
            <a:r>
              <a:rPr lang="pt-BR" sz="2400" dirty="0" smtClean="0">
                <a:solidFill>
                  <a:schemeClr val="bg1"/>
                </a:solidFill>
              </a:rPr>
              <a:t>das canaletas ou drenos.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O encontro entre </a:t>
            </a:r>
            <a:r>
              <a:rPr lang="pt-BR" sz="2400" dirty="0" smtClean="0">
                <a:solidFill>
                  <a:schemeClr val="bg1"/>
                </a:solidFill>
              </a:rPr>
              <a:t>paredes/pisos ou parede/parede </a:t>
            </a:r>
            <a:r>
              <a:rPr lang="pt-BR" sz="2400" dirty="0">
                <a:solidFill>
                  <a:schemeClr val="bg1"/>
                </a:solidFill>
              </a:rPr>
              <a:t>deve ter ângulos </a:t>
            </a:r>
            <a:r>
              <a:rPr lang="pt-BR" sz="2400" dirty="0" smtClean="0">
                <a:solidFill>
                  <a:schemeClr val="bg1"/>
                </a:solidFill>
              </a:rPr>
              <a:t>arredondados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  <a:p>
            <a:pPr lvl="1"/>
            <a:endParaRPr lang="pt-BR" sz="2000" dirty="0">
              <a:solidFill>
                <a:schemeClr val="bg1"/>
              </a:solidFill>
            </a:endParaRPr>
          </a:p>
          <a:p>
            <a:endParaRPr lang="pt-BR" sz="2400" dirty="0"/>
          </a:p>
          <a:p>
            <a:endParaRPr lang="pt-BR" sz="24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274209"/>
            <a:ext cx="3487291" cy="2424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543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http://www.camaraodeprata.com.br/abated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96929" cy="690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36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Detalhe dos cantos 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819160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836713"/>
            <a:ext cx="8191608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8889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592784" y="339231"/>
            <a:ext cx="807402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FORRO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074738"/>
            <a:ext cx="8988425" cy="5666629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FORRO</a:t>
            </a:r>
            <a:endParaRPr lang="pt-BR" sz="24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Os </a:t>
            </a:r>
            <a:r>
              <a:rPr lang="pt-BR" sz="2400" dirty="0">
                <a:solidFill>
                  <a:schemeClr val="bg1"/>
                </a:solidFill>
              </a:rPr>
              <a:t>tetos ou forros devem ser preferentemente de cor clara e construídos de maneira a não acumularem sujidade e não favorecer a  formação de </a:t>
            </a:r>
            <a:r>
              <a:rPr lang="pt-BR" sz="2400" dirty="0" smtClean="0">
                <a:solidFill>
                  <a:schemeClr val="bg1"/>
                </a:solidFill>
              </a:rPr>
              <a:t>mofo.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Proibido </a:t>
            </a:r>
            <a:r>
              <a:rPr lang="pt-BR" sz="2400" dirty="0" smtClean="0">
                <a:solidFill>
                  <a:schemeClr val="bg1"/>
                </a:solidFill>
              </a:rPr>
              <a:t>o uso </a:t>
            </a:r>
            <a:r>
              <a:rPr lang="pt-BR" sz="2400" dirty="0">
                <a:solidFill>
                  <a:schemeClr val="bg1"/>
                </a:solidFill>
              </a:rPr>
              <a:t>de amianto em qualquer objeto quer seja telhas, tanques, etc</a:t>
            </a:r>
            <a:r>
              <a:rPr lang="pt-BR" sz="2400" dirty="0" smtClean="0">
                <a:solidFill>
                  <a:schemeClr val="bg1"/>
                </a:solidFill>
              </a:rPr>
              <a:t>.</a:t>
            </a:r>
            <a:endParaRPr lang="pt-BR" sz="2400" dirty="0">
              <a:solidFill>
                <a:schemeClr val="bg1"/>
              </a:solidFill>
            </a:endParaRP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12976"/>
            <a:ext cx="4714875" cy="3409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22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Forro do teto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8278"/>
            <a:ext cx="8284041" cy="5657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58" y="982015"/>
            <a:ext cx="8352475" cy="554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16922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ítulo 1"/>
          <p:cNvSpPr txBox="1">
            <a:spLocks/>
          </p:cNvSpPr>
          <p:nvPr/>
        </p:nvSpPr>
        <p:spPr>
          <a:xfrm>
            <a:off x="5292080" y="465138"/>
            <a:ext cx="4081650" cy="82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Ninja Naruto" pitchFamily="2" charset="0"/>
              </a:rPr>
              <a:t>  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765175" y="160338"/>
            <a:ext cx="807402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JANELAS </a:t>
            </a:r>
            <a:r>
              <a:rPr lang="pt-BR" sz="5400" dirty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E</a:t>
            </a:r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 PORTAS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258967" y="1191371"/>
            <a:ext cx="8988425" cy="5666629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As </a:t>
            </a:r>
            <a:r>
              <a:rPr lang="pt-BR" sz="2400" dirty="0">
                <a:solidFill>
                  <a:schemeClr val="bg1"/>
                </a:solidFill>
              </a:rPr>
              <a:t>aberturas que permitem a ventilação natural (janelas, portas...) deverão ser </a:t>
            </a:r>
            <a:r>
              <a:rPr lang="pt-BR" sz="2400" dirty="0" smtClean="0">
                <a:solidFill>
                  <a:schemeClr val="bg1"/>
                </a:solidFill>
              </a:rPr>
              <a:t>dotadas </a:t>
            </a:r>
            <a:r>
              <a:rPr lang="pt-BR" sz="2400" dirty="0">
                <a:solidFill>
                  <a:schemeClr val="bg1"/>
                </a:solidFill>
              </a:rPr>
              <a:t>de dispositivos que protejam contra a entrada de agentes </a:t>
            </a:r>
            <a:r>
              <a:rPr lang="pt-BR" sz="2400" dirty="0" smtClean="0">
                <a:solidFill>
                  <a:schemeClr val="bg1"/>
                </a:solidFill>
              </a:rPr>
              <a:t>contaminantes.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As janelas e outras aberturas </a:t>
            </a:r>
            <a:r>
              <a:rPr lang="pt-BR" sz="2400" dirty="0" smtClean="0">
                <a:solidFill>
                  <a:schemeClr val="bg1"/>
                </a:solidFill>
              </a:rPr>
              <a:t>deverão</a:t>
            </a:r>
          </a:p>
          <a:p>
            <a:pPr marL="457200" lvl="1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ser construídas de forma a evitar o </a:t>
            </a:r>
            <a:r>
              <a:rPr lang="pt-BR" sz="2400" dirty="0" smtClean="0">
                <a:solidFill>
                  <a:schemeClr val="bg1"/>
                </a:solidFill>
              </a:rPr>
              <a:t>acúmulo</a:t>
            </a:r>
          </a:p>
          <a:p>
            <a:pPr marL="457200" lvl="1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de </a:t>
            </a:r>
            <a:r>
              <a:rPr lang="pt-BR" sz="2400" dirty="0" smtClean="0">
                <a:solidFill>
                  <a:schemeClr val="bg1"/>
                </a:solidFill>
              </a:rPr>
              <a:t>sujidade.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Janelas  </a:t>
            </a:r>
            <a:r>
              <a:rPr lang="pt-BR" sz="2400" dirty="0">
                <a:solidFill>
                  <a:schemeClr val="bg1"/>
                </a:solidFill>
              </a:rPr>
              <a:t>que têm comunicação com </a:t>
            </a:r>
            <a:endParaRPr lang="pt-BR" sz="24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o </a:t>
            </a:r>
            <a:r>
              <a:rPr lang="pt-BR" sz="2400" dirty="0">
                <a:solidFill>
                  <a:schemeClr val="bg1"/>
                </a:solidFill>
              </a:rPr>
              <a:t>exterior deverão estar providas </a:t>
            </a:r>
            <a:r>
              <a:rPr lang="pt-BR" sz="2400" dirty="0" smtClean="0">
                <a:solidFill>
                  <a:schemeClr val="bg1"/>
                </a:solidFill>
              </a:rPr>
              <a:t>de</a:t>
            </a:r>
          </a:p>
          <a:p>
            <a:pPr marL="457200" lvl="1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proteção contra insetos, ser de fácil </a:t>
            </a:r>
            <a:r>
              <a:rPr lang="pt-BR" sz="2400" dirty="0" smtClean="0">
                <a:solidFill>
                  <a:schemeClr val="bg1"/>
                </a:solidFill>
              </a:rPr>
              <a:t>limpeza</a:t>
            </a:r>
          </a:p>
          <a:p>
            <a:pPr marL="457200" lvl="1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e boa </a:t>
            </a:r>
            <a:r>
              <a:rPr lang="pt-BR" sz="2400" dirty="0" smtClean="0">
                <a:solidFill>
                  <a:schemeClr val="bg1"/>
                </a:solidFill>
              </a:rPr>
              <a:t>conservação.</a:t>
            </a:r>
            <a:endParaRPr lang="pt-BR" sz="24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As portas deverão ser de material não </a:t>
            </a:r>
            <a:endParaRPr lang="pt-BR" sz="2400" dirty="0" smtClean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pt-BR" sz="2400" dirty="0" smtClean="0">
                <a:solidFill>
                  <a:schemeClr val="bg1"/>
                </a:solidFill>
              </a:rPr>
              <a:t>absorvente </a:t>
            </a:r>
            <a:r>
              <a:rPr lang="pt-BR" sz="2400" dirty="0">
                <a:solidFill>
                  <a:schemeClr val="bg1"/>
                </a:solidFill>
              </a:rPr>
              <a:t>e de fácil </a:t>
            </a:r>
            <a:r>
              <a:rPr lang="pt-BR" sz="2400" dirty="0" smtClean="0">
                <a:solidFill>
                  <a:schemeClr val="bg1"/>
                </a:solidFill>
              </a:rPr>
              <a:t>limpeza.</a:t>
            </a:r>
            <a:endParaRPr lang="pt-BR" sz="2400" dirty="0">
              <a:solidFill>
                <a:schemeClr val="bg1"/>
              </a:solidFill>
            </a:endParaRP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pic>
        <p:nvPicPr>
          <p:cNvPr id="11266" name="Picture 2" descr="http://www.coldkit.com/wp-content/uploads/portad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67436"/>
            <a:ext cx="2499127" cy="410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85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Guarnição das janelas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1"/>
            <a:ext cx="8408035" cy="561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75" y="1063268"/>
            <a:ext cx="8398196" cy="54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9662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2799436" y="404664"/>
            <a:ext cx="364477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BPF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lnSpcReduction="10000"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As boas práticas de fabricação são um conjunto de procedimentos que garantem a produção </a:t>
            </a:r>
            <a:r>
              <a:rPr lang="pt-BR" dirty="0" smtClean="0">
                <a:solidFill>
                  <a:schemeClr val="bg1"/>
                </a:solidFill>
              </a:rPr>
              <a:t>higiênica </a:t>
            </a:r>
            <a:r>
              <a:rPr lang="pt-BR" dirty="0">
                <a:solidFill>
                  <a:schemeClr val="bg1"/>
                </a:solidFill>
              </a:rPr>
              <a:t>dos alimentos. </a:t>
            </a:r>
            <a:r>
              <a:rPr lang="pt-BR" dirty="0" smtClean="0">
                <a:solidFill>
                  <a:schemeClr val="bg1"/>
                </a:solidFill>
              </a:rPr>
              <a:t>Além </a:t>
            </a:r>
            <a:r>
              <a:rPr lang="pt-BR" dirty="0">
                <a:solidFill>
                  <a:schemeClr val="bg1"/>
                </a:solidFill>
              </a:rPr>
              <a:t>de serem </a:t>
            </a:r>
            <a:r>
              <a:rPr lang="pt-BR" dirty="0" smtClean="0">
                <a:solidFill>
                  <a:schemeClr val="bg1"/>
                </a:solidFill>
              </a:rPr>
              <a:t>pré-requisitos </a:t>
            </a:r>
            <a:r>
              <a:rPr lang="pt-BR" dirty="0">
                <a:solidFill>
                  <a:schemeClr val="bg1"/>
                </a:solidFill>
              </a:rPr>
              <a:t>para implantação </a:t>
            </a:r>
            <a:r>
              <a:rPr lang="pt-BR" dirty="0" smtClean="0">
                <a:solidFill>
                  <a:schemeClr val="bg1"/>
                </a:solidFill>
              </a:rPr>
              <a:t>do sistema.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São vários os fatores que envolvem as BPF. Ou seja, as Boas práticas de Fabricação não envolvem apenas hábitos de higiene, mas um conjunto de práticas</a:t>
            </a:r>
            <a:r>
              <a:rPr lang="pt-BR" dirty="0">
                <a:solidFill>
                  <a:schemeClr val="bg1"/>
                </a:solidFill>
              </a:rPr>
              <a:t>;</a:t>
            </a:r>
            <a:r>
              <a:rPr lang="pt-BR" dirty="0" smtClean="0">
                <a:solidFill>
                  <a:schemeClr val="bg1"/>
                </a:solidFill>
              </a:rPr>
              <a:t> como a fabricação e instalações  de um  estabelecimento alimentício.</a:t>
            </a:r>
            <a:endParaRPr lang="pt-BR" dirty="0">
              <a:solidFill>
                <a:schemeClr val="bg1"/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174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661020" y="7937"/>
            <a:ext cx="8074024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CLIMATIZADORES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-180528" y="769938"/>
            <a:ext cx="9324529" cy="7029548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I</a:t>
            </a:r>
            <a:r>
              <a:rPr lang="pt-BR" sz="2400" dirty="0" smtClean="0">
                <a:solidFill>
                  <a:schemeClr val="bg1"/>
                </a:solidFill>
              </a:rPr>
              <a:t>ndustriais </a:t>
            </a:r>
            <a:r>
              <a:rPr lang="pt-BR" sz="2400" dirty="0">
                <a:solidFill>
                  <a:schemeClr val="bg1"/>
                </a:solidFill>
              </a:rPr>
              <a:t>que tenham </a:t>
            </a:r>
            <a:r>
              <a:rPr lang="pt-BR" sz="2400" dirty="0" smtClean="0">
                <a:solidFill>
                  <a:schemeClr val="bg1"/>
                </a:solidFill>
              </a:rPr>
              <a:t>pé-direito </a:t>
            </a:r>
            <a:r>
              <a:rPr lang="pt-BR" sz="2400" dirty="0">
                <a:solidFill>
                  <a:schemeClr val="bg1"/>
                </a:solidFill>
              </a:rPr>
              <a:t>inferior a 4m, deve ser providenciada </a:t>
            </a:r>
            <a:r>
              <a:rPr lang="pt-BR" sz="2400" dirty="0" smtClean="0">
                <a:solidFill>
                  <a:schemeClr val="bg1"/>
                </a:solidFill>
              </a:rPr>
              <a:t>a </a:t>
            </a:r>
            <a:r>
              <a:rPr lang="pt-BR" sz="2400" dirty="0">
                <a:solidFill>
                  <a:schemeClr val="bg1"/>
                </a:solidFill>
              </a:rPr>
              <a:t>climatização (temperatura em torno de </a:t>
            </a:r>
            <a:r>
              <a:rPr lang="pt-BR" sz="2400" dirty="0" smtClean="0">
                <a:solidFill>
                  <a:schemeClr val="bg1"/>
                </a:solidFill>
              </a:rPr>
              <a:t>15°C).</a:t>
            </a: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Ter  </a:t>
            </a:r>
            <a:r>
              <a:rPr lang="pt-BR" sz="2400" dirty="0">
                <a:solidFill>
                  <a:schemeClr val="bg1"/>
                </a:solidFill>
              </a:rPr>
              <a:t>ventilação </a:t>
            </a:r>
            <a:r>
              <a:rPr lang="pt-BR" sz="2400" dirty="0" smtClean="0">
                <a:solidFill>
                  <a:schemeClr val="bg1"/>
                </a:solidFill>
              </a:rPr>
              <a:t>suficiente </a:t>
            </a:r>
            <a:r>
              <a:rPr lang="pt-BR" sz="2400" dirty="0">
                <a:solidFill>
                  <a:schemeClr val="bg1"/>
                </a:solidFill>
              </a:rPr>
              <a:t>para evitar o calor excessivo, a condensação de vapor, o</a:t>
            </a:r>
            <a:r>
              <a:rPr lang="pt-BR" sz="2400" dirty="0" smtClean="0">
                <a:solidFill>
                  <a:schemeClr val="bg1"/>
                </a:solidFill>
              </a:rPr>
              <a:t> acumulo </a:t>
            </a:r>
            <a:r>
              <a:rPr lang="pt-BR" sz="2400" dirty="0">
                <a:solidFill>
                  <a:schemeClr val="bg1"/>
                </a:solidFill>
              </a:rPr>
              <a:t>de </a:t>
            </a:r>
            <a:r>
              <a:rPr lang="pt-BR" sz="2400" dirty="0" smtClean="0">
                <a:solidFill>
                  <a:schemeClr val="bg1"/>
                </a:solidFill>
              </a:rPr>
              <a:t>pó </a:t>
            </a:r>
            <a:r>
              <a:rPr lang="pt-BR" sz="2400" dirty="0">
                <a:solidFill>
                  <a:schemeClr val="bg1"/>
                </a:solidFill>
              </a:rPr>
              <a:t>e </a:t>
            </a:r>
            <a:r>
              <a:rPr lang="pt-BR" sz="2400" dirty="0" smtClean="0">
                <a:solidFill>
                  <a:schemeClr val="bg1"/>
                </a:solidFill>
              </a:rPr>
              <a:t>eliminação do </a:t>
            </a:r>
            <a:r>
              <a:rPr lang="pt-BR" sz="2400" dirty="0">
                <a:solidFill>
                  <a:schemeClr val="bg1"/>
                </a:solidFill>
              </a:rPr>
              <a:t>ar </a:t>
            </a:r>
            <a:r>
              <a:rPr lang="pt-BR" sz="2400" dirty="0" smtClean="0">
                <a:solidFill>
                  <a:schemeClr val="bg1"/>
                </a:solidFill>
              </a:rPr>
              <a:t>contaminado.</a:t>
            </a:r>
            <a:endParaRPr lang="pt-BR" sz="2400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/>
                </a:solidFill>
              </a:rPr>
              <a:t>Se a ventilação natural não for suficiente, deve-se colocar ventiladores e/ou exaustores em cada região da indústria.</a:t>
            </a:r>
          </a:p>
          <a:p>
            <a:pPr lvl="1"/>
            <a:r>
              <a:rPr lang="pt-BR" sz="2400" b="1" u="sng" dirty="0" smtClean="0">
                <a:solidFill>
                  <a:schemeClr val="bg1"/>
                </a:solidFill>
              </a:rPr>
              <a:t>Cuidado</a:t>
            </a:r>
            <a:r>
              <a:rPr lang="pt-BR" sz="2400" dirty="0" smtClean="0">
                <a:solidFill>
                  <a:schemeClr val="bg1"/>
                </a:solidFill>
              </a:rPr>
              <a:t>: Não </a:t>
            </a:r>
            <a:r>
              <a:rPr lang="pt-BR" sz="2400" dirty="0">
                <a:solidFill>
                  <a:schemeClr val="bg1"/>
                </a:solidFill>
              </a:rPr>
              <a:t>direcionar o </a:t>
            </a:r>
            <a:r>
              <a:rPr lang="pt-BR" sz="2400" dirty="0" err="1" smtClean="0">
                <a:solidFill>
                  <a:schemeClr val="bg1"/>
                </a:solidFill>
              </a:rPr>
              <a:t>ﬂuxo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de ar da área suja para área limpa.</a:t>
            </a:r>
          </a:p>
          <a:p>
            <a:endParaRPr lang="pt-BR" sz="2400" dirty="0"/>
          </a:p>
          <a:p>
            <a:endParaRPr lang="pt-BR" sz="2400" dirty="0"/>
          </a:p>
        </p:txBody>
      </p:sp>
      <p:sp>
        <p:nvSpPr>
          <p:cNvPr id="6" name="AutoShape 2" descr="data:image/jpeg;base64,/9j/4AAQSkZJRgABAQAAAQABAAD/2wCEAAkGBxQTEhUUExQVFhUWGBwaGBgYGBcYFxsaFxcYGhofGBgYHCggHRolHBUYIjEhJSksLi4uGB8zODMsNygtLiwBCgoKBQUFDgUFDisZExkrKysrKysrKysrKysrKysrKysrKysrKysrKysrKysrKysrKysrKysrKysrKysrKysrK//AABEIANQA7gMBIgACEQEDEQH/xAAcAAACAwEBAQEAAAAAAAAAAAAABQMEBgIHAQj/xABLEAACAAMEBQkFBAcGBQUBAAABAgADEQQSITEFQVFhgQYTIjJxkaGxwSNCUmLRcoKSogcUM7LC4fBDk6Oz0vFTY3ODwyQ0ROLyFf/EABQBAQAAAAAAAAAAAAAAAAAAAAD/xAAUEQEAAAAAAAAAAAAAAAAAAAAA/9oADAMBAAIRAxEAPwD3GCCCAIIIIAgiC1WtJalpjKoGsmkZXSfLyUBSz0dvicTFT8QQ1gNhWKb6Wkg0Mxax59aNPTrVTp3KAgmU6soberKK4ZEjXxj7zVSGOLAUvHYaE4byAeEBsbTyklg0UFt+qF78qZmNJa01YmsI7kfRhlANTyhnk+6N1B6xE2mbQc5lOwAekLr0daoCebbJpNTNfgSPKIzaXy5x/wARiKsfL0Bf0fZpky9cmMLq1xZstmBikbbNo5ExqS6Xuk1cSAKd8MND2qUsuaZlVOo0YUw2rvjPS9IyfbhnBJQ3KVNWwpl6wDf9cmjKbM/EfrH1dJz1ynPxIPmDFCzTryg0Iw1ih7jHZgGqcobQPeVu1R6UiZOVM4Zoh7xCWsEBpZHK5fflsN6kEeNIu2flNZ2zcqdjA+YwjGMIjZYD02VOVhVSCNoNY7jy2TMZDeRirbQYcWPlTOTB6TBvwPeIDdQQo0fyhkzaCtxjqb0OUN4AggggCCCCAIIIID4TGN5UfpBkWZjKlgzZvwrkDvMRfpE5T8yokSjWY4N67SqrxwHact8eRoS1QgLnN7pKoD/zJpxbvAgH2k+UlptD1nFUXUrzrlOCUasSifhS6K6iky1/Q4QjkzbgHtAKsECWdB1mH/EOZGeuGMqqi+6c3VqVtE5hVRrCChrlhTXANdH20S8GD01kiaygk4UZ0qRjjiaQ+lTOIOIIhLKQTV6pe7jVVmqtcMnOB4RxIsrSq3WuY1u0ZxjtFfEUgHzNHN8QuW3tWnNsy7Rh3q1PCIxpmQxoZiqdjG6fGAbAx9Jiij16jg9hBjrnGEBZKnUY4qdkRc+dkH6wdkBfstsdEmKEqHFCccPCEgkYnfDORpK6rDHpDGKlRWAkExtkfRfO6Pn6wN8cm07oCZE2x2TFU2k7I4Mx4C0TETzhFSawGLuFG9gIrrpOTUBSZhOVxSw/EBdA3kwDJDWKtvtIUomBdjgtQDQdY9gEVDa7Q5AVElJjVmN5xQ40QdGuGZJziWw2RUvGrO7GrOxqx1dgApkKCAsX6Q70TymmyqBukgwocwNzfWM5MxOBx8IJbGvhu4wHrOjtJS5y3pZrtBwYdoi5Hk9htjyjflkqwz+h2rHoPJ/Ta2hNQcdZfUboBvBBBAEIOWOnhZJBYUMxsEBNBvJ3AYw+Jjw7l3prn7S7mjS0NyWupiuZPyhs9pAGowCe1zwb02exPOGoTKZN+Zvgl7PDbEVqmEyw09uZkrikpB0mG1UOQNeu2JphWOZjc0TMf2k/rGtCJdchQ5zMsMlwwJwDazaGlLS1W7pKQlyVUkzGwarVxIJ1VxAxIGYcaF0VaJqrzKizWa7UzGxYs4yDHpM1LpIUAQzssuzWbm0SW1pmipV3Ac1NKtTqriooWNd0W2kWi2FjMbmbMOiAooSPhWm73Rh5xXttolShzcnIUFFPTIyN5xkNqrsxJgLFq0nPmG6zKNiglro35KO7vhXbNIS16892PwSc+8YDvinNExyVvXVNaKtBRd4yA3nGKjW+RIospROmH4TgKb8zw74C9Jms59nZcPjnzGp23cY+vpRJWDTZCn4ZMq+fNvSKMqxz7TQznIT4F6K76DXvY4b4+tbZEiqyEEx9bjL+8zP3adpgJrPdmOWFnnsx96YwlD8K404R3bJ6IwrauYpmst2msT2NX92Kos1otGMxzLlnJVFC226nvfaY03xwkyRIJEhAzgYvUGnbM1fcp9qAZrbXK+ye0saYNMWXLXDcyhiOxTHB0s6UWZa5bP8ABKlc4/Z0TXvEVLNoy0WoXpzmXKOQUUZ/sqcx8zViS0TrPZ1uSEBpmQcGOxmHSc/KCBAXrNa7TMLENLSWuZmoA/4Vegw2kHdH0W+Y1RKmy5xGQlyyVrve/dA4k7jFKz6DefSZbGNzNJA6K0z6ajBRuizpTS3NSlWzhBeN2WAMSNqIPc1Bjmcgc4CebNnS0rOnyEY5C4fDpVY8I6sy2hqu00LLphWWFY7TQnAduPZFbQ+hFkVnT2v2g4ksSRLFK69f+whZpCfMts0SZZKyq9I7aZk7hs2kQF6RNmzmKS7RNIFL00CWqDGt1Oj0mO2tBH3SCokxUvzJs1sFQzGu9rAHLXwhjaTLs0oCWuC9FR8Tf1iTC/kzY+vaH6TEkKTrx6R4mgG4QHNrssmzSKsge7leozO5yxOOPgIZSXMuWS56QQswAotVGNBqzhLpljOtcqV7qNU7CR0j3Up3w5tFkLhlGu4p7L9X/LAHJ4uZQ5zrVa923jWJrBMPtFNaq5pvVzeHDGnCLFns9OcHzt4kH1iTmqTAdoIP3W+jHugKtmF0lDkDUbbpxHcajgIsTJWs5HA7thixPkiv9a/5gR0oqvbge3VAVANnWXxG+JLFa2lOsxDQjL1B3RzMwun3gaGOZkvHDI/1hAeq6OtizZauusZbDrEWYw3InSt1zJY4NlucauwinhG5gEXLPSn6vZHYGjN0FOwtmeC1PCPDVmU9oBQ9WUpxChc3O8eLFjqj0b9LdrLGTIBpW8zblAFSeHmY84kyeeJxCrhicklrme4HtJ3wFrRtmRAZ84XpalQi65jk1OeYBILGH+hbD+tM9rtVeaV+gvVVrmoVylLrbbXXWM3o+S9vtnNCqypbAAD3JSE8L7GmOtm3Rd5Yab510slnFJUp1Si++wNLopmgPe2OyAsaW5RzrbOaz2Zbq5V6uAIBNfclAYnWdeyLa2OXZ0JLDoihmHcKdAbyMNZPGjHRmhUsst7xAY1edMPugY3Ac7ow7W4RnNLFrZdZRdlqaKpwzAILar1KnDJQdlSCq1aSabeSWtxDUGvWYHCrkZ7hl25xY0foxZQvP46zsO0/Lq1w80TokKK4XcwTmSdYG0it0ahiYQ6ZnGa93IITiMgDTLaa95gILdb2nkKt5UGY1sd9OtqoMhshtovRaIKsFJUVNcUT7XxzPlyGuLGhNCVZUwDMQtfgvZAYftD4Qu0i7TXWRLooUt0vdC1zO4U4mAq2y1TLRfCm5JXGY5JJPwhzrY5BBhu1w20HoVUVZk6mV5JZwAHxza6tgiSyWUAJdSsuWaSpZ/tJhzebq+gwilbrQ85xJQ3i56T5BzrP/TWhoN1dkB90ppN598SyVlL13NQXOpRTIHUuzEwx5PaDCKs+cKuf2SUwUfEQfDvjrRWj0dwv/wAeRjX/AIjayd7U4L2xY5Q2xmF1evN6KjIhThhsr5CAR6W0hzrOFPskOJJxmtqG9a6uJhlyX0QQDapuLthLG44AjtyGwRFYtELMmJJHUlYufiIPSPHqjjDblRbubS6mZ6CU20oxHZ1RxgEul3vh6HoKaEj35h81UY/7wy5O6M5uRfpRplANy6u/rHtijJ0WSVlE9FSAd7EXn4ACldpEP9NTSiBAemaIKZXnGNOxfOAz2mmvBQgqWwXsJu1+8aniIfCyqiy5YyA8BQDvYg8DFGw2ckqcC1Td2UldEcLzA/dhhpSZSaqDW13+7Wv77gcIBBoyxBpwmn3ucI7AyqO8lof2KWL53k/lCrFfmBLmJLA6qIveXY+QjuxTiZmA/s7345hPlAXpSdKZ9rzRYhteFKan8GqvmRHb3rzUNOktey6tfCILbJPSa9gATT7JJ+kBZnNgNw86/TxiBHorbDiPOPlokVD1JIY17MBlEPN5DHCndQ/SA+3w2O0Y9o/rwj6pqta5Gn0jkqAqtSlDj5+RiJhcZlzBw8iPSA+GcQ4ZDQ1w3EGo8cO6PWNFW4TpSTB7wxGw5EcDWPIJyVBpgSKjt/qkb39HdpJksh1G8PvVrTsoIDBfpHtt62z9iKksfe6R8B4xkbbOuSSBgZpFfsKcBxa8furDbl6SbW4Gbzj4LLQeNe+FVqXnppRcrwVRuHRHlXjAOpE02OxzGXCdamN061ljM9zUG9t0Of0d8nxea0zAKL+zr8VMWHZUU3sNkKdLyectARcVVOaQbbla97A94j0CZOWz2a6lL0tbq73AONPtBm3hYBPynmmZNWQuTVDU96ZQhV7FOFPiJ2CJLDycoFl4XFUMzaiDlXZeK1OxFXaY65O2cMROapVEPaSRVqb8SvbMEX+WVvMqzGWOvMJMw/vAbsCg3SzAZzTNpq5WWTdUKUIHWLilftNfAGwDcYpaK0T0sKGhzPVL6yfkSh7o0OjNDtMlrqfoqp+cqMTulyq/ecxzyjVZMh5KHpKqnKnsucC472Jr2DfAZfSdvZZhCFl5osKjrVVipavxsRww2R1Y9GGoVhRmo00jJVA6KDsww2xds1mWZPmTadG8XIPxMSVHfjD3mBKll3+G+51kagN5JA+9AKdNzTKlqVN0veAIzVEC3qbKh1A7YQaKkMFMynSndFQM1ljDDZXLsj5O5ycVVjVppLN8qg6hqBI8BGistkN+pFABRRsAHoPOA7kSRLlBT1VxO8/0O4QkkTy7zLQ225LG8jPgPOL3KK0FUKDA5cWzHBaD7xj7YtH0upqXA7yRVvDDjAXdFSDLlfPMNSdg1fWFk4iZbAPckLXdUY476n8sPZzUGOw9wFT6CEGgkJ5yYffY9wP1JgG2iJYvM5yHmekx44RUtTF7Qo/4as5+22XcKCLUlTdpqYkk9uNO7DhCywMzPOce81K7B/sRAOdDygJh+FFVe4F2PElYq2Zr1pFfdl3j2zXvH0gsRPNuRrJx23mu4dwivZZhE+cQK1KgcFgGDv7aafmH5ZS+pMV7A12c3/SQDvMQyp2LVzZm87vpH0PSa1NSKPEwDMTBV8dY/dEQzjnvFPD+cV5L1rQY1EE0GpAwyz2UgJZbVQbxj3Rw86hXfEMhSVFMh6YRC6Ghx6QcgbgSaeBEBaJLBrp6I3YnZTZC6UKrSpLCorrqKj0Bi6EYgkYGiseIofGJrNo80v4ULU4lajxEBX5jnAGyKkN5Fgfuk90avkYebmOuNKEr2MUOrYSRwiCZLDJZ2p1kKHD4XKY/dmxTlWlkmUGpTiK41mN6AQGT5eybukjuZnHAB/SFPJZAJstzkiM/GWD6kRrv0s2IrbEmDJ5UzvEunpGW5PTFEkk6xdB3Myq38JgHnJyXQyy3WlFsT8SAla9pp3xf5RW+7zOPVIZ996qj8qP+OF2j5tGPzZj5hn5eMVNOWlWmzFOX7LseVQKeJXxMBu+TRCSpaUqev20ule95skf9swgtFv5+1zB1kalzLqy2K/mHOf3kWZOkbsp2Bo4lDHYzBnH+JaJf4RCXkEy86A3ut3KlZj/5Sj7xgPTrJZygAOFwXK/M/TmtXcMOEefCa0622i/k1Qwrgqy2FAOwoojTad0oVsh6RDOgr9q0FnI4IhH3hFXkzJSYxmnOdzaYaiBWZXt5uvY0BotD6AliUgZcWN812nIdwEIeWoDMJCHpMyseypVR+83dG6VwQbpHwjVHmtptAmWifP1KOh2n2SfWAOTGgjOd5goBkp2KtB4+hh6ujyizJjjorw6ueH2qLDzQVh5iQBTIDDxP5i0QcosJcuT8RFexcSYDzqZZTMnKDjd6bfaOP0HCHsmxlKbT64n0hzyT0erO80gYk09PPwhzNsygzZp92tO0D6mAwOkz0nHwIV7Wulj43RFfRNjPNqu4V+8cT4xLNS8yj42LcC2fdGrk6NEuzBgOk440YU9RAZudLPNu+QAYDtI+nnCDR5pLG8k90bjTlnWXJVfldjxH/wBRGa0DZlJlhtS14nGAs2GyEAqfcUE9oKj94wlsk6nOPtfDgI18kUkz3OdB4sW/gjHWWTWUBtc/SAvaOs14qD8zeDP5CJZsr20wbEXwJhtoqV7U4YLLfDZ7Jl9Ypc2TPnU95RTi5+hgI5MigHzYjgaekWrZZunaAPdKU7KsD6RYl2ehkqc8j/eGJrXTnLT9hT/iiAXaNs3sa+9zrjgUUjxJiC1yahqfE3gcPKGNnX2B3zQe9D/pisoqp3Of68YD5OswLMBkyEd4vDxi5o9R+rzR8JlN3GkFle9cGug8Fr5AxzIwkz6Y0lD/ADFPqYCS0TgsiWfgmzVO6ik/+OKNa2mcorRTTOlMqiJ9ITQbNMVczaZq9oKTQDE3JaRz0+cTiWLH8LgD+t0Bd/SnYL8mVMA6j0P2ZguHzjybQPRkNUVFQDuN5a94J/BH6D0xYBPkzJR99SOw6j3x4ZJsplzrRIYXS4NNzjpDxqICew/tU+1jsqBnxFDCW3tS0zNatMZx+InwxENNDNfmIQNVeGvurCi3j2rg5h2I7CT9YBva7VWzzTkWdE4Bi3/iUcIj0NPIM1hhWWwPa9xP4j3xCCOZIbANMGOzozKHDfnurFfRr0Mxfsf5oMBr+Vtobmpe+bTd0JSInk0Tcj9JiWUrkizH4sQo7hGW5bWhvZC9dWjEntIyEd6LtACsK/2aKOJxgPTrVpYLZqg1ZZbuftFeh+8IxmhZlURScZs5R92WKnxmDuiLTGkKWecAckkr+JwSO4RR0Ba6zLMD7oduLf8A5EB7gJvVG0+QJ/hjL8oLZWe+yVKNO1sPWKdi001RjUhCBXa10eZMJLfb7xtTVzmqg4E1/cgPQuTMsLZ0O0VPHH1iPT867ZGIPX/iMUbHpUCTcwwXyU/QQt5WaUvSpKLh0qHHYKQC6XIrPlj4UJPAU8yI3FuZQiLsA7qH6RhLPafaudieBdD6Q1tOlr8ovrAVPE/6jARcvZ2F0akA71P1iroiVdZSRWtAN103TFHlPa782hPWKDy+sXp88rKknWb/AJOw9IC5anpYmNcXp4KaecJNGSaSEbVeqeJYxddmaSEB2Dsp1vDyinYx/wCidtgl8Kyf5wD3RJ/bH5T43R6wqsUz2gO0J5ufWJLHNKoTXrTHHdh6RU0Yy9HcEp/dqcfxGAZWiZ7WSScA614ve8hFd54vWk1w5kH/ABE+sL7baAZorUdM46qi8KdtDWOP/wCiifrJIDXZKAiu2ZKGrtEAws0+shNhmy/FHha8zKrFQZuG80l1Hj4xANKUsiPTD9YQGmFKSWOA2dId8VLXIvoL1aiaaGtKG6gy14qYDS6KZRPSprULht9m4NONI6nTObS2oq0CygACa5sn+uKGiZJE6zZmgC8Syg+Ri7pYEzbWfiaWv50r4SzAULVMAvagJjPwDPXwMa79HNjuyDMPv3abcBU/mdhwjz23Tr19BUl3EsAZ6r9N9C0exaEsfMyJcvIhcftHFvEmAvx5r+kvQZR1tcsHMBqajqPf5x6VEFtsizUaW4DKwoQdhgPA7M5lTxkFehB1XZladxJHCKmnVpMYGtcG8PKoMPeUmg3kO0lq1SrSj8UsmrDtHWp9raIrafQTbNKtA6ydCZTUdR7Dn96Aq22hs4pgKBuNFJ4XnfuhLoyZ03HZ+V1jTcnrKLRZ3l1xCsuG2hK94d/wRltCWUl1U5szJTWGGVfvUEBb5fJXmGGNQRxF3+cTaMWjBfi5s+vnDq2cmplolSuar7Rg+FKi9LpMFTl0hWsU7NYKTlSoNEu1BqCZUx1NGG6kBN+pPNlOEzdgcaYCWSDicuMLLDVJwoakS89ovEHEdkMtNWRv1GYKVoxNP+6reRPdC/RiVmSgM2szd684PSA0Fhttan7NPx/yhMdIM2OFGmVIGGNaep74ayZHtCAKLeHAAinnCOSoMkNTETyOFVgNgdJ3ZdTrGPEiF+mNIXpkimQYn8w+kfZpDTJin+zEwkbCoJHlCbSC1nSMetXDtOHnANbNpMA45sqr+8T+7FmfpUBeb1s4PAFB5k90IJVkvNMx6hw8YsybHeQTScVNO4iAk0vbB+sKa4X1PAEfSGFr0sDJkEtiEYnbUow/ihPpaye1lV94geI+sXrbotVWUQKXlNd9FBxgLsjTd2W7gFqggDI4kCvCvhC2y6ZZbPMlBKiYELNWl24qqMKY9TbrhjatHhROuigUAgDLqqfWOLPo+lnb5gvmogKujNKzGPNkAAOzA6/aMWNeELrO882SZRmvhpQBHWFFmVy3KIfWaxBSKDMOTvocPOLlhs45tztnn8ikfxQGdmtMMqU1STzjneaIgx4kxO0n/wB1hW+UXgHDfwCGxsPQlCmQLcSw/wBMRKgo+9q9wH+qA7kWGlnlpqM1nP8AcpSO7PZwyhiKm+xHE18qRZeZSvyj+H+cVne7JJ1gGnaBdHiB3wDPRxAmWdjTK9wKs3nTvhLpHSXTnkmi1BPb0ifA0j61ousuOCS8eyg9E8YraM0c9qmy5KjFjfmHUBWor4GnYNcA6/R7oQzZ4muOjJxxyM16se40/CNseqRT0Vo5JEtZcsUUd5JzJO0xcgCCCCAUcpNBrapdCbsxcZbjNWHpHlM6ytZ5jy56XVfozBjdFTQMuq7iSp1VKnVHtsLNO6Fl2lLrjEVo2yuYO0HZAeF6EtDWK3GW+CtQA+6QT0G7NROxmiTlLoky7U0xDdvAzVG11N5h24Xqa8Yb8q+SkxAJT5LXmZ2oV9xz8BOTHIx80fP/AF6zNZJ/RtMnqk9aqjA4+PftgJrHPNpss+VLYqxVmUg0IE0E4U2MWHYBGZ5DTigkiYKGXNaWw1hZoqtfvoRxjnQ9tmWaaUbouhKsD8JNeK1FewmJtOWLmrTzyYSbUuepJwNRep860PE6xAbbS1kV5NplAGrCq/fUjDuEef8AJedVrHX/AJso134iv4jG+0fpITJUqbgB+ym7r2ArvDYVjz7TFnazWicoFLjrOTfib9Owk4bAID0Gyy6q3zLLP5JbHxB7oxaLdlT1PuWongSfpGt0bPUlcrrVFe031r92bThGV0gCs+2Sz76LMX7uDeIaA2EyQlXIJJfna5U6S4AbcDWMlpIqJ9gIxDgUOr3M++J7BpQi1ScTcmykbdfumWeMUrTTmpDE0NmtFz8xFD+EQGks1i9tMX4lU94b6RYsVk9lMWnvP5iOpb0tI3ykI4M4/iESyXxnD5n7yqn1gE+nJdJ1m+3/ABLDO3qCskbmH+H/ACijp9+lJPzqfzy4t6Qf9iPnI/wpn0gLOmHok4/Kf8sfSOS9JQXaE/eWF+mLR0LRU5KPGX9axbtE0CWO2X++sB0z9JRsVq8WSkfdHzKyl3vMb8T4eAiC1zQrHctfzj6RFo+ZclJUVIVe8gepgGk96Ake6lB2lifWFtkFSa1wPmxz4ARYnWjAga6HgDEYszy5d663S6uBo1BdFNtaDvgOZ04XGauBbwBx8FitOmVCJ8RBPYuJPfFi2aNcMskC8Vpe2CmZPEHxizZtDtOJIViGF1QK1KDM11B8gcOjjrEAqs9ie0OFQEmZ0sM+bGCjdfK5/CrHVHqXJbk8tlQkm9NfF39F+UR95PaCEgFmoZjZ0AoMAKDsAA7FA7XcAQQQQBBBBAEEEEBDa7MsxSjgFTgQY8l0vydHOVlsZc6UxVW2XT0RhjcI1aq4YYR7BGa5TaLx55RqAmAa6ZN2iA8z0lZha6CYFk21R0WwEueB8DazuiHRZExXstoUrXBlI6SnIMus6sswBrURr7foUTpdMCMDiLwwIJqNR+YYwq0nyfYlVvsxHUeYfaJsCzwCSvyurdogM/oVjYrQ1nn1aTOBFdRBGYO3Ijf2ww5UaHM6VUNWZJwLDEOhFEcbmACnYy0hrapAeWJFsQnPm58sXqUrW8BVsxjSu+kLLKZlndazEmShULOBvyiGzWaQaITrBpWlcCBAJOSNrMxDIPWyWu0Vu94Zk4rFnS1kpzFovGgUpMricaI4beD0uJg5TcnXsz/rUlWMsnpAY3doqooQcwcNtMwGOjdJy7QCsyl2eOkdV8Cl8DU1OuusYjWIDKTQVlrj07NNu/cc1B7Kjxhxa5d7nwBUuomBT8VKGm8Oq/jELbbZms1ouzcZU1bl8YqQaXWvZGmGOscY19q0bLDSTKa8tArY9IBhcauquAPaIBNZtKk2mTX37OLvGjd95Wi3YNIm9OY44gn8IU+QhTp2xmRPlEkAy3I2VUtew3AluDCGFjsbqZpINwmgNDTGuFdv0gOOUs67Klt8LFeKkH/x+MX7dOq0oUGDq3AgjyMUuUFn5yxFzg0sy2ptH7NvJT96GFnsztJkzKC60sNXZgVpjr+sAv5SSmuTzTC4hw+V7reDjvhhbSwVQdZln86nxEWNMWCZzU4OM5LkUNfdDcMQsNLTJS/LLMMLi3KEnoKBXjdqO2ARaSQnnBjUSwKa6tMu+sXnstbUsgDo3pdT9kVbxXxEMrTIR5jUNCWVjeoMamZSuwMF8YntVpYte9mLmTazjjQ6xWgJ3GAXGy+1YMLoDgdgTEjZm4HfshzbbSl9KkBZSVXHAUoQTxC0Hywh0npUAMzXpjIygquFS61DEkY5574zuk7QZrGpuy0YkEE9IUp065tnuEBr9Bt+sTjKQ0vgszdboKVFO0kiu3HfHollsyyxRRTadZO078IyX6NtEGXKae63WmgBFIoVlLlWowJJJ7KRs4AggggCCCCAIIIIAggggCIbYtZbj5T5RNENrPQb7J8oDHWVyjU88jDxFlTRj0G2YXTwyhYksMBX+jF2RINKHHZAQ2zk+MCBQq14FcdtcMwDUwk0hosmZMOHSAowJDKVFKGmJVqCoNRicI1Eu0smGPH6GOp1tlsPaIG7q+MB5u1jYFjKeZIy6A/ZEEGt6WaigKnKmYhM+jhzjBCkqZhWgPMzCeq1zNTShBBqNsem2jR9lmZTGlnYcvH6xQtfJC90lmSpmVDSjYZUIgMQZVocCVaUWZLYEBganvIG3M8Y4kSZ1lUoVM1KEAke1UbDjRlG0Y7jGxm6BnrWsoGprUHdTCkUrVZZhZWKuCmVDnjrw4cYDPzAlqklZst1GONCWQ0IqK5HM454xDZrQ6BZM2puCizADdcDItXJ9oPeY0CymViwVsQQQaGuNR3VI4xVmS6Ai610gUGGFFp5QEVqmGYrrNXoTBcIAOFcrtcsqxQ0XZpokXJlTzBuqcKFGPRPpTUYuO55soRXLE4HA4ZVgE80YXcGW6etlWvfUDHdAWpZNUc4+6SaUIu5YYnomGtnsg59QSQ4LYk6wvR4Qks5ooSou1BpmaitNdfeMOtH4mpDsTrNBq2wF6yWU3JoC9Jj71NR1HgMd8RyNCzGRBON6414Eno4AqKsae6RXeId2ZmpQXU30vN3nDwj7PWmRaY20492zgIDJ6VsKLeY41pUgUBoKDPFqADHAQi0XYjabTLlgdG8MNQUGrE9g9I0GnlZiQSOwZDtOsws0LaTZrQjqAcbpG0MQCB/WqA9gAj7BBAEEEEAQQQQBBBBAEEEEARy61BG2OoIDMtLKNWmBz3GGfuiLNps9TXgYrc0BUA4QEYtWpwGHjHLyJT5NdOw/wA44tMhhq4wttMAW3QM3NaN2GngYSz5E6Wekjjh6iJntzoei5HExPK5Qzh7wPaIChL0nMH9o44tSOzpRj/ad9PWGDaXvDpS0J20HqPWKk2ah9wDh/OApTbUx1jwijOnNtHfDGYF+BfH6xTmoPhHjALJ1do74gVccxwFYuzZe7xMRrK/rPzgO7LLx1+XnGhsGqpAG+E9mSHmj5YEA+szLQYM3b0V8cfCOp9SMTQfCuC8TmeJpuj5JagxiVpbMMBQbW9BmYDN6TSn9eUZsoXnJdFemoG83hGl0zLGIrXadZ+gi7yN0TVueZeioITt1kdgw4mA2cEEEAQQQQBBBBAEEEEAQQQQBBBBAEVJ1m1jui3BAKGnsuWWwxDOnSXwcFTtEN59mVsxCfSGhnINwg7jgfpALZ+gRMNZU5G3HAwrtGh7QmcokbVNYgt9lmyzVlZRtph3jCOrLpSavVmN31EBFfK4MjCD9YG/uMNBpqcRRirfaVT6RDMtVc0TgKQC57Qu3wMV5k5dvnDCZMHwiKk2mwQFF5g39x+kRGZ/WA84nmSxsEcKuyncBATWZich/XCHuj02seGEJpEPdGyWbqqx7B6wD6zOq9VcduZ7zlHNrtBIziezaNfXRfHyhhIsaqa0qdp9NkAhs2gWmMGm4Jnd1nt2CNLLQAAAUAyAyjqCAIIIIAggggCCCCAIIIIAggggCCCCAIIIIAggggPlIpT9EyX60te0Ch7xH2CApT+TsnVeHY31rCa0aMUVoW7x9IIIBVMkjfH2TYVYVJbPd9IIIBjY+Tsp82fVkV1/dhxJ5JWYZqzdrt6UgggGFn0TITqykHCp7zF0QQQH2CCCAIIIIAggggCCCCAIIIID/9k=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4580" name="Picture 4" descr="http://www.liderexaustores.com.br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252464"/>
            <a:ext cx="2556988" cy="22728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bimg1.mlstatic.com/ventiladorexaustor-30cm-bivolt-tron_MLB-F-4551858819_06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43" y="4195483"/>
            <a:ext cx="2440074" cy="24400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img.bomnegocio.com/images/89/89508347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0" y="4365104"/>
            <a:ext cx="2511280" cy="216024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6" y="3625152"/>
            <a:ext cx="502560" cy="44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80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765175" y="320675"/>
            <a:ext cx="807402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ILUMINAÇÃO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684338"/>
            <a:ext cx="8988425" cy="5057029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pt-BR" dirty="0" smtClean="0">
                <a:solidFill>
                  <a:schemeClr val="bg1"/>
                </a:solidFill>
              </a:rPr>
              <a:t>Dispor </a:t>
            </a:r>
            <a:r>
              <a:rPr lang="pt-BR" dirty="0">
                <a:solidFill>
                  <a:schemeClr val="bg1"/>
                </a:solidFill>
              </a:rPr>
              <a:t>de luz natural e artificial abundantes  em todas as </a:t>
            </a:r>
            <a:r>
              <a:rPr lang="pt-BR" dirty="0" smtClean="0">
                <a:solidFill>
                  <a:schemeClr val="bg1"/>
                </a:solidFill>
              </a:rPr>
              <a:t>dependências.</a:t>
            </a:r>
            <a:endParaRPr lang="pt-BR" dirty="0">
              <a:solidFill>
                <a:schemeClr val="bg1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pt-BR" dirty="0">
                <a:solidFill>
                  <a:schemeClr val="bg1"/>
                </a:solidFill>
              </a:rPr>
              <a:t>Luz artificial apresentar proteção contra a queda de lâmpada ou partes oriundas do seu </a:t>
            </a:r>
            <a:r>
              <a:rPr lang="pt-BR" dirty="0" smtClean="0">
                <a:solidFill>
                  <a:schemeClr val="bg1"/>
                </a:solidFill>
              </a:rPr>
              <a:t>rompimento.</a:t>
            </a:r>
            <a:endParaRPr lang="pt-BR" dirty="0">
              <a:solidFill>
                <a:schemeClr val="bg1"/>
              </a:solidFill>
            </a:endParaRPr>
          </a:p>
          <a:p>
            <a:pPr lvl="1"/>
            <a:endParaRPr lang="pt-BR" sz="2400" dirty="0">
              <a:solidFill>
                <a:schemeClr val="bg1"/>
              </a:solidFill>
            </a:endParaRPr>
          </a:p>
          <a:p>
            <a:endParaRPr lang="pt-BR" sz="2400" dirty="0"/>
          </a:p>
        </p:txBody>
      </p:sp>
      <p:pic>
        <p:nvPicPr>
          <p:cNvPr id="13314" name="Picture 2" descr="http://construdeia.com/wp-content/gallery/calhas-para-lampadas/calhas-para-lampadas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005064"/>
            <a:ext cx="3186471" cy="20924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supportautomacao.com.br/media/cache/2e/5f/2e5f7efd0ea1bd40c9ce7b5a2226b4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225"/>
            <a:ext cx="3381375" cy="252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Iluminação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5075"/>
            <a:ext cx="8280920" cy="567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55075"/>
            <a:ext cx="8568952" cy="567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21621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Fiação e Tubulação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49202"/>
            <a:ext cx="8496944" cy="567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75" y="980729"/>
            <a:ext cx="8565986" cy="554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35783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Identificação das tubulações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0" y="908720"/>
            <a:ext cx="7878620" cy="556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0" y="764704"/>
            <a:ext cx="7878620" cy="5713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94675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1299072" y="465138"/>
            <a:ext cx="4081650" cy="82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Ninja Naruto" pitchFamily="2" charset="0"/>
              </a:rPr>
              <a:t>  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11" name="Título 1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036496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Á</a:t>
            </a:r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GUA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227138"/>
            <a:ext cx="8808913" cy="5514230"/>
          </a:xfrm>
        </p:spPr>
        <p:txBody>
          <a:bodyPr>
            <a:normAutofit lnSpcReduction="10000"/>
          </a:bodyPr>
          <a:lstStyle/>
          <a:p>
            <a:r>
              <a:rPr lang="pt-BR" sz="2400" b="1" dirty="0" smtClean="0"/>
              <a:t>INSTALAÇÕES: </a:t>
            </a:r>
            <a:r>
              <a:rPr lang="pt-BR" sz="2400" dirty="0"/>
              <a:t>que permitam o abastecimento de água potável, à pressão e </a:t>
            </a:r>
            <a:r>
              <a:rPr lang="pt-BR" sz="2400" dirty="0" smtClean="0"/>
              <a:t>quantidade suficientes.</a:t>
            </a:r>
          </a:p>
          <a:p>
            <a:r>
              <a:rPr lang="pt-BR" sz="2400" b="1" dirty="0" smtClean="0"/>
              <a:t>RESERVATÓRIOS</a:t>
            </a:r>
            <a:r>
              <a:rPr lang="pt-BR" sz="2400" dirty="0" smtClean="0"/>
              <a:t>: </a:t>
            </a:r>
          </a:p>
          <a:p>
            <a:pPr lvl="1"/>
            <a:r>
              <a:rPr lang="pt-BR" sz="2400" dirty="0"/>
              <a:t>L</a:t>
            </a:r>
            <a:r>
              <a:rPr lang="pt-BR" sz="2400" dirty="0" smtClean="0"/>
              <a:t>ocais </a:t>
            </a:r>
            <a:r>
              <a:rPr lang="pt-BR" sz="2400" dirty="0"/>
              <a:t>de acesso </a:t>
            </a:r>
            <a:r>
              <a:rPr lang="pt-BR" sz="2400" dirty="0" smtClean="0"/>
              <a:t>fácil, seguro e protegidos </a:t>
            </a:r>
            <a:r>
              <a:rPr lang="pt-BR" sz="2400" dirty="0"/>
              <a:t>por tampas removíveis que propiciem </a:t>
            </a:r>
            <a:r>
              <a:rPr lang="pt-BR" sz="2400" dirty="0" smtClean="0"/>
              <a:t>perfeita vedação. </a:t>
            </a:r>
          </a:p>
          <a:p>
            <a:pPr lvl="1"/>
            <a:r>
              <a:rPr lang="pt-BR" sz="2400" dirty="0"/>
              <a:t>C</a:t>
            </a:r>
            <a:r>
              <a:rPr lang="pt-BR" sz="2400" dirty="0" smtClean="0"/>
              <a:t>om cadeados </a:t>
            </a:r>
            <a:r>
              <a:rPr lang="pt-BR" sz="2400" dirty="0"/>
              <a:t>ou um sistema que garanta segurança e </a:t>
            </a:r>
            <a:r>
              <a:rPr lang="pt-BR" sz="2400" dirty="0" smtClean="0"/>
              <a:t>inviolabilidade</a:t>
            </a:r>
            <a:r>
              <a:rPr lang="pt-BR" sz="2000" dirty="0" smtClean="0"/>
              <a:t>.</a:t>
            </a:r>
          </a:p>
          <a:p>
            <a:pPr lvl="1"/>
            <a:r>
              <a:rPr lang="pt-BR" sz="2400" dirty="0" smtClean="0"/>
              <a:t>Elevados  e em </a:t>
            </a:r>
            <a:r>
              <a:rPr lang="pt-BR" sz="2400" dirty="0"/>
              <a:t>material sintético (fibra, plástico, etc.)</a:t>
            </a:r>
            <a:endParaRPr lang="pt-BR" sz="2400" dirty="0" smtClean="0"/>
          </a:p>
          <a:p>
            <a:r>
              <a:rPr lang="pt-BR" sz="2400" b="1" dirty="0" smtClean="0"/>
              <a:t>REDE DE ESGOTO:  </a:t>
            </a:r>
          </a:p>
          <a:p>
            <a:pPr lvl="1"/>
            <a:r>
              <a:rPr lang="pt-BR" sz="2400" dirty="0"/>
              <a:t>E</a:t>
            </a:r>
            <a:r>
              <a:rPr lang="pt-BR" sz="2400" dirty="0" smtClean="0"/>
              <a:t>m </a:t>
            </a:r>
            <a:r>
              <a:rPr lang="pt-BR" sz="2400" dirty="0"/>
              <a:t>todas as dependências, </a:t>
            </a:r>
          </a:p>
          <a:p>
            <a:pPr lvl="1"/>
            <a:r>
              <a:rPr lang="pt-BR" sz="2400" dirty="0" smtClean="0"/>
              <a:t>Com dispositivo </a:t>
            </a:r>
            <a:r>
              <a:rPr lang="pt-BR" sz="2400" dirty="0"/>
              <a:t>que evite o refluxo </a:t>
            </a:r>
            <a:r>
              <a:rPr lang="pt-BR" sz="2400" dirty="0" smtClean="0"/>
              <a:t> de </a:t>
            </a:r>
            <a:r>
              <a:rPr lang="pt-BR" sz="2400" dirty="0"/>
              <a:t>odores e a entrada de roedores e outros </a:t>
            </a:r>
            <a:r>
              <a:rPr lang="pt-BR" sz="2400" dirty="0" smtClean="0"/>
              <a:t>animais,</a:t>
            </a:r>
          </a:p>
          <a:p>
            <a:pPr lvl="1"/>
            <a:r>
              <a:rPr lang="pt-BR" sz="2400" dirty="0" smtClean="0"/>
              <a:t>Dotada </a:t>
            </a:r>
            <a:r>
              <a:rPr lang="pt-BR" sz="2400" dirty="0"/>
              <a:t>de canalização e de instalações para retenção de gorduras, sangue, resíduos </a:t>
            </a:r>
            <a:r>
              <a:rPr lang="pt-BR" sz="2400" dirty="0" smtClean="0"/>
              <a:t> e </a:t>
            </a:r>
            <a:r>
              <a:rPr lang="pt-BR" sz="2400" dirty="0"/>
              <a:t>corpos </a:t>
            </a:r>
            <a:r>
              <a:rPr lang="pt-BR" sz="2400" dirty="0" smtClean="0"/>
              <a:t>flutuantes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99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1299072" y="465138"/>
            <a:ext cx="4081650" cy="82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Ninja Naruto" pitchFamily="2" charset="0"/>
              </a:rPr>
              <a:t>  </a:t>
            </a:r>
            <a:endParaRPr lang="pt-BR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Ninja Naruto" pitchFamily="2" charset="0"/>
            </a:endParaRPr>
          </a:p>
        </p:txBody>
      </p:sp>
      <p:sp>
        <p:nvSpPr>
          <p:cNvPr id="2" name="AutoShape 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AutoShape 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AutoShape 1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1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4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" name="AutoShape 16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6" name="AutoShape 18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7" name="AutoShape 20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AutoShape 22" descr="data:image/jpeg;base64,/9j/4AAQSkZJRgABAQAAAQABAAD/2wCEAAkGBhQSEBUUExQVFRUWFBUUGBQWFxQXFBgUFRUVFxQYFxUXHCYeFxwkHBQUHy8gJCcpLCwsFx4xNTAqNSYrLCkBCQoKDgwOGQ8PGiwcHCQsLCwsLCwsLCwpLCwsKSwsLCwsLCwsKSwsLCksLCksLCksKSksKSksLCwsLCwsLCksKf/AABEIAMIBAwMBIgACEQEDEQH/xAAcAAAABwEBAAAAAAAAAAAAAAAAAQIDBAUGBwj/xABBEAABAwIDBQUFBAkEAgMAAAABAAIRAyEEEjEFBkFRcSJhgZGhEzKxwfAHUnLRFCNCQ2KCkrLhFTPC8XOiFiQ0/8QAGgEAAwEBAQEAAAAAAAAAAAAAAAECAwQFBv/EACcRAAICAgICAgIBBQAAAAAAAAABAhESIQMxQVEEIhNhMhRSgZHw/9oADAMBAAIRAxEAPwC43w+0VzXHD4R0PEipWEHIeLGTbNzP7Oms5cNTpiDJkkySTJJNySTck3udZVSxns3wevgVZYerNzEfmseSTctmvDCMI6HqjR6eHkpuwcaG1csTNwL62n4eihuM3nw7+/zUUPgjLwMz/wBKYunZtOOUaOsUHWsqneU/7f8AP/xS93saKlOxmPSeBTW8p/2/5/8Aiuo8mqdEzd93Z8VrKBkBZDdw9krVYR9lshMmKscO07qrRuir6g/WdUEi89oP+FHBh896mgAiIUSq24SGWVKpHRK9u3SRdMsNgk4ilaQgVDtRgkFLDVGoVZClB4i6AFGqGi6osfiy89yd2hjZsFBCpAEAn6abDU40TZAD1Jkq9wOFyhI2dgcrZOpU0KGykhQWH+1PH5MOGg3mfNbkLjf2m7Tz1somQ4juyjRZSdI6IK2Y3DulT8LZ3UaKJhacqWxsG9lynooXtFoi1vrVbjdPBezpC1yPrgsTSpGpUY3W/pxldMwOGDGBo4ABa8C7Zx/Ml1Ekhc83ldOKq/iA8mgLoYXNt4Kn6+uf43+k/kuiXRxca2YzB6TzJPmSpQCj4Z8sBiJCkNXNI+hX8UHCCNBSKy53j2cC3MBcfBVGFfLdfBbHEUw5pBWLrUDTqlp6jpP+Fpyx8nlfHn4ZaR2Y5/MTdNtZbT6v+SVRfKOq2w+Xj+SwO8ut0to5auQmzp5efgZH8yvN5P3f8/8AxWEpVCxzSDBB4GCfH60WtxmPFalScDNnA9YZ/gro45WqPP8AkQqVlxuvoVp8ObLMbqtkOWgw9W8LpOZltR0Kh4pl54gqRQqIVDeDodCgkOk4ESmcTS0PencO0CQjqMCAAwQnA7kmJKdakBGDS13MJvG420BI2jjg0wq32pcqQBowEAjVCA0q22Vg8xkiwUTA4HOe5aDDsDRASbGiSklGCkFYmjE4quGU3OPAFcB3lxftcQ9w5kBdt27istPKBJdbn6LL+xZIaabM33X02gnoXiD5qZRs04+RQZy7DDgph0vyWt2juk2q8+xb7GrBPs3Atp1ANclyKbhxE5TqMt1mMRg303ZKjS1wsWuEEfXMWPCVzTi4nocU1PosdzcKX1S77tlvgs1ubhYpudz+S0oXTxKonnfIlfIxxq5VvDVviHd9U+rl1VhXH94an6mseYf6k/mrkZ8fZSYQRTb+EKQCmqbLDoE8CuaXZ74aJFKCknZuCVQbw4KRnAuLnpx+CvKbpEpNWmCCIldUlaPCjLF2ZPB1TI5qwqPmOvkL/wCVAFDLULeR9P8ApW2Ho9m/5+XVcT0etF2rItOhc8evAQFY4ChWyn9U8sYCS4NdkYHXEmIGhW13c3UbSAqVWzUkANsch4DkakXJ0aPM23+otDSKbQWyZcQMrpjNmc4GxjkLALWEWnZy8vKpfVFPua2c/h81ZudFVI3dwQpVHRZrvdvMX92ePVO7QZFVdi6OJ9liypefFPueHC+oUPCdpvRPGmQUCHAidUTbXQUbyOcIAeJlRcZiQ0d6iYjHwICguqEmShIQdSoXI2SjYCeCNtMyqAVmTuGoF57uaXh8CXHuVzh6IAgRZDYUOYaGiAniVGc0cwnqInipHRIou4JOJxAY0lxgBJqPDe1y49yy229pGu6G2YPq6gtITj9re2faIGkmPI6HxhOUq7nANc1pbOjps7hEk5T0cR3/ALJr2U8sWHQiJHcdHDpKktHFpLTERqI5XBBHcZH8IR0VjZKrOLTbsuYcwDrtEcT/AA3gmxE3hJ21gKeMwxcGxUZIGhc12pYTxafI66yE6Ge1aA7svbcGSNOEyXAeJImxc2QGXsLDmYMjxAc0gFrhrBbp3gjSbGDCym7NOOOOyJsrD+zpNbyCmApsvujDlslSOaTttjxdAPcFxneF/wD9d/flHm4Lr+JqRTeeTHHyaVxveJ36gDm9g9QpmacK2MDRKppsOt4JdMLmZ7kmKyoJXsjyPkUEqZGSNkiRlJJXYeEVO1cH2w7nbxF/z8lqNzdjmpUD9IMN5Bwgl/8AKIj+I/wqnxNLM0jjqOo0Ww2JXFPCA82X4dkDtCeGZxIJ75WLj9rOlcr/AB4rstNq41uUUx7nuho954PDn2tSeIjXPatfiePLQCIGtm8CbG/cdQC4VorFziSbn3nRo08I4TOneBYSnMXUluhAHPW8anmbT3CLCypGdULr4ieMk99v89T4feUmi151J4C5JPr8FB2VUl0kSANNdYAHm5vhKvqTpeY0HE6knie/j4oTLarscFdrIBMWvOvd49yW6oReZCzW2KxLW5oOZ7niJ9xoAb/f6BL2ZiHPYQCZBPysqUvZL49Wi6rY0BQcTtIusFU4jaDWkhzgCCQRPFRjtpnPyBPyWujKmW3tOaVTxKpxtMu0a7y/NOe3fwb5wPmpc4rtjUG/BoKOIJVhh8NmOoCxo2q6ndwBvEZv8KYzep5ADWtB53KMl4Hgzf0KTWiJSXth1jbksQ7eKueLR0H5lIqberH9s+Ab+SnIeJuatMJk4kMBJ4LDu2nViPaP8/yQwznOMuc49S4oseJpsTtU1QWizfioQwoi1iOMR5HgU7hsLDZB04KU2m0iYId5eMJWaUhmgWkZXNknnaT1Gju/zSHUyLgyNJOo7nAcVI9hmm1xdEHiZ8HTxb9fVkgqhzCOtP0FXbx7ZFIXBJ0AmLHw5qxcI0Mg6c+hWF3nxhfWibNsorY5fxHTvY7hTb4uJ+ACbfvVV4Bg8Cfi5UkopV2zGkWlXeCs4EFwggggNaLGx4SqiphGvsWNN5uAbjQ3TvtE3XqyCOdrWt1QVFCRRHADwAQuoeB2c2m7MCZiIMRfoFOLkkahSgiJQQBZ/pIPA+iS6v3JCEKrOagfpHcrultEOosYJtDSOl/Ux5KlhKpVIPkpexovKJJIAuZnq7i49w+uKdc7OC0GRp1PE+aj4eqMp6XPHoPT0T+CoTUB4SAAO5Bp5LLDYcMaB0k9Jt/7N8goe1MQWARxJ+QHz81MxVfK5jeEFxPeTHwaFWb1DJTZUPugwf5iIPSxTfQou5Ibq7PqVWZ2kuLTpwLSGjKPKUdMmizLo4vaDzHd6ypmzMcGhg538eHxKg724V8Cs2QM0P7i0i/osbO3G6LXDbAw+KrOkw+bgHWAJt4jzRY/dtlJwDB3/Xkq3drGtL/bAQWy0/iEOPn2VrDt6k8N0Lje2uXW/mAptsHxqLtGTxFHtXBHRRsUGGGkkR810dmyaVQDsjSZ6pp+6VIzICWL7E5Lo5nV2YAMzXg9x1RUKi2uL3DbPZEX4KjxW6T2m0+XzW8ZJLZzSi29ENrkUyU6Nl1GmDA7yTHoCrDB7vF/7+iPFxPkQFaafRm9dlSfFPYEkGeHIyJ9E7tfBig/IHh5ABJAgCdOJUJ1V2ZoBnjrfzlJs1itWaKlWLSDYcFOqV3NuIjvA4/FZ4ZpvYAdT39FbYTH52m4nRJsMa2WNHHE305wLdNEbRBPEHj17lEwlbKMrtU7SqgODYsfFTerKrYraOKFNjhGmk8RwXNsZUzPJ5ldJ2hhm1hlMxEWPHu71zXa2CNKq5jtWnXmDdp8QQVS9mUn4I5ROTTigx10yRaTKcITcIKQeZBFlRgINA4QQyoJDLEwg1pPDyXSTsxrdGgdAB8Eg0lpicWZzxuHcdGOP8rvyRnB1PuO8iPit7UpKvxWHSaopSszWFBFnCOSuMG8S2+rj8lAxjIUbD1+20cRbwWd7No7LrbJis2dMnqHaDvufJT6GGbXwzmPuHAwOVjCib07MdVwrajPfp9qOfMKBsraRyMPHKLcjxRJ7NIRtFBgNsOZVFGsI9mQ1p+8GiB6ALfYHEtqU3NfBDhdZzefYQrs9oz3hfvVbsDbLoDH2c2xn66LI6K0SMds80M9MHK18ua7lPH1CxDN/wCvh3uDWAtzktPOmHHLwPCF1N9IVaT8wBIkgHla08NPRZjF/Z7SrOyTkcAGW858eicUrG5NrYjd/wC3ACG1mkACJGnLUD5Lp2yd/cNXY0tqNJIPEagC06c1wnF/ZtVbVLKcPGVxDo4McGmfMXAB1Wfq7DxFB/uVGOBs5p+Y+C0MWlZ6xw+0A/QiZMwdIjXvupBYDrf6/wALy7sXfvG4QmCXScxzgiePThyW/wBkfbgxwAqtLHW10OpN9LyOSTFTOp47ZDXN7Nvof5We2phKdIdojT14/FOYDe5ldoNN4OnHmqDfDHgnKTYAtnmRAnxUY+h/pmd3lxLA4PEW4qDsXbE89bm3p5JvEV22m/X5pmgQXDKOM9yFo1ddG3xdcChM3I5ifio+zTkbHLWOepuqnF4/NlaJMeQtJ6nTzVlhWNFIveYaJKVlUWNPauesNLDQCb8Jd3qdmOaeJKqsBjvbw5tgNOnyVtmAdFs3r5I/REtJsnUzCy+/eAtTrD/xu9XMP948lo6RTu0tm+3w9Slxc3s9zxdh/qAXQjz73bOTQlsaiLfDu+RS6YCRoGUTTdGUExoEpRhIQzIKAaQRokEhnb3MUWthlOISci0ZwlTUpQotajKv3UVGqYOe5IaMbtDCLOYtpaZHAyt7tPDBovfoshj3NMyCPX4LCTSZ1ccZNWkW2zNuh7cs20IKye3MI/DVfaU5LCZI5SodXFmk6WT5K0wO89B7ctfs2i/NQ3Z1wVLou9hbdbUaCLzaD80jbm7QvWZa0ujkufVtrGhXeaIc6lmsefMgea0lLfZ2IoOoUgS9zHCD2QBBzGdTaTZK9FJW9FzhsS5zBlIOknuBBj4JnC7y/rS54gkR4i0jwUfdzc+u2kahqsyCfeD2hpb7wc50RBsbWIOsK8r7kVS2XNaCLxJn+3u9FLUvBsnBaYgbfpHKRaARbkY/JI/SmV2uzACAWg20Op9VmcVsp7KmRwLSIseE6W4jkVAw+OM2J493opzaKcIG0pbKo1C4Q1wsw2AgM6dFmMRuLRxdepTpnIaRJMfdd2gO83jRLw20y33bTc96ew+3PY1PaAXdDXHnyTXIThF2isxf2dV8M5xo1KjRoA02zkjLPCIB58Fm8Ti8fn7eZ4pxmIbbLOpjxXatnb203gNqWMgybDMCCPUKTSp0RULuzlIJLbZXHLlbIi4uT1WuRlgv8nEMbtqGWIMjhr3q+3crtdTzyAAOJuuojdbA1mkuoU5dAcb6DjEqm2p9kODqNcaDqlEnTK7sz0EJWmtCtp7RkNn4kV6nZPZBjlN796tN5cW32baLASTAIaCeXL4KTsb7M8RRhtKsIk/7lOOze+Zp1081ZM+yksqPrPxjiYktDBkgXGpn70pUVkr2QNiVDSpy8ZRwHHyVg/YVSq/PBHPmOWic23udWDGvovbUPZblMtNzDnCdPyKt936uKbhi6u0Gpax10Gae83KmrHyNY2miHT2fiKYBBzCJhwzE8wNI81IpbwGmYrUnN/iZ2h5GD5ShT33ynLUp5YOo9fmrlzsNjGgNffUEQHNM2t1VxbXTOSXF/cjmG9LKf6U91JwcypFS0ghzvfaWm7TmkwRo4KpXWdqbhMqC2uvKSdZ+Kwm2dzK1AkxmaDE6SeAHVaqXszx9FC0oilEcOIsQdQRqCOaTCsSDJSc6CQQkUL9oESRlRoCz0K6kCmzRKX7ZLDwnZhjFkd9MwYF7WtzVTi8Y4T3WV7UjKSdACT0F1gti71U8UHA9moHGWz7zSSWls9xAI4EciFEm/BpCCJDqZqTYk8vrVQ8Ts0cYHl9c1bl9lGrbPaH58xmZ1MaRp0+rmcGjsj/ozGN3fBuAqatu53LooLTZRMVQYBcgFAvs2c5xOxg2Jtw46+Cm7u4AUnyQCJmwEyRFzqdB5kcStbU2WItxCpquCDKk5o0gSRLgTe3d8EO1s04WsqNFh30qjmNziTTzGnmIJcZNOAQWyD2svCA42gLWtw1h+scS7s9ozo2wnhztqSfDi+OoklpBJ7YeJu0DNctylpgw4TP3tJtv9jb0sykuBcdYyi38omPD1Qns6OWP1TTsY32wIdiaVSQDTw8uBALXD2zWwS8xxfEn4qkq7nYbEE1KJLc2oYCAHn3hlkZTmkwYt1Cm7yVS7HNexxDXUhmpyCA5ji5tuE2Ph0TjMec+akWsqRlJcOy4Bts4HQCdR4Qbgk7yInuMUu6/6yjr/Z1VDoZWMxNwY1jvUHFbj4kEhtRjyNWOGR4PC0weswV1DZm8VNwu0tcAA5jveD75pdxB7JBFjqoe1do9oVMsRYx+0w2iOJB7Q8R+0Vb44HKnK6aOUYrCYql/uMjvcCB56HwU3ZG26rCA9mZnGDcdJXUcLiqNQTJyuGnDXWdCDI4BV+M3bw9RwhsHNEt7Ouhj3T5fBRLh9BHkkmM7Prsc0FjpB4cQrBtYhsAw7hynhdZ9mxy0k03SASA4RfKSJtIPUKww9d4s4TfouJxkmdb5E1Uhpu/eVxa4hpbYtNocLGe9PDfVpF3t8x9FJxuxhXIcWNBi5Gp6ptu6DeQW+/ZxuSQv/wCVgx22f1BOUd5WcXjzCIbns+6PJA7ls+6PIKlFmb5EFido0qgM5SSIGkTe/wBdyqK+Aa2HUqmR9jLdCRPBW79yKf3R5KOdyGfdVKLBc1dEjZm+NcHJVbngHtjiCImOJFlpWbVbVpuzEtuLEQ4AZS43mb2WQZuSOGYdCVnt/MFiMBSp1qVR+VzzTcCSQHEFzTfmGuH8oVrIr8kZF7vJsOnUl9OA8EyBPabJieTr8LWWNq4ZwmBpqDqO/vWfp/aPiAe21ju8S06AcLcBwVph976OIIkmm/k73Z4w4W84UttGjjGS12PPBGtvTomalQji0eJ/JWDqoAktDunBQXHM6NBb3gOJi58eXwVpujLH2RxiD9Fv5IJ/9Hp8SQeUtHoUE/sP6nb/AGWJp+65tUcniHf1N+YKJm3WgxVY6keZuz+oadSArlN1KDXDtAHrC0r0cNlPvXtLJs6u+QBkyh08HlrSRzMOMRqYXHMPgy/tUntdeeye0OrdQuq7z7kjEUcjHlgDs4bBczNxOWRfv6rHU/s7q0h27u1loMTwjiOp/wCsW5J9HdxqDh/Lfobwm8OIowHD2rbe8e2Oj9f6g7wV9h9uUqws6D911jPdwPmqOpgqrbEZusk+Yuo9XBh37JB+uKf1kClKH7Nxh8JqTx7yk4ulSY3M7K0C5c4wB3lx0WSwe2a2HsHEt+6648J+Sl7Rx9PG0xTqPfQ7QcQAC1xGneIMG3JL8dfsf5Mn3RIx+82GogfrM5c0ODacu7JEgk6NkXE8llaG2/0l9RzhA/VljLGG/tCRrJaZnmBYK1q/Zy1wzsrOfyOaR07Jg9Cs3iNhVsDWDqgcafakgXyuNyB3dk+Hejfk0g4J6ds0teiKZDHT2ScrvIaWkHLMWvMawlspUy4OzmWm0Og3EG9uek8E0Me4taQG1ASASDYtuCRz4WE6+JSXNA90ETMXiJAE6xqLEdUmk+zZ2ScTkbf2WIeJu+mKb478oqZ3eAT+zqtGo4llQTmE5muaZiB7wAGo89FAFNpMsBYf4bAc7aER0TZBru1y1m9kVGghw7JMG/abAdLT3RdS410OL9mur7u1HQ5pyuEQ4CTl+6Zs4cYPFLGzsRlyuc14/AW+UOKwVLfjF0ZbmAIcW5IsXAw6GuHwAVlsr7T8SakOZTcOIDS090meOnDx0Va9kuPJ1pl/S2PUZ2cvZJm3Ak8uXTSfKW7Cuy3kcLjVtxHkSE47f6m2pkfTINjIMiDy7OvcYVtht5cM8Ht6agtdI01tbUJqP7MZTn24lBsXZTKQDGlxa0yBmkjha2hEa8gtJT2UCAeMKK7eTAg/71MHWIcDqBMRMSRdT8DvBh6r/Z06rS+CQ3tAkCJjMBMSELjXknlnOf2pjlLZoATjcGpSBV/jRyZMZGGCUKIShUHApSaiiWINEckk4cJ1EqpEsaGHCq9793xjMDWoWzObLCeFVvapn+oAHuJVyjQNPdnk2rszuju49FG/QIPFdR+0Td0Uca8tHZq/rm9XE+0H9Qcejgsodn3WUkdUX5KzAYurSs13Z+6bjw5eCuMPttjhFQZTz4fXkk/oB5IhswHVRGDRea8k5tMm404QbeCCif6ZT+6gtKZOaPR6CCNanGEkAA94TiJAURHbNYT7o8hZQcZu7TfwVyhCNC2YnF7pEaXHI3VFjN3SJEFvS48iupFqZq4RrtQlj6Hm0cqbRrUCHUgSAB7rySTaZGUGDyvHerGlvIx4jE0xcxAHaA78xh3Hl4rZYjd5rtLKvxG7QdZ7A8d4uOjhceaNl5pmbo/Z/TqfrMFiHUwdWDtMB5Gm67enknhufim+8GPjRzC6mfFskeRCvNlbr+yrNfSqPYAe0xwDgWftNmRbrMGDwWqH180YxLXPNdM5md36rT2sO4yf2XNNv6gnGUDTzFmFqF0aQGg62c4mCLniei6TkSXUAdQowXg1XyZPtHCKO5+MNUvdSAzuLiQ8TczAmbcNOA4wtZhNn44NhuHYLQIyNAPEiHHLMnQLpIwrZ0HT61Toamo0OXyJPwjlFHdHF+0LyWmpAJuNLhstINrH1iJVidz69R2aoHOMENOcAgcAMth3xquiewbmzQM0Rmi8TMTylLDUsV2P+pn1Rjmbk5mgOJFuLi69r8B4f9qZhtxqLXsf2s7PdcHOBBFgdTeLWiy02VDKjCIn8jlaqyOMNp2n2/iN0l+BadRN5uSfKT181KyoQqpGNyGhRAIMXAIB7jqlpRIGqi1trUGe9Vpt61GD4lMmmyRCEKsfvVhR++Yfwkv/ALQUy/fLDjQvd0pVP+TQlYYlzCOFnn770+FKsfCmPi9RcRvs8jsUQ3+J75/9Wi/9SLDEoftReDiKQm7aRMcsz7f2rFGytNs4g1Kpc5xc4+848T8gAAI7lXFiZdiQUhzU6KaI00wGPBBP5UEgO9whCUAlQizNRG4QhLsgSEWPEQAhCj19r0Ge/VpN/FUYPiVDq734Rv7+mfwkv/tBRY8C1hDKqF+/OGHumo78NJ/xcAFHqb+t/YoVj19m0f3E+iVhijTZEPZrJO31rH3cO0fiqk+gZ80w/ejFnQUW/wAr3H1ePgixYo2gpoEgakAeiwNbbuKgk1sv4adMfFpKrsTtmqRevWPR7mjyZCNlJI6V+m0wQ3MJN+JSam06TfeqNb+Ihv8AdC5I6uXuhznOj7xc6fAkqZQp0wJDbxyAPwEKVZcsUdFqbzYUfv6Z/C7N/bKi1N9sMNC934aVT4uaAsL7YydYJGpFgOQA7ko4ju+uaumRZr37+U/2aNY9RTaPV8+ijv36efdw/wDVVj0DD8VljiUTsQUUGzRP3yxJ0ZRb1zu+bUw/eTFu/eMb+Gm3/kXLKYvFvBsYUU4t/wB4+ZRQ6Zr6m1cQfexL/DI3+1oUSviyffr1D1qvjyzQsx7UzqiqEpUNRZePNHiQ7rf4om42iPdA8AAqXghTS0PEunbVbyTFTbcaAKucVGrlMWJZO287uTVXab3DWyqpTrHJiofL5RIMSgECCQIRo5QAlBAoIEaw79412got78jyfV8Jl+8eOf8Av8v4WUh6lpKjMqDkl+2RiwsD62Kf72JreFR7R5NITP8Ao+f3nF34iXfGU47EFI9qU8AyY7T2VSZwEpwmk3h6fXcojnJqoLJ4IVlg7abYs366JH+rcgFVucizp4oCfU2u+YTR2g48T4WUaEbWoGKdXJMyfNGHpl7USBDzRldmgkHzHlqpAqyLXHp5pprkWa/ekOx8PTgZP11TDTdPtqwmA05sWSm3S33GnRNZISGM16UqI6ipzky5qQyIaaMtT72puEUOwgyySQnEy4pUFgcotUpdQpt+n1I6+BRQJjRSmFEjagGP0ynU1TTqZIESMIwEEhIkpBAFoClhEgtBBFONRIJgE7TyTNXRBBJjIrkQQQSAeCOmggkMS9I5okECHQbfXNGDdBBADlM/XmpB+X5IIJAK0Nu5FW0CCCBjf5JsoIJIY1UUcI0EwA7RMvQQQAw5P1P/AMw/8keEFBBIaIIRhBBCAfYnSiQTEGxKQQSJEokEEDP/2Q==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9" name="Espaço Reservado para Conteúdo 18"/>
          <p:cNvSpPr>
            <a:spLocks noGrp="1"/>
          </p:cNvSpPr>
          <p:nvPr>
            <p:ph idx="1"/>
          </p:nvPr>
        </p:nvSpPr>
        <p:spPr>
          <a:xfrm>
            <a:off x="155575" y="1227138"/>
            <a:ext cx="8808913" cy="5514230"/>
          </a:xfrm>
        </p:spPr>
        <p:txBody>
          <a:bodyPr>
            <a:normAutofit/>
          </a:bodyPr>
          <a:lstStyle/>
          <a:p>
            <a:r>
              <a:rPr lang="pt-BR" sz="2400" b="1" dirty="0" smtClean="0"/>
              <a:t>LEMBRAR: </a:t>
            </a:r>
            <a:r>
              <a:rPr lang="pt-BR" sz="2400" dirty="0" smtClean="0"/>
              <a:t>No consumo </a:t>
            </a:r>
            <a:r>
              <a:rPr lang="pt-BR" sz="2400" dirty="0"/>
              <a:t>diário de água, considerar: </a:t>
            </a:r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dirty="0" smtClean="0"/>
              <a:t>- </a:t>
            </a:r>
            <a:r>
              <a:rPr lang="pt-BR" sz="2400" dirty="0"/>
              <a:t>Fabricação de gelo;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dirty="0" smtClean="0"/>
              <a:t>- Equipamentos</a:t>
            </a:r>
            <a:r>
              <a:rPr lang="pt-BR" sz="2400" dirty="0"/>
              <a:t>;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dirty="0" smtClean="0"/>
              <a:t>- Processamento </a:t>
            </a:r>
            <a:r>
              <a:rPr lang="pt-BR" sz="2400" dirty="0"/>
              <a:t>do pescado; </a:t>
            </a:r>
            <a:endParaRPr lang="pt-BR" sz="2400" dirty="0" smtClean="0"/>
          </a:p>
          <a:p>
            <a:pPr marL="0" indent="0">
              <a:buNone/>
            </a:pPr>
            <a:r>
              <a:rPr lang="pt-BR" sz="2400" dirty="0"/>
              <a:t>	</a:t>
            </a:r>
            <a:r>
              <a:rPr lang="pt-BR" sz="2400" dirty="0" smtClean="0"/>
              <a:t>- Lavagem </a:t>
            </a:r>
            <a:r>
              <a:rPr lang="pt-BR" sz="2400" dirty="0"/>
              <a:t>e higienização. </a:t>
            </a:r>
          </a:p>
          <a:p>
            <a:r>
              <a:rPr lang="pt-BR" sz="2400" dirty="0"/>
              <a:t>Considerar a cisterna com capacidade para armazenar água para pelo menos 2 dias de </a:t>
            </a:r>
            <a:r>
              <a:rPr lang="pt-BR" sz="2400" dirty="0" smtClean="0"/>
              <a:t>operação</a:t>
            </a:r>
            <a:r>
              <a:rPr lang="pt-BR" sz="2400" dirty="0"/>
              <a:t>. </a:t>
            </a:r>
          </a:p>
        </p:txBody>
      </p:sp>
      <p:sp>
        <p:nvSpPr>
          <p:cNvPr id="22" name="Título 1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9036496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Á</a:t>
            </a:r>
            <a:r>
              <a:rPr lang="pt-BR" sz="5400" dirty="0" smtClean="0">
                <a:ln>
                  <a:solidFill>
                    <a:schemeClr val="tx1"/>
                  </a:solidFill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rgbClr val="000066">
                      <a:alpha val="46000"/>
                    </a:srgbClr>
                  </a:outerShdw>
                </a:effectLst>
                <a:latin typeface="MV Boli" pitchFamily="2" charset="0"/>
                <a:cs typeface="MV Boli" pitchFamily="2" charset="0"/>
              </a:rPr>
              <a:t>GUA</a:t>
            </a:r>
            <a:endParaRPr lang="pt-BR" sz="5400" dirty="0">
              <a:ln>
                <a:solidFill>
                  <a:schemeClr val="tx1"/>
                </a:solidFill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rgbClr val="000066">
                    <a:alpha val="46000"/>
                  </a:srgb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42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Título 1"/>
          <p:cNvSpPr txBox="1"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Abastecimento de água</a:t>
            </a:r>
            <a:endParaRPr lang="pt-B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1059"/>
            <a:ext cx="8496944" cy="558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5" y="941059"/>
            <a:ext cx="8434485" cy="5584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647777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FONTE: MAPA,SEAP/PR.-Manual de procedimentos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para a implantação de estabelecimento industrial </a:t>
            </a:r>
            <a:r>
              <a:rPr lang="pt-BR" sz="1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 pescados.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7767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18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472608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Os</a:t>
            </a:r>
            <a:r>
              <a:rPr lang="pt-BR" sz="2400" dirty="0"/>
              <a:t> </a:t>
            </a:r>
            <a:r>
              <a:rPr lang="pt-BR" sz="2400" dirty="0">
                <a:solidFill>
                  <a:schemeClr val="bg1"/>
                </a:solidFill>
              </a:rPr>
              <a:t>resíduos sólidos descartáveis removidos devem ser acondicionados em recipientes </a:t>
            </a:r>
            <a:r>
              <a:rPr lang="pt-BR" sz="2400" dirty="0" smtClean="0">
                <a:solidFill>
                  <a:schemeClr val="bg1"/>
                </a:solidFill>
              </a:rPr>
              <a:t>específicos </a:t>
            </a:r>
            <a:r>
              <a:rPr lang="pt-BR" sz="2400" dirty="0">
                <a:solidFill>
                  <a:schemeClr val="bg1"/>
                </a:solidFill>
              </a:rPr>
              <a:t>e vedados para que não sejam atraentes de insetos e </a:t>
            </a:r>
            <a:r>
              <a:rPr lang="pt-BR" sz="2400" dirty="0" smtClean="0">
                <a:solidFill>
                  <a:schemeClr val="bg1"/>
                </a:solidFill>
              </a:rPr>
              <a:t>roedores.</a:t>
            </a:r>
          </a:p>
          <a:p>
            <a:r>
              <a:rPr lang="pt-BR" sz="2400" dirty="0" smtClean="0">
                <a:solidFill>
                  <a:schemeClr val="bg1"/>
                </a:solidFill>
              </a:rPr>
              <a:t>Deve </a:t>
            </a:r>
            <a:r>
              <a:rPr lang="pt-BR" sz="2400" dirty="0">
                <a:solidFill>
                  <a:schemeClr val="bg1"/>
                </a:solidFill>
              </a:rPr>
              <a:t>ser implantado o tratamento ambiental de efluentes, pois além de ser pré-requisito </a:t>
            </a:r>
            <a:r>
              <a:rPr lang="pt-BR" sz="2400" dirty="0" smtClean="0">
                <a:solidFill>
                  <a:schemeClr val="bg1"/>
                </a:solidFill>
              </a:rPr>
              <a:t>para </a:t>
            </a:r>
            <a:r>
              <a:rPr lang="pt-BR" sz="2400" dirty="0">
                <a:solidFill>
                  <a:schemeClr val="bg1"/>
                </a:solidFill>
              </a:rPr>
              <a:t>obter autorização de funcionamento, constitui um item de controle higiênico sanitário </a:t>
            </a:r>
            <a:r>
              <a:rPr lang="pt-BR" sz="2400" dirty="0" smtClean="0">
                <a:solidFill>
                  <a:schemeClr val="bg1"/>
                </a:solidFill>
              </a:rPr>
              <a:t>a </a:t>
            </a:r>
            <a:r>
              <a:rPr lang="pt-BR" sz="2400" dirty="0">
                <a:solidFill>
                  <a:schemeClr val="bg1"/>
                </a:solidFill>
              </a:rPr>
              <a:t>ser aplicado na </a:t>
            </a:r>
            <a:r>
              <a:rPr lang="pt-BR" sz="2400" dirty="0" smtClean="0">
                <a:solidFill>
                  <a:schemeClr val="bg1"/>
                </a:solidFill>
              </a:rPr>
              <a:t>indústria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  <a:endParaRPr lang="pt-BR" sz="2400" dirty="0" smtClean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 No </a:t>
            </a:r>
            <a:r>
              <a:rPr lang="pt-BR" sz="2400" dirty="0" smtClean="0">
                <a:solidFill>
                  <a:schemeClr val="bg1"/>
                </a:solidFill>
              </a:rPr>
              <a:t>interior </a:t>
            </a:r>
            <a:r>
              <a:rPr lang="pt-BR" sz="2400" dirty="0">
                <a:solidFill>
                  <a:schemeClr val="bg1"/>
                </a:solidFill>
              </a:rPr>
              <a:t>do salão de </a:t>
            </a:r>
            <a:r>
              <a:rPr lang="pt-BR" sz="2400" dirty="0" err="1" smtClean="0">
                <a:solidFill>
                  <a:schemeClr val="bg1"/>
                </a:solidFill>
              </a:rPr>
              <a:t>beneﬁciamento</a:t>
            </a:r>
            <a:r>
              <a:rPr lang="pt-BR" sz="24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     poderá </a:t>
            </a:r>
            <a:r>
              <a:rPr lang="pt-BR" sz="2400" dirty="0">
                <a:solidFill>
                  <a:schemeClr val="bg1"/>
                </a:solidFill>
              </a:rPr>
              <a:t>ser reservado um espaço para </a:t>
            </a:r>
            <a:r>
              <a:rPr lang="pt-BR" sz="2400" dirty="0" smtClean="0">
                <a:solidFill>
                  <a:schemeClr val="bg1"/>
                </a:solidFill>
              </a:rPr>
              <a:t>o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    </a:t>
            </a:r>
            <a:r>
              <a:rPr lang="pt-BR" sz="2400" dirty="0">
                <a:solidFill>
                  <a:schemeClr val="bg1"/>
                </a:solidFill>
              </a:rPr>
              <a:t>armazenamento </a:t>
            </a:r>
            <a:r>
              <a:rPr lang="pt-BR" sz="2400" dirty="0" smtClean="0">
                <a:solidFill>
                  <a:schemeClr val="bg1"/>
                </a:solidFill>
              </a:rPr>
              <a:t> temporário </a:t>
            </a:r>
            <a:r>
              <a:rPr lang="pt-BR" sz="2400" dirty="0">
                <a:solidFill>
                  <a:schemeClr val="bg1"/>
                </a:solidFill>
              </a:rPr>
              <a:t>do </a:t>
            </a:r>
            <a:r>
              <a:rPr lang="pt-BR" sz="2400" dirty="0" smtClean="0">
                <a:solidFill>
                  <a:schemeClr val="bg1"/>
                </a:solidFill>
              </a:rPr>
              <a:t>lixo, 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    com </a:t>
            </a:r>
            <a:r>
              <a:rPr lang="pt-BR" sz="2400" dirty="0">
                <a:solidFill>
                  <a:schemeClr val="bg1"/>
                </a:solidFill>
              </a:rPr>
              <a:t>o objetivo </a:t>
            </a:r>
            <a:r>
              <a:rPr lang="pt-BR" sz="2400" dirty="0" smtClean="0">
                <a:solidFill>
                  <a:schemeClr val="bg1"/>
                </a:solidFill>
              </a:rPr>
              <a:t> de </a:t>
            </a:r>
            <a:r>
              <a:rPr lang="pt-BR" sz="2400" dirty="0">
                <a:solidFill>
                  <a:schemeClr val="bg1"/>
                </a:solidFill>
              </a:rPr>
              <a:t>evitar </a:t>
            </a:r>
            <a:r>
              <a:rPr lang="pt-BR" sz="2400" dirty="0" smtClean="0">
                <a:solidFill>
                  <a:schemeClr val="bg1"/>
                </a:solidFill>
              </a:rPr>
              <a:t>contaminação 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    cruzada e  saídas </a:t>
            </a:r>
            <a:r>
              <a:rPr lang="pt-BR" sz="2400" dirty="0">
                <a:solidFill>
                  <a:schemeClr val="bg1"/>
                </a:solidFill>
              </a:rPr>
              <a:t>constantes </a:t>
            </a:r>
            <a:endParaRPr lang="pt-BR" sz="24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    de funcionários.</a:t>
            </a:r>
            <a:endParaRPr lang="pt-BR" sz="2400" dirty="0"/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12775" y="274638"/>
            <a:ext cx="8074024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RESÍDUOS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547" y="3717032"/>
            <a:ext cx="3485387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72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18"/>
          <p:cNvSpPr>
            <a:spLocks noGrp="1"/>
          </p:cNvSpPr>
          <p:nvPr>
            <p:ph idx="1"/>
          </p:nvPr>
        </p:nvSpPr>
        <p:spPr>
          <a:xfrm>
            <a:off x="467544" y="1196752"/>
            <a:ext cx="8676456" cy="5472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chemeClr val="bg1"/>
                </a:solidFill>
              </a:rPr>
              <a:t>RESÍDUO + SUBSTRATO + MONITORAMENTO DA TEMPERATURA</a:t>
            </a: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4" name="Título 1"/>
          <p:cNvSpPr txBox="1">
            <a:spLocks noGrp="1"/>
          </p:cNvSpPr>
          <p:nvPr>
            <p:ph type="title"/>
          </p:nvPr>
        </p:nvSpPr>
        <p:spPr>
          <a:xfrm>
            <a:off x="612775" y="274638"/>
            <a:ext cx="8074024" cy="952500"/>
          </a:xfrm>
          <a:prstGeom prst="rect">
            <a:avLst/>
          </a:prstGeom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threePt" dir="t"/>
            </a:scene3d>
            <a:sp3d prstMaterial="matte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5400" dirty="0" smtClean="0">
                <a:ln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glow rad="63500">
                    <a:srgbClr val="000066"/>
                  </a:glow>
                  <a:outerShdw blurRad="63500" dist="25400" dir="15600000" sx="103000" sy="103000" algn="bl" rotWithShape="0">
                    <a:schemeClr val="bg2">
                      <a:alpha val="46000"/>
                    </a:schemeClr>
                  </a:outerShdw>
                </a:effectLst>
                <a:latin typeface="MV Boli" pitchFamily="2" charset="0"/>
                <a:cs typeface="MV Boli" pitchFamily="2" charset="0"/>
              </a:rPr>
              <a:t>COMPOSTAGEM?</a:t>
            </a:r>
            <a:endParaRPr lang="pt-BR" sz="5400" dirty="0">
              <a:ln>
                <a:solidFill>
                  <a:srgbClr val="00B0F0"/>
                </a:solidFill>
              </a:ln>
              <a:solidFill>
                <a:schemeClr val="bg1"/>
              </a:solidFill>
              <a:effectLst>
                <a:glow rad="63500">
                  <a:srgbClr val="000066"/>
                </a:glow>
                <a:outerShdw blurRad="63500" dist="25400" dir="15600000" sx="103000" sy="103000" algn="bl" rotWithShape="0">
                  <a:schemeClr val="bg2">
                    <a:alpha val="46000"/>
                  </a:schemeClr>
                </a:outerShdw>
              </a:effectLst>
              <a:latin typeface="MV Boli" pitchFamily="2" charset="0"/>
              <a:cs typeface="MV Boli" pitchFamily="2" charset="0"/>
            </a:endParaRPr>
          </a:p>
        </p:txBody>
      </p:sp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242252" cy="326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93" y="3498627"/>
            <a:ext cx="4023835" cy="31216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51157"/>
            <a:ext cx="2073453" cy="1481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ais 1"/>
          <p:cNvSpPr/>
          <p:nvPr/>
        </p:nvSpPr>
        <p:spPr>
          <a:xfrm>
            <a:off x="2685013" y="2132575"/>
            <a:ext cx="792088" cy="740519"/>
          </a:xfrm>
          <a:prstGeom prst="mathPlus">
            <a:avLst>
              <a:gd name="adj1" fmla="val 18677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Mais 11"/>
          <p:cNvSpPr/>
          <p:nvPr/>
        </p:nvSpPr>
        <p:spPr>
          <a:xfrm>
            <a:off x="5832422" y="2164510"/>
            <a:ext cx="792088" cy="740519"/>
          </a:xfrm>
          <a:prstGeom prst="mathPlus">
            <a:avLst>
              <a:gd name="adj1" fmla="val 18677"/>
            </a:avLst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656" y="1751157"/>
            <a:ext cx="2097873" cy="1586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43" y="1504655"/>
            <a:ext cx="1590065" cy="1996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52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7335</TotalTime>
  <Words>3977</Words>
  <Application>Microsoft Office PowerPoint</Application>
  <PresentationFormat>Apresentação na tela (4:3)</PresentationFormat>
  <Paragraphs>597</Paragraphs>
  <Slides>104</Slides>
  <Notes>83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104</vt:i4>
      </vt:variant>
    </vt:vector>
  </HeadingPairs>
  <TitlesOfParts>
    <vt:vector size="111" baseType="lpstr">
      <vt:lpstr>Arial</vt:lpstr>
      <vt:lpstr>Calibri</vt:lpstr>
      <vt:lpstr>MV Boli</vt:lpstr>
      <vt:lpstr>Ninja Naruto</vt:lpstr>
      <vt:lpstr>ScriptC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DEPURAÇÃO</vt:lpstr>
      <vt:lpstr>INSENSIBILIZAÇÃO</vt:lpstr>
      <vt:lpstr>SANGRIA</vt:lpstr>
      <vt:lpstr>Apresentação do PowerPoint</vt:lpstr>
      <vt:lpstr>Apresentação do PowerPoint</vt:lpstr>
      <vt:lpstr>DESCAMAÇÃO</vt:lpstr>
      <vt:lpstr>DESCAMAÇÃO</vt:lpstr>
      <vt:lpstr>EVISCERAÇÃO</vt:lpstr>
      <vt:lpstr>EVISCERAÇÃO</vt:lpstr>
      <vt:lpstr>Apresentação do PowerPoint</vt:lpstr>
      <vt:lpstr>Apresentação do PowerPoint</vt:lpstr>
      <vt:lpstr>Apresentação do PowerPoint</vt:lpstr>
      <vt:lpstr>FILETAGEM</vt:lpstr>
      <vt:lpstr>FILETAGEM</vt:lpstr>
      <vt:lpstr>RETIRADA DA PELE</vt:lpstr>
      <vt:lpstr>INSPEÇÃO- SIF</vt:lpstr>
      <vt:lpstr>Apresentação do PowerPoint</vt:lpstr>
      <vt:lpstr>INSPEÇÃO- SIP/POA</vt:lpstr>
      <vt:lpstr>INSPEÇÃO- SIP/POA</vt:lpstr>
      <vt:lpstr>Apresentação do PowerPoint</vt:lpstr>
      <vt:lpstr>Apresentação do PowerPoint</vt:lpstr>
      <vt:lpstr>EMBALAGEM</vt:lpstr>
      <vt:lpstr>CONGELAMENTO</vt:lpstr>
      <vt:lpstr>TÚNEL DE  CONGELAMENTO</vt:lpstr>
      <vt:lpstr>GLAZEAMENTO </vt:lpstr>
      <vt:lpstr>ESTOCAGEM</vt:lpstr>
      <vt:lpstr>CÂMARA FRIA</vt:lpstr>
      <vt:lpstr>Apresentação do PowerPoint</vt:lpstr>
      <vt:lpstr>Apresentação do PowerPoint</vt:lpstr>
      <vt:lpstr>TERRENO E VIAS   DE ACESSO</vt:lpstr>
      <vt:lpstr>Apresentação do PowerPoint</vt:lpstr>
      <vt:lpstr>Apresentação do PowerPoint</vt:lpstr>
      <vt:lpstr>Apresentação do PowerPoint</vt:lpstr>
      <vt:lpstr>Apresentação do PowerPoint</vt:lpstr>
      <vt:lpstr>PLATAFORMA DE  RECEPÇÃO</vt:lpstr>
      <vt:lpstr>Apresentação do PowerPoint</vt:lpstr>
      <vt:lpstr>Plataforma de Recepção e/ou expedição do pescado</vt:lpstr>
      <vt:lpstr>SALA DE RECEPÇÃO</vt:lpstr>
      <vt:lpstr>Apresentação do PowerPoint</vt:lpstr>
      <vt:lpstr>Contaminação cruzada</vt:lpstr>
      <vt:lpstr>ÁREA  DE HIGIENIZAÇÃO</vt:lpstr>
      <vt:lpstr>Apresentação do PowerPoint</vt:lpstr>
      <vt:lpstr>Higienização</vt:lpstr>
      <vt:lpstr>SALA DE PROCESSAMENTO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Depósito das embalagens</vt:lpstr>
      <vt:lpstr>MODELO DE LAYOUT   Estabelecimento destinado ao beneficiamento  de pescado</vt:lpstr>
      <vt:lpstr> </vt:lpstr>
      <vt:lpstr>Armários</vt:lpstr>
      <vt:lpstr>TABELA</vt:lpstr>
      <vt:lpstr> </vt:lpstr>
      <vt:lpstr>Depósitos</vt:lpstr>
      <vt:lpstr>Apresentação do PowerPoint</vt:lpstr>
      <vt:lpstr>Apresentação do PowerPoint</vt:lpstr>
      <vt:lpstr>SILO DE GELO</vt:lpstr>
      <vt:lpstr>Operacionalidade do silo de gelo</vt:lpstr>
      <vt:lpstr>PISO E GRELHAS</vt:lpstr>
      <vt:lpstr>Apresentação do PowerPoint</vt:lpstr>
      <vt:lpstr>Detalhe dos cantos </vt:lpstr>
      <vt:lpstr>FORRO</vt:lpstr>
      <vt:lpstr>Forro do teto</vt:lpstr>
      <vt:lpstr>JANELAS E PORTAS</vt:lpstr>
      <vt:lpstr>Guarnição das janelas</vt:lpstr>
      <vt:lpstr>CLIMATIZADORES</vt:lpstr>
      <vt:lpstr>ILUMINAÇÃO</vt:lpstr>
      <vt:lpstr>Iluminação</vt:lpstr>
      <vt:lpstr>Fiação e Tubulação</vt:lpstr>
      <vt:lpstr>Identificação das tubulações</vt:lpstr>
      <vt:lpstr>ÁGUA</vt:lpstr>
      <vt:lpstr>ÁGUA</vt:lpstr>
      <vt:lpstr>Abastecimento de água</vt:lpstr>
      <vt:lpstr>RESÍDUOS</vt:lpstr>
      <vt:lpstr>COMPOSTAGEM?</vt:lpstr>
      <vt:lpstr>EQUIPAMENTOS E ACESSÓRIOS</vt:lpstr>
      <vt:lpstr>IMPORTANTE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jessika</dc:creator>
  <cp:lastModifiedBy>User</cp:lastModifiedBy>
  <cp:revision>316</cp:revision>
  <dcterms:created xsi:type="dcterms:W3CDTF">2013-10-28T16:00:16Z</dcterms:created>
  <dcterms:modified xsi:type="dcterms:W3CDTF">2013-12-02T18:48:46Z</dcterms:modified>
</cp:coreProperties>
</file>